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39"/>
  </p:notesMasterIdLst>
  <p:sldIdLst>
    <p:sldId id="256" r:id="rId2"/>
    <p:sldId id="257" r:id="rId3"/>
    <p:sldId id="327" r:id="rId4"/>
    <p:sldId id="330" r:id="rId5"/>
    <p:sldId id="328" r:id="rId6"/>
    <p:sldId id="329" r:id="rId7"/>
    <p:sldId id="331" r:id="rId8"/>
    <p:sldId id="263" r:id="rId9"/>
    <p:sldId id="265" r:id="rId10"/>
    <p:sldId id="266" r:id="rId11"/>
    <p:sldId id="267" r:id="rId12"/>
    <p:sldId id="295" r:id="rId13"/>
    <p:sldId id="271" r:id="rId14"/>
    <p:sldId id="297" r:id="rId15"/>
    <p:sldId id="270" r:id="rId16"/>
    <p:sldId id="269" r:id="rId17"/>
    <p:sldId id="298" r:id="rId18"/>
    <p:sldId id="272" r:id="rId19"/>
    <p:sldId id="273" r:id="rId20"/>
    <p:sldId id="274" r:id="rId21"/>
    <p:sldId id="275" r:id="rId22"/>
    <p:sldId id="262" r:id="rId23"/>
    <p:sldId id="300" r:id="rId24"/>
    <p:sldId id="276" r:id="rId25"/>
    <p:sldId id="277" r:id="rId26"/>
    <p:sldId id="278" r:id="rId27"/>
    <p:sldId id="302" r:id="rId28"/>
    <p:sldId id="304" r:id="rId29"/>
    <p:sldId id="318" r:id="rId30"/>
    <p:sldId id="320" r:id="rId31"/>
    <p:sldId id="303" r:id="rId32"/>
    <p:sldId id="305" r:id="rId33"/>
    <p:sldId id="321" r:id="rId34"/>
    <p:sldId id="322" r:id="rId35"/>
    <p:sldId id="324" r:id="rId36"/>
    <p:sldId id="325" r:id="rId37"/>
    <p:sldId id="32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8B376-847F-4A4E-8E19-0C745115569C}" v="3" dt="2024-02-26T20:56:4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369B-9757-47DD-A743-0F9941B06C2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3986-AD34-47A6-9776-C037BD3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FC1AB81-7759-4742-B3C3-2A30F76B9F45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03952-EE6C-4793-BF6D-60183EAB87E4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41125CA-096D-4A0E-94D7-C5F9E8F193A6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8F8BD4-BABC-43AE-857D-4B64F3DFB76B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A33235-16F1-477A-8FA8-0AA45F67B525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9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9BA856-DEFD-4974-8254-28E4F99C8EBD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3E1BBF-9EB5-487E-A6C3-8A0E57D729AE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1706DC-1191-4FE4-B570-5215E078EED0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D03C29-7C4D-4523-ADAC-49272BDB3465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DD0971-C0C9-485F-A594-5455E4CCA98B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91C7CC-541F-4559-8B45-263FF3AD0A54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82FBCE-DCA2-41A6-95C0-50C5DA81201B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0EAC-D61D-4DC3-9E32-E613F10946B3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8E165B-7AD1-4E7F-971D-D0D8C465B6F7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15D4BD-EB9B-4EA3-B2DD-7C522A5BDB85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558B2-0BEE-4881-B35A-38256D17540C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on Memory,</a:t>
            </a:r>
          </a:p>
          <a:p>
            <a:r>
              <a:rPr lang="en-US" dirty="0"/>
              <a:t>Lambdas,</a:t>
            </a:r>
          </a:p>
          <a:p>
            <a:r>
              <a:rPr lang="en-US" dirty="0"/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CF61-ABF7-4BCF-9B2F-4BB8A780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0BA1-F862-4404-A23F-BC75FDD2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can contain other blocks.</a:t>
            </a:r>
          </a:p>
          <a:p>
            <a:endParaRPr lang="en-US" dirty="0"/>
          </a:p>
          <a:p>
            <a:r>
              <a:rPr lang="en-US" dirty="0"/>
              <a:t>Nested blocks have access to variables created in their parent blocks </a:t>
            </a:r>
            <a:r>
              <a:rPr lang="en-US" i="1" dirty="0"/>
              <a:t>above them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Variables created in one scope are not available to other scopes that are not nested within.</a:t>
            </a:r>
          </a:p>
        </p:txBody>
      </p:sp>
    </p:spTree>
    <p:extLst>
      <p:ext uri="{BB962C8B-B14F-4D97-AF65-F5344CB8AC3E}">
        <p14:creationId xmlns:p14="http://schemas.microsoft.com/office/powerpoint/2010/main" val="148444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E2BD-600F-4C82-B42F-8C033884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B090-8EAB-4DE3-B58C-2856779F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11590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B4D21-6398-42CF-BE8B-133EE62E0232}"/>
              </a:ext>
            </a:extLst>
          </p:cNvPr>
          <p:cNvSpPr txBox="1">
            <a:spLocks/>
          </p:cNvSpPr>
          <p:nvPr/>
        </p:nvSpPr>
        <p:spPr>
          <a:xfrm>
            <a:off x="677334" y="4494784"/>
            <a:ext cx="8596668" cy="51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problem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EC5D4-62AF-CA11-3E7D-119C4365A155}"/>
              </a:ext>
            </a:extLst>
          </p:cNvPr>
          <p:cNvSpPr txBox="1"/>
          <p:nvPr/>
        </p:nvSpPr>
        <p:spPr>
          <a:xfrm>
            <a:off x="677334" y="2598842"/>
            <a:ext cx="958426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ready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(ready)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rate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// .. do more stuff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 of reaction: 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rate);</a:t>
            </a:r>
          </a:p>
        </p:txBody>
      </p:sp>
    </p:spTree>
    <p:extLst>
      <p:ext uri="{BB962C8B-B14F-4D97-AF65-F5344CB8AC3E}">
        <p14:creationId xmlns:p14="http://schemas.microsoft.com/office/powerpoint/2010/main" val="174034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E2BD-600F-4C82-B42F-8C033884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B090-8EAB-4DE3-B58C-2856779F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11590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B4D21-6398-42CF-BE8B-133EE62E0232}"/>
              </a:ext>
            </a:extLst>
          </p:cNvPr>
          <p:cNvSpPr txBox="1">
            <a:spLocks/>
          </p:cNvSpPr>
          <p:nvPr/>
        </p:nvSpPr>
        <p:spPr>
          <a:xfrm>
            <a:off x="677334" y="4494784"/>
            <a:ext cx="8596668" cy="189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happens if by chance that the variable </a:t>
            </a:r>
            <a:r>
              <a:rPr lang="en-US" i="1" dirty="0"/>
              <a:t>ready</a:t>
            </a:r>
            <a:r>
              <a:rPr lang="en-US" dirty="0"/>
              <a:t> is </a:t>
            </a:r>
            <a:r>
              <a:rPr lang="en-US" dirty="0">
                <a:solidFill>
                  <a:schemeClr val="accent2"/>
                </a:solidFill>
              </a:rPr>
              <a:t>false</a:t>
            </a:r>
            <a:r>
              <a:rPr lang="en-US" dirty="0"/>
              <a:t>? Then the variable </a:t>
            </a:r>
            <a:r>
              <a:rPr lang="en-US" i="1" dirty="0"/>
              <a:t>rate</a:t>
            </a:r>
            <a:r>
              <a:rPr lang="en-US" dirty="0"/>
              <a:t> would not exist and our statement to print it would be invalid!</a:t>
            </a:r>
          </a:p>
          <a:p>
            <a:endParaRPr lang="en-US" i="1" dirty="0"/>
          </a:p>
          <a:p>
            <a:r>
              <a:rPr lang="en-US" dirty="0"/>
              <a:t>The variable </a:t>
            </a:r>
            <a:r>
              <a:rPr lang="en-US" i="1" dirty="0"/>
              <a:t>rate</a:t>
            </a:r>
            <a:r>
              <a:rPr lang="en-US" dirty="0"/>
              <a:t> is created </a:t>
            </a:r>
            <a:r>
              <a:rPr lang="en-US" i="1" dirty="0"/>
              <a:t>and destroyed</a:t>
            </a:r>
            <a:r>
              <a:rPr lang="en-US" dirty="0"/>
              <a:t> in the if-block. Once we leave that block, it is no longer accessible. </a:t>
            </a:r>
            <a:r>
              <a:rPr lang="en-US" i="1" dirty="0"/>
              <a:t>Scope</a:t>
            </a:r>
            <a:r>
              <a:rPr lang="en-US" dirty="0"/>
              <a:t> prevents the non-existence issue!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64042-A8B1-31D9-9717-B4AD8D953A69}"/>
              </a:ext>
            </a:extLst>
          </p:cNvPr>
          <p:cNvSpPr txBox="1"/>
          <p:nvPr/>
        </p:nvSpPr>
        <p:spPr>
          <a:xfrm>
            <a:off x="677334" y="2598842"/>
            <a:ext cx="958426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ready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(ready)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rate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   // .. do more stuff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 of reaction: 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rate);</a:t>
            </a:r>
          </a:p>
        </p:txBody>
      </p:sp>
    </p:spTree>
    <p:extLst>
      <p:ext uri="{BB962C8B-B14F-4D97-AF65-F5344CB8AC3E}">
        <p14:creationId xmlns:p14="http://schemas.microsoft.com/office/powerpoint/2010/main" val="65626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E2BD-600F-4C82-B42F-8C033884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B090-8EAB-4DE3-B58C-2856779F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11590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B4D21-6398-42CF-BE8B-133EE62E0232}"/>
              </a:ext>
            </a:extLst>
          </p:cNvPr>
          <p:cNvSpPr txBox="1">
            <a:spLocks/>
          </p:cNvSpPr>
          <p:nvPr/>
        </p:nvSpPr>
        <p:spPr>
          <a:xfrm>
            <a:off x="677334" y="5276651"/>
            <a:ext cx="8596668" cy="51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problem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AAD52-6292-7325-0895-7A4DA4A8F0D3}"/>
              </a:ext>
            </a:extLst>
          </p:cNvPr>
          <p:cNvSpPr txBox="1"/>
          <p:nvPr/>
        </p:nvSpPr>
        <p:spPr>
          <a:xfrm>
            <a:off x="677334" y="2616160"/>
            <a:ext cx="9558866" cy="230832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a);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 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=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a);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a);</a:t>
            </a:r>
          </a:p>
        </p:txBody>
      </p:sp>
    </p:spTree>
    <p:extLst>
      <p:ext uri="{BB962C8B-B14F-4D97-AF65-F5344CB8AC3E}">
        <p14:creationId xmlns:p14="http://schemas.microsoft.com/office/powerpoint/2010/main" val="132052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E2BD-600F-4C82-B42F-8C033884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B090-8EAB-4DE3-B58C-2856779F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11590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B4D21-6398-42CF-BE8B-133EE62E0232}"/>
              </a:ext>
            </a:extLst>
          </p:cNvPr>
          <p:cNvSpPr txBox="1">
            <a:spLocks/>
          </p:cNvSpPr>
          <p:nvPr/>
        </p:nvSpPr>
        <p:spPr>
          <a:xfrm>
            <a:off x="677334" y="5276650"/>
            <a:ext cx="8596668" cy="1452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the cout statements inside of each block are valid, the final one is not! Neither variable </a:t>
            </a:r>
            <a:r>
              <a:rPr lang="en-US" i="1" dirty="0"/>
              <a:t>a</a:t>
            </a:r>
            <a:r>
              <a:rPr lang="en-US" dirty="0"/>
              <a:t> exists anymore by the time we get to the final cout.</a:t>
            </a:r>
          </a:p>
          <a:p>
            <a:endParaRPr lang="en-US" dirty="0"/>
          </a:p>
          <a:p>
            <a:r>
              <a:rPr lang="en-US" dirty="0"/>
              <a:t>It is totally valid to have variable names that overlap if they are in different scopes, this is not an issue!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E1FA8-3D4F-4CEB-43D3-2825D6CF11B3}"/>
              </a:ext>
            </a:extLst>
          </p:cNvPr>
          <p:cNvSpPr txBox="1"/>
          <p:nvPr/>
        </p:nvSpPr>
        <p:spPr>
          <a:xfrm>
            <a:off x="677334" y="2616160"/>
            <a:ext cx="9558866" cy="230832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a);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 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=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a);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a);</a:t>
            </a:r>
          </a:p>
        </p:txBody>
      </p:sp>
    </p:spTree>
    <p:extLst>
      <p:ext uri="{BB962C8B-B14F-4D97-AF65-F5344CB8AC3E}">
        <p14:creationId xmlns:p14="http://schemas.microsoft.com/office/powerpoint/2010/main" val="63799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B5F-54C9-4A6A-8662-4BDE9B0F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73D3-9EA0-4995-8976-503BEDA0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Any time you see a new set of curly braces in the following, a new block of scope is created.</a:t>
            </a:r>
          </a:p>
          <a:p>
            <a:pPr lvl="1"/>
            <a:r>
              <a:rPr lang="en-US" dirty="0"/>
              <a:t>if-blocks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pPr lvl="2"/>
            <a:r>
              <a:rPr lang="en-US" dirty="0"/>
              <a:t>This new scope encapsulates any variables defined in the initial setup for the loop.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This new scope encapsulates arguments to functions – this means that function arguments are defined within the function scope!</a:t>
            </a:r>
            <a:r>
              <a:rPr lang="en-US" b="1" i="1" u="sng" dirty="0"/>
              <a:t> 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This means that function arguments are </a:t>
            </a:r>
            <a:r>
              <a:rPr lang="en-US" b="1" i="1" u="sng" dirty="0">
                <a:solidFill>
                  <a:srgbClr val="FF0000"/>
                </a:solidFill>
              </a:rPr>
              <a:t>copies</a:t>
            </a:r>
            <a:r>
              <a:rPr lang="en-US" b="1" i="1" dirty="0">
                <a:solidFill>
                  <a:srgbClr val="FF0000"/>
                </a:solidFill>
              </a:rPr>
              <a:t> of the data passed into the function!</a:t>
            </a:r>
          </a:p>
          <a:p>
            <a:endParaRPr lang="en-US" dirty="0"/>
          </a:p>
          <a:p>
            <a:r>
              <a:rPr lang="en-US" dirty="0"/>
              <a:t>When the closing brace of a </a:t>
            </a:r>
            <a:r>
              <a:rPr lang="en-US" i="1" dirty="0"/>
              <a:t>block</a:t>
            </a:r>
            <a:r>
              <a:rPr lang="en-US" dirty="0"/>
              <a:t> is encountered, all variables created within that scope are </a:t>
            </a:r>
            <a:r>
              <a:rPr lang="en-US" i="1" dirty="0"/>
              <a:t>destroyed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31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E2BD-600F-4C82-B42F-8C033884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B090-8EAB-4DE3-B58C-2856779F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11590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EE153F-61E5-4EEA-9FE8-BAD8DE8CEF9F}"/>
              </a:ext>
            </a:extLst>
          </p:cNvPr>
          <p:cNvSpPr txBox="1">
            <a:spLocks/>
          </p:cNvSpPr>
          <p:nvPr/>
        </p:nvSpPr>
        <p:spPr>
          <a:xfrm>
            <a:off x="677334" y="2813591"/>
            <a:ext cx="8596668" cy="297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B4D21-6398-42CF-BE8B-133EE62E0232}"/>
              </a:ext>
            </a:extLst>
          </p:cNvPr>
          <p:cNvSpPr txBox="1">
            <a:spLocks/>
          </p:cNvSpPr>
          <p:nvPr/>
        </p:nvSpPr>
        <p:spPr>
          <a:xfrm>
            <a:off x="677334" y="5276651"/>
            <a:ext cx="8596668" cy="51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problem here?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84581-14C1-2CDC-6421-5BF23985561A}"/>
              </a:ext>
            </a:extLst>
          </p:cNvPr>
          <p:cNvSpPr txBox="1"/>
          <p:nvPr/>
        </p:nvSpPr>
        <p:spPr>
          <a:xfrm>
            <a:off x="677334" y="2502664"/>
            <a:ext cx="9584266" cy="261610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swap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temp = a;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a = b;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 = temp;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some other stuff...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x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y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89403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E2BD-600F-4C82-B42F-8C033884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B090-8EAB-4DE3-B58C-2856779F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11590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B4D21-6398-42CF-BE8B-133EE62E0232}"/>
              </a:ext>
            </a:extLst>
          </p:cNvPr>
          <p:cNvSpPr txBox="1">
            <a:spLocks/>
          </p:cNvSpPr>
          <p:nvPr/>
        </p:nvSpPr>
        <p:spPr>
          <a:xfrm>
            <a:off x="677334" y="5276651"/>
            <a:ext cx="8596668" cy="14259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in our function </a:t>
            </a:r>
            <a:r>
              <a:rPr lang="en-US" i="1" dirty="0"/>
              <a:t>swap</a:t>
            </a:r>
            <a:r>
              <a:rPr lang="en-US" dirty="0"/>
              <a:t> are copies of whatever we passed into it!</a:t>
            </a:r>
          </a:p>
          <a:p>
            <a:endParaRPr lang="en-US" dirty="0"/>
          </a:p>
          <a:p>
            <a:r>
              <a:rPr lang="en-US" dirty="0"/>
              <a:t>This means that we are no longer working with x and y, but copies of x and y. Therefore, the copies are what are changed, and then go out of scope!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0B014-B7B1-FCED-AAD3-5875F80838BE}"/>
              </a:ext>
            </a:extLst>
          </p:cNvPr>
          <p:cNvSpPr txBox="1"/>
          <p:nvPr/>
        </p:nvSpPr>
        <p:spPr>
          <a:xfrm>
            <a:off x="677334" y="2502664"/>
            <a:ext cx="9584266" cy="261610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>
                <a:solidFill>
                  <a:srgbClr val="DCDCAA"/>
                </a:solidFill>
                <a:effectLst/>
                <a:latin typeface="Consolas"/>
              </a:rPr>
              <a:t>swap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/>
              </a:rPr>
              <a:t>b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temp = a;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a = b;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 = temp;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some other stuff...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x = </a:t>
            </a:r>
            <a:r>
              <a:rPr lang="en-US" sz="160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>
                <a:solidFill>
                  <a:srgbClr val="B5CEA8"/>
                </a:solidFill>
                <a:latin typeface="Consolas"/>
              </a:rPr>
              <a:t>10.0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 y = </a:t>
            </a:r>
            <a:r>
              <a:rPr lang="en-US" sz="160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>
                <a:solidFill>
                  <a:srgbClr val="B5CEA8"/>
                </a:solidFill>
                <a:latin typeface="Consolas"/>
              </a:rPr>
              <a:t>100.0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64011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6253-59B4-4447-9FD1-753E4F61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EDC2-A015-4862-96E5-107D6964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5678"/>
          </a:xfrm>
        </p:spPr>
        <p:txBody>
          <a:bodyPr>
            <a:normAutofit/>
          </a:bodyPr>
          <a:lstStyle/>
          <a:p>
            <a:r>
              <a:rPr lang="en-US" dirty="0"/>
              <a:t>When you pass variables into a function, you are not passing the variable, but a </a:t>
            </a:r>
            <a:r>
              <a:rPr lang="en-US" i="1" dirty="0"/>
              <a:t>copy of the variable instead.</a:t>
            </a:r>
          </a:p>
          <a:p>
            <a:endParaRPr lang="en-US" i="1" dirty="0"/>
          </a:p>
          <a:p>
            <a:r>
              <a:rPr lang="en-US" dirty="0"/>
              <a:t>This means that calling a function has </a:t>
            </a:r>
            <a:r>
              <a:rPr lang="en-US" i="1" dirty="0"/>
              <a:t>overhead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 calling a function with 8 parameters (say 4 </a:t>
            </a:r>
            <a:r>
              <a:rPr lang="en-US" dirty="0" err="1">
                <a:solidFill>
                  <a:schemeClr val="accent2"/>
                </a:solidFill>
              </a:rPr>
              <a:t>ints</a:t>
            </a:r>
            <a:r>
              <a:rPr lang="en-US" dirty="0"/>
              <a:t> and 4 </a:t>
            </a:r>
            <a:r>
              <a:rPr lang="en-US" dirty="0">
                <a:solidFill>
                  <a:schemeClr val="accent2"/>
                </a:solidFill>
              </a:rPr>
              <a:t>doubles</a:t>
            </a:r>
            <a:r>
              <a:rPr lang="en-US" dirty="0"/>
              <a:t>) means that we require 48 bytes of memory just to call the function!</a:t>
            </a:r>
          </a:p>
          <a:p>
            <a:pPr lvl="1"/>
            <a:r>
              <a:rPr lang="en-US" dirty="0"/>
              <a:t>Copying the inputs means memory needs to be allocated, assigned values, and then destroyed when the function ends.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While 48 bytes is essentially nothing, imagine copying a vector that contains many thousands of elements where each element is 512 bytes! Such a vector with 10k elements can easily be 5MB. Before we address this, we need to talk about another concept.</a:t>
            </a:r>
          </a:p>
        </p:txBody>
      </p:sp>
    </p:spTree>
    <p:extLst>
      <p:ext uri="{BB962C8B-B14F-4D97-AF65-F5344CB8AC3E}">
        <p14:creationId xmlns:p14="http://schemas.microsoft.com/office/powerpoint/2010/main" val="422416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F045-1096-4F64-B3B3-19C488FC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80E6-4F85-41F3-AF22-04BE7334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reference in C++ is very similar to the standard definition of a reference:</a:t>
            </a:r>
          </a:p>
          <a:p>
            <a:pPr lvl="1"/>
            <a:r>
              <a:rPr lang="en-US" dirty="0"/>
              <a:t>"the action of mentioning or alluding to something."</a:t>
            </a:r>
          </a:p>
          <a:p>
            <a:pPr lvl="1"/>
            <a:endParaRPr lang="en-US" dirty="0"/>
          </a:p>
          <a:p>
            <a:r>
              <a:rPr lang="en-US" dirty="0"/>
              <a:t>In C++ we can create </a:t>
            </a:r>
            <a:r>
              <a:rPr lang="en-US" i="1" dirty="0"/>
              <a:t>references</a:t>
            </a:r>
            <a:r>
              <a:rPr lang="en-US" dirty="0"/>
              <a:t> to variables. These references are like aliases:</a:t>
            </a:r>
          </a:p>
          <a:p>
            <a:pPr lvl="1"/>
            <a:r>
              <a:rPr lang="en-US" dirty="0"/>
              <a:t>If A is a reference to B, they are the same variable, just with a different name.</a:t>
            </a:r>
          </a:p>
          <a:p>
            <a:pPr lvl="1"/>
            <a:r>
              <a:rPr lang="en-US" dirty="0"/>
              <a:t>e.g. The God of Thunder is a reference to Thor; they are the same being.</a:t>
            </a:r>
          </a:p>
          <a:p>
            <a:pPr lvl="1"/>
            <a:endParaRPr lang="en-US" dirty="0"/>
          </a:p>
          <a:p>
            <a:r>
              <a:rPr lang="en-US" dirty="0"/>
              <a:t>As references are just pointing to the variable it is referencing, it naturally shares the same memory address!</a:t>
            </a:r>
          </a:p>
          <a:p>
            <a:endParaRPr lang="en-US" dirty="0"/>
          </a:p>
          <a:p>
            <a:r>
              <a:rPr lang="en-US" dirty="0"/>
              <a:t>Functions can take references as inputs, and even return references.</a:t>
            </a:r>
          </a:p>
        </p:txBody>
      </p:sp>
    </p:spTree>
    <p:extLst>
      <p:ext uri="{BB962C8B-B14F-4D97-AF65-F5344CB8AC3E}">
        <p14:creationId xmlns:p14="http://schemas.microsoft.com/office/powerpoint/2010/main" val="245683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CC9-3CA3-4C37-A3C6-5F8063E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FAD9-DB89-4175-BC14-39919A7F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Brief Introduction to Lambda Functions</a:t>
            </a:r>
          </a:p>
          <a:p>
            <a:r>
              <a:rPr lang="en-US" dirty="0"/>
              <a:t>More on Memory</a:t>
            </a:r>
          </a:p>
          <a:p>
            <a:pPr lvl="1"/>
            <a:r>
              <a:rPr lang="en-US" dirty="0"/>
              <a:t>Variable Scope</a:t>
            </a:r>
          </a:p>
          <a:p>
            <a:pPr lvl="1"/>
            <a:r>
              <a:rPr lang="en-US" dirty="0"/>
              <a:t>Pass-by-Value</a:t>
            </a:r>
          </a:p>
          <a:p>
            <a:pPr lvl="1"/>
            <a:r>
              <a:rPr lang="en-US" dirty="0"/>
              <a:t>References</a:t>
            </a:r>
          </a:p>
          <a:p>
            <a:r>
              <a:rPr lang="en-US" dirty="0"/>
              <a:t>Const 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F045-1096-4F64-B3B3-19C488FC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80E6-4F85-41F3-AF22-04BE7334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591"/>
          </a:xfrm>
        </p:spPr>
        <p:txBody>
          <a:bodyPr/>
          <a:lstStyle/>
          <a:p>
            <a:r>
              <a:rPr lang="en-US" dirty="0"/>
              <a:t>How do we create references?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58EAA-2570-FDB9-535B-768E3A4AA6CB}"/>
              </a:ext>
            </a:extLst>
          </p:cNvPr>
          <p:cNvSpPr txBox="1"/>
          <p:nvPr/>
        </p:nvSpPr>
        <p:spPr>
          <a:xfrm>
            <a:off x="677334" y="2630865"/>
            <a:ext cx="9571566" cy="280076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x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y = x;</a:t>
            </a:r>
            <a:endParaRPr lang="en-US" dirty="0"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&amp;z = x;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// z is a reference to x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 0 0 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fmt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"{0} {1} {2}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x, y, z);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prints 1 0 1</a:t>
            </a: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fmt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"{0} {1} {2}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x, y, z);</a:t>
            </a:r>
          </a:p>
        </p:txBody>
      </p:sp>
    </p:spTree>
    <p:extLst>
      <p:ext uri="{BB962C8B-B14F-4D97-AF65-F5344CB8AC3E}">
        <p14:creationId xmlns:p14="http://schemas.microsoft.com/office/powerpoint/2010/main" val="413480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2C3E-F87B-4A38-9767-3822463B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2E67-CECD-4AD0-9B73-B24F628B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reference, we do so by placing an ampersand between the data type and the variable name; the spacing does not matter.</a:t>
            </a:r>
          </a:p>
          <a:p>
            <a:pPr lvl="1"/>
            <a:r>
              <a:rPr lang="en-US" dirty="0"/>
              <a:t>e.g. here y, z, and q are all references of x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Note that we do not change what is on the 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of the assignment operator!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EED5E-4D14-AD56-463E-18526AF7ABD0}"/>
              </a:ext>
            </a:extLst>
          </p:cNvPr>
          <p:cNvSpPr txBox="1"/>
          <p:nvPr/>
        </p:nvSpPr>
        <p:spPr>
          <a:xfrm>
            <a:off x="677334" y="3223812"/>
            <a:ext cx="9577916" cy="1077218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x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&amp; y = x;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&amp;z = x;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 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&amp;   q = x;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// this is bad though...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1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EDB3-1614-4BFB-BD77-5AB6B4AF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59900B02-B0CB-4527-B260-164105773314}"/>
              </a:ext>
            </a:extLst>
          </p:cNvPr>
          <p:cNvSpPr txBox="1"/>
          <p:nvPr/>
        </p:nvSpPr>
        <p:spPr>
          <a:xfrm>
            <a:off x="584489" y="4234548"/>
            <a:ext cx="869372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the following: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26AB1B-2A1C-4E1E-B94F-454F28C3B05E}"/>
              </a:ext>
            </a:extLst>
          </p:cNvPr>
          <p:cNvSpPr/>
          <p:nvPr/>
        </p:nvSpPr>
        <p:spPr>
          <a:xfrm>
            <a:off x="655492" y="229982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0B2E0D-7164-404C-8A61-65DACA718E74}"/>
              </a:ext>
            </a:extLst>
          </p:cNvPr>
          <p:cNvSpPr/>
          <p:nvPr/>
        </p:nvSpPr>
        <p:spPr>
          <a:xfrm>
            <a:off x="1458482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3D03EA-B24B-4A10-B319-CFF5CB6B965A}"/>
              </a:ext>
            </a:extLst>
          </p:cNvPr>
          <p:cNvSpPr/>
          <p:nvPr/>
        </p:nvSpPr>
        <p:spPr>
          <a:xfrm>
            <a:off x="2252594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30A483-0569-4672-90BC-B17C6FA69CAD}"/>
              </a:ext>
            </a:extLst>
          </p:cNvPr>
          <p:cNvSpPr/>
          <p:nvPr/>
        </p:nvSpPr>
        <p:spPr>
          <a:xfrm>
            <a:off x="3055583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8F001E-66C2-4E48-B3A7-9A3629430CAB}"/>
              </a:ext>
            </a:extLst>
          </p:cNvPr>
          <p:cNvSpPr/>
          <p:nvPr/>
        </p:nvSpPr>
        <p:spPr>
          <a:xfrm>
            <a:off x="3849696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895558-E5F7-4D4C-9E1A-C12F8E3E0B87}"/>
              </a:ext>
            </a:extLst>
          </p:cNvPr>
          <p:cNvSpPr/>
          <p:nvPr/>
        </p:nvSpPr>
        <p:spPr>
          <a:xfrm>
            <a:off x="4652685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C696CE-4AF7-486B-83F1-C7175792203F}"/>
              </a:ext>
            </a:extLst>
          </p:cNvPr>
          <p:cNvSpPr/>
          <p:nvPr/>
        </p:nvSpPr>
        <p:spPr>
          <a:xfrm>
            <a:off x="5446798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AF7BA5-365B-4CC3-8A00-130B4ED8B071}"/>
              </a:ext>
            </a:extLst>
          </p:cNvPr>
          <p:cNvSpPr/>
          <p:nvPr/>
        </p:nvSpPr>
        <p:spPr>
          <a:xfrm>
            <a:off x="6249787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DB84D3-FDBA-4818-A712-E423ECFAC37D}"/>
              </a:ext>
            </a:extLst>
          </p:cNvPr>
          <p:cNvSpPr/>
          <p:nvPr/>
        </p:nvSpPr>
        <p:spPr>
          <a:xfrm>
            <a:off x="7052778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7AE7C4-AF6B-4EFC-9A84-86554261F71E}"/>
              </a:ext>
            </a:extLst>
          </p:cNvPr>
          <p:cNvSpPr/>
          <p:nvPr/>
        </p:nvSpPr>
        <p:spPr>
          <a:xfrm>
            <a:off x="7855767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54F40C-68B0-4071-838E-452F693C5B91}"/>
              </a:ext>
            </a:extLst>
          </p:cNvPr>
          <p:cNvSpPr/>
          <p:nvPr/>
        </p:nvSpPr>
        <p:spPr>
          <a:xfrm>
            <a:off x="655491" y="3099783"/>
            <a:ext cx="3200051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AA2C8B8-D12F-4AE4-AAF0-B0A22CD80265}"/>
              </a:ext>
            </a:extLst>
          </p:cNvPr>
          <p:cNvSpPr/>
          <p:nvPr/>
        </p:nvSpPr>
        <p:spPr>
          <a:xfrm>
            <a:off x="3849696" y="309978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1A8600-80C1-400C-8BAB-B8C9B8BAE353}"/>
              </a:ext>
            </a:extLst>
          </p:cNvPr>
          <p:cNvSpPr/>
          <p:nvPr/>
        </p:nvSpPr>
        <p:spPr>
          <a:xfrm>
            <a:off x="4652685" y="309978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80534D-11F6-4550-B00F-69E09F438B4A}"/>
              </a:ext>
            </a:extLst>
          </p:cNvPr>
          <p:cNvSpPr/>
          <p:nvPr/>
        </p:nvSpPr>
        <p:spPr>
          <a:xfrm>
            <a:off x="5446798" y="309978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28E169-2A01-4124-B3FA-60DF70F89A5C}"/>
              </a:ext>
            </a:extLst>
          </p:cNvPr>
          <p:cNvSpPr/>
          <p:nvPr/>
        </p:nvSpPr>
        <p:spPr>
          <a:xfrm>
            <a:off x="6249787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B40321-7EDF-4E28-9661-83DCA409A946}"/>
              </a:ext>
            </a:extLst>
          </p:cNvPr>
          <p:cNvSpPr/>
          <p:nvPr/>
        </p:nvSpPr>
        <p:spPr>
          <a:xfrm>
            <a:off x="7052778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B54DFF-4AD8-4A0E-9CCC-BC9787EF1A51}"/>
              </a:ext>
            </a:extLst>
          </p:cNvPr>
          <p:cNvSpPr/>
          <p:nvPr/>
        </p:nvSpPr>
        <p:spPr>
          <a:xfrm>
            <a:off x="7855767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8D37F7B4-0430-42B0-B111-745196806BE0}"/>
              </a:ext>
            </a:extLst>
          </p:cNvPr>
          <p:cNvSpPr txBox="1"/>
          <p:nvPr/>
        </p:nvSpPr>
        <p:spPr>
          <a:xfrm>
            <a:off x="580275" y="4754474"/>
            <a:ext cx="9675372" cy="79996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x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endParaRPr lang="en-US" dirty="0"/>
          </a:p>
          <a:p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&amp;z = x;</a:t>
            </a:r>
            <a:endParaRPr lang="en-US" dirty="0"/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C6A0B73C-78F8-4DD0-94DE-CC147FE5F9A1}"/>
              </a:ext>
            </a:extLst>
          </p:cNvPr>
          <p:cNvSpPr txBox="1"/>
          <p:nvPr/>
        </p:nvSpPr>
        <p:spPr>
          <a:xfrm>
            <a:off x="580275" y="5618783"/>
            <a:ext cx="869372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is z in our memory table?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00357-263B-48B6-B5D0-F6E872602068}"/>
              </a:ext>
            </a:extLst>
          </p:cNvPr>
          <p:cNvSpPr/>
          <p:nvPr/>
        </p:nvSpPr>
        <p:spPr>
          <a:xfrm>
            <a:off x="8655727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D3821-C71A-4122-84CB-19534C6CD001}"/>
              </a:ext>
            </a:extLst>
          </p:cNvPr>
          <p:cNvSpPr/>
          <p:nvPr/>
        </p:nvSpPr>
        <p:spPr>
          <a:xfrm>
            <a:off x="8655727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FC2A3-2B4A-4F59-B0BF-C976AABD2C8C}"/>
              </a:ext>
            </a:extLst>
          </p:cNvPr>
          <p:cNvSpPr/>
          <p:nvPr/>
        </p:nvSpPr>
        <p:spPr>
          <a:xfrm>
            <a:off x="9455687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AB307-E49F-4DCB-BA77-1E153D246BDF}"/>
              </a:ext>
            </a:extLst>
          </p:cNvPr>
          <p:cNvSpPr/>
          <p:nvPr/>
        </p:nvSpPr>
        <p:spPr>
          <a:xfrm>
            <a:off x="9455687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5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EDB3-1614-4BFB-BD77-5AB6B4AF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59900B02-B0CB-4527-B260-164105773314}"/>
              </a:ext>
            </a:extLst>
          </p:cNvPr>
          <p:cNvSpPr txBox="1"/>
          <p:nvPr/>
        </p:nvSpPr>
        <p:spPr>
          <a:xfrm>
            <a:off x="584489" y="4234548"/>
            <a:ext cx="869372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the following: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26AB1B-2A1C-4E1E-B94F-454F28C3B05E}"/>
              </a:ext>
            </a:extLst>
          </p:cNvPr>
          <p:cNvSpPr/>
          <p:nvPr/>
        </p:nvSpPr>
        <p:spPr>
          <a:xfrm>
            <a:off x="655492" y="229982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0B2E0D-7164-404C-8A61-65DACA718E74}"/>
              </a:ext>
            </a:extLst>
          </p:cNvPr>
          <p:cNvSpPr/>
          <p:nvPr/>
        </p:nvSpPr>
        <p:spPr>
          <a:xfrm>
            <a:off x="1458482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3D03EA-B24B-4A10-B319-CFF5CB6B965A}"/>
              </a:ext>
            </a:extLst>
          </p:cNvPr>
          <p:cNvSpPr/>
          <p:nvPr/>
        </p:nvSpPr>
        <p:spPr>
          <a:xfrm>
            <a:off x="2252594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30A483-0569-4672-90BC-B17C6FA69CAD}"/>
              </a:ext>
            </a:extLst>
          </p:cNvPr>
          <p:cNvSpPr/>
          <p:nvPr/>
        </p:nvSpPr>
        <p:spPr>
          <a:xfrm>
            <a:off x="3055583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8F001E-66C2-4E48-B3A7-9A3629430CAB}"/>
              </a:ext>
            </a:extLst>
          </p:cNvPr>
          <p:cNvSpPr/>
          <p:nvPr/>
        </p:nvSpPr>
        <p:spPr>
          <a:xfrm>
            <a:off x="3849696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895558-E5F7-4D4C-9E1A-C12F8E3E0B87}"/>
              </a:ext>
            </a:extLst>
          </p:cNvPr>
          <p:cNvSpPr/>
          <p:nvPr/>
        </p:nvSpPr>
        <p:spPr>
          <a:xfrm>
            <a:off x="4652685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C696CE-4AF7-486B-83F1-C7175792203F}"/>
              </a:ext>
            </a:extLst>
          </p:cNvPr>
          <p:cNvSpPr/>
          <p:nvPr/>
        </p:nvSpPr>
        <p:spPr>
          <a:xfrm>
            <a:off x="5446798" y="2299822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AF7BA5-365B-4CC3-8A00-130B4ED8B071}"/>
              </a:ext>
            </a:extLst>
          </p:cNvPr>
          <p:cNvSpPr/>
          <p:nvPr/>
        </p:nvSpPr>
        <p:spPr>
          <a:xfrm>
            <a:off x="6249787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DB84D3-FDBA-4818-A712-E423ECFAC37D}"/>
              </a:ext>
            </a:extLst>
          </p:cNvPr>
          <p:cNvSpPr/>
          <p:nvPr/>
        </p:nvSpPr>
        <p:spPr>
          <a:xfrm>
            <a:off x="7052778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7AE7C4-AF6B-4EFC-9A84-86554261F71E}"/>
              </a:ext>
            </a:extLst>
          </p:cNvPr>
          <p:cNvSpPr/>
          <p:nvPr/>
        </p:nvSpPr>
        <p:spPr>
          <a:xfrm>
            <a:off x="7855767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54F40C-68B0-4071-838E-452F693C5B91}"/>
              </a:ext>
            </a:extLst>
          </p:cNvPr>
          <p:cNvSpPr/>
          <p:nvPr/>
        </p:nvSpPr>
        <p:spPr>
          <a:xfrm>
            <a:off x="655491" y="3099783"/>
            <a:ext cx="3200051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(a.k.a. “z”) =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AA2C8B8-D12F-4AE4-AAF0-B0A22CD80265}"/>
              </a:ext>
            </a:extLst>
          </p:cNvPr>
          <p:cNvSpPr/>
          <p:nvPr/>
        </p:nvSpPr>
        <p:spPr>
          <a:xfrm>
            <a:off x="3849696" y="309978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1A8600-80C1-400C-8BAB-B8C9B8BAE353}"/>
              </a:ext>
            </a:extLst>
          </p:cNvPr>
          <p:cNvSpPr/>
          <p:nvPr/>
        </p:nvSpPr>
        <p:spPr>
          <a:xfrm>
            <a:off x="4652685" y="309978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80534D-11F6-4550-B00F-69E09F438B4A}"/>
              </a:ext>
            </a:extLst>
          </p:cNvPr>
          <p:cNvSpPr/>
          <p:nvPr/>
        </p:nvSpPr>
        <p:spPr>
          <a:xfrm>
            <a:off x="5446798" y="309978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28E169-2A01-4124-B3FA-60DF70F89A5C}"/>
              </a:ext>
            </a:extLst>
          </p:cNvPr>
          <p:cNvSpPr/>
          <p:nvPr/>
        </p:nvSpPr>
        <p:spPr>
          <a:xfrm>
            <a:off x="6249787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B40321-7EDF-4E28-9661-83DCA409A946}"/>
              </a:ext>
            </a:extLst>
          </p:cNvPr>
          <p:cNvSpPr/>
          <p:nvPr/>
        </p:nvSpPr>
        <p:spPr>
          <a:xfrm>
            <a:off x="7052778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B54DFF-4AD8-4A0E-9CCC-BC9787EF1A51}"/>
              </a:ext>
            </a:extLst>
          </p:cNvPr>
          <p:cNvSpPr/>
          <p:nvPr/>
        </p:nvSpPr>
        <p:spPr>
          <a:xfrm>
            <a:off x="7855767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C6A0B73C-78F8-4DD0-94DE-CC147FE5F9A1}"/>
              </a:ext>
            </a:extLst>
          </p:cNvPr>
          <p:cNvSpPr txBox="1"/>
          <p:nvPr/>
        </p:nvSpPr>
        <p:spPr>
          <a:xfrm>
            <a:off x="580275" y="5618783"/>
            <a:ext cx="8693727" cy="959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Compilers will treat it like this above – z is a true alias and is in fact x through and through.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00357-263B-48B6-B5D0-F6E872602068}"/>
              </a:ext>
            </a:extLst>
          </p:cNvPr>
          <p:cNvSpPr/>
          <p:nvPr/>
        </p:nvSpPr>
        <p:spPr>
          <a:xfrm>
            <a:off x="8655727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D3821-C71A-4122-84CB-19534C6CD001}"/>
              </a:ext>
            </a:extLst>
          </p:cNvPr>
          <p:cNvSpPr/>
          <p:nvPr/>
        </p:nvSpPr>
        <p:spPr>
          <a:xfrm>
            <a:off x="8655727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FC2A3-2B4A-4F59-B0BF-C976AABD2C8C}"/>
              </a:ext>
            </a:extLst>
          </p:cNvPr>
          <p:cNvSpPr/>
          <p:nvPr/>
        </p:nvSpPr>
        <p:spPr>
          <a:xfrm>
            <a:off x="9455687" y="2299820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AB307-E49F-4DCB-BA77-1E153D246BDF}"/>
              </a:ext>
            </a:extLst>
          </p:cNvPr>
          <p:cNvSpPr/>
          <p:nvPr/>
        </p:nvSpPr>
        <p:spPr>
          <a:xfrm>
            <a:off x="9455687" y="3099780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E2A976B8-390F-567E-17F1-3D5F28CB6C5F}"/>
              </a:ext>
            </a:extLst>
          </p:cNvPr>
          <p:cNvSpPr txBox="1"/>
          <p:nvPr/>
        </p:nvSpPr>
        <p:spPr>
          <a:xfrm>
            <a:off x="580275" y="4754474"/>
            <a:ext cx="9675372" cy="79996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x =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&amp;z = x;</a:t>
            </a:r>
            <a:endParaRPr lang="en-US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243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0812-3EEF-4A92-97C3-487C0F9B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C230-F5DE-486E-9425-6FA7E47B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96981" cy="4697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Here are some rules about how references behave and how they are used:</a:t>
            </a:r>
          </a:p>
          <a:p>
            <a:pPr lvl="1"/>
            <a:r>
              <a:rPr lang="en-US" sz="1800" dirty="0"/>
              <a:t>You must initialize a reference with another variable: references </a:t>
            </a:r>
            <a:r>
              <a:rPr lang="en-US" sz="1800" b="1" dirty="0"/>
              <a:t>cannot be empty.</a:t>
            </a:r>
            <a:br>
              <a:rPr lang="en-US" sz="1800" b="1" dirty="0"/>
            </a:br>
            <a:endParaRPr lang="en-US" sz="1800" dirty="0"/>
          </a:p>
          <a:p>
            <a:pPr lvl="1"/>
            <a:r>
              <a:rPr lang="en-US" sz="1800" dirty="0"/>
              <a:t>References cannot be reassigned new variables.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When a reference goes out of scope, the original variable is unaffected.</a:t>
            </a:r>
          </a:p>
          <a:p>
            <a:pPr lvl="2"/>
            <a:r>
              <a:rPr lang="en-US" sz="1600" dirty="0"/>
              <a:t>e.g. if Z references X and Z is destroyed, you can still access X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800" dirty="0"/>
              <a:t>When the variable being referenced is destroyed, if the reference persists, then we say that the reference </a:t>
            </a:r>
            <a:r>
              <a:rPr lang="en-US" sz="1800" b="1" dirty="0"/>
              <a:t>dangles.</a:t>
            </a:r>
            <a:endParaRPr lang="en-US" sz="1800" dirty="0"/>
          </a:p>
          <a:p>
            <a:pPr lvl="2"/>
            <a:r>
              <a:rPr lang="en-US" sz="1600" dirty="0"/>
              <a:t>Accessing a dangling reference is </a:t>
            </a:r>
            <a:r>
              <a:rPr lang="en-US" sz="1600" u="sng" dirty="0"/>
              <a:t>undefined behavior</a:t>
            </a:r>
            <a:r>
              <a:rPr lang="en-US" sz="1600" dirty="0"/>
              <a:t> and would likely cause your program to crash!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116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AFDD-8F2B-4AA0-98AA-1789E05A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F59F-7B06-4870-81A9-CD7FD268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9547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E34C96-E9E2-4CA7-87DF-7C1098747F14}"/>
              </a:ext>
            </a:extLst>
          </p:cNvPr>
          <p:cNvSpPr txBox="1">
            <a:spLocks/>
          </p:cNvSpPr>
          <p:nvPr/>
        </p:nvSpPr>
        <p:spPr>
          <a:xfrm>
            <a:off x="677334" y="5187874"/>
            <a:ext cx="8596668" cy="140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When the &amp; is with the variable definition</a:t>
            </a:r>
            <a:r>
              <a:rPr lang="en-US" dirty="0"/>
              <a:t>, it signals that the variable is a reference to another</a:t>
            </a:r>
          </a:p>
          <a:p>
            <a:r>
              <a:rPr lang="en-US" u="sng" dirty="0"/>
              <a:t>When the &amp; precedes a variable name</a:t>
            </a:r>
            <a:r>
              <a:rPr lang="en-US" dirty="0"/>
              <a:t>, it signals to grab the memory address of the variable!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EDAD9-D38E-CA01-AB49-3A8574051D01}"/>
              </a:ext>
            </a:extLst>
          </p:cNvPr>
          <p:cNvSpPr txBox="1"/>
          <p:nvPr/>
        </p:nvSpPr>
        <p:spPr>
          <a:xfrm>
            <a:off x="677334" y="2598999"/>
            <a:ext cx="9590616" cy="255454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&lt;fmt/format.h&gt;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x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&amp;y = x;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make a reference to x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x);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y);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&amp;x);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get the memory address of 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&amp;y);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get the memory address of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9D572-6DFE-D15C-74BF-1F3AB56DC387}"/>
              </a:ext>
            </a:extLst>
          </p:cNvPr>
          <p:cNvSpPr txBox="1"/>
          <p:nvPr/>
        </p:nvSpPr>
        <p:spPr>
          <a:xfrm>
            <a:off x="5472642" y="1104291"/>
            <a:ext cx="419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SLIDE IS IMPORTANT. C++ IS CONFUSING AND THE USAGE AND MEANING OF AMPERSANDS WILL CONFUSE YOU.</a:t>
            </a:r>
          </a:p>
        </p:txBody>
      </p:sp>
    </p:spTree>
    <p:extLst>
      <p:ext uri="{BB962C8B-B14F-4D97-AF65-F5344CB8AC3E}">
        <p14:creationId xmlns:p14="http://schemas.microsoft.com/office/powerpoint/2010/main" val="693879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1337-99E6-4D71-A78A-4E89B3FC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E821-29F8-4262-876C-125EB2AF0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05058"/>
          </a:xfrm>
        </p:spPr>
        <p:txBody>
          <a:bodyPr/>
          <a:lstStyle/>
          <a:p>
            <a:r>
              <a:rPr lang="en-US" dirty="0"/>
              <a:t>Consider this new swap function: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DBBF44-7421-440B-84FE-4E66E99913C8}"/>
              </a:ext>
            </a:extLst>
          </p:cNvPr>
          <p:cNvSpPr txBox="1">
            <a:spLocks/>
          </p:cNvSpPr>
          <p:nvPr/>
        </p:nvSpPr>
        <p:spPr>
          <a:xfrm>
            <a:off x="677334" y="5063587"/>
            <a:ext cx="8596668" cy="152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we are passing references to doubles, not just doubles, this means that we are not passing copies of those variables, but the actual variables themselves!</a:t>
            </a:r>
          </a:p>
          <a:p>
            <a:endParaRPr lang="en-US" dirty="0"/>
          </a:p>
          <a:p>
            <a:r>
              <a:rPr lang="en-US" dirty="0"/>
              <a:t>Anything that happens to the references within the function is modifying the original 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8E233-F5F4-B05A-9E50-60FE70451969}"/>
              </a:ext>
            </a:extLst>
          </p:cNvPr>
          <p:cNvSpPr txBox="1"/>
          <p:nvPr/>
        </p:nvSpPr>
        <p:spPr>
          <a:xfrm>
            <a:off x="677334" y="2618564"/>
            <a:ext cx="9584266" cy="230832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swap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temp = a;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a = b;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 = temp;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some other stuff...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x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y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84992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F3F6-F848-4BEE-BE41-5ACAA5D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9AD1-3828-4774-B402-BE57A10A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What's wrong 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966EE-0234-4DDC-84DE-D26A4AE05512}"/>
              </a:ext>
            </a:extLst>
          </p:cNvPr>
          <p:cNvSpPr txBox="1"/>
          <p:nvPr/>
        </p:nvSpPr>
        <p:spPr>
          <a:xfrm>
            <a:off x="677334" y="2555865"/>
            <a:ext cx="9590616" cy="280076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&lt;fmt/format.h&gt;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get_new_variable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int&amp;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&amp;x =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get_new_variable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x);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019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F3F6-F848-4BEE-BE41-5ACAA5D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326FB-5D03-44E0-A50E-FC22059A2929}"/>
              </a:ext>
            </a:extLst>
          </p:cNvPr>
          <p:cNvSpPr txBox="1">
            <a:spLocks/>
          </p:cNvSpPr>
          <p:nvPr/>
        </p:nvSpPr>
        <p:spPr>
          <a:xfrm>
            <a:off x="677334" y="5566299"/>
            <a:ext cx="8596668" cy="110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program will exhibit </a:t>
            </a:r>
            <a:r>
              <a:rPr lang="en-US" i="1" dirty="0">
                <a:solidFill>
                  <a:srgbClr val="FF0000"/>
                </a:solidFill>
              </a:rPr>
              <a:t>undefined behavior</a:t>
            </a:r>
            <a:r>
              <a:rPr lang="en-US" dirty="0"/>
              <a:t>. The variable </a:t>
            </a:r>
            <a:r>
              <a:rPr lang="en-US" i="1" dirty="0"/>
              <a:t>a</a:t>
            </a:r>
            <a:r>
              <a:rPr lang="en-US" dirty="0"/>
              <a:t> inside of our function goes out of scope, and thus the reference that is returned is dangling!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F436E-CF19-7402-BFFE-F0097C9B49AA}"/>
              </a:ext>
            </a:extLst>
          </p:cNvPr>
          <p:cNvSpPr txBox="1"/>
          <p:nvPr/>
        </p:nvSpPr>
        <p:spPr>
          <a:xfrm>
            <a:off x="677334" y="2555865"/>
            <a:ext cx="9590616" cy="280076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&lt;fmt/format.h&gt;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get_new_variable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int&amp;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&amp;x =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get_new_variable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x);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6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F3F6-F848-4BEE-BE41-5ACAA5D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9AD1-3828-4774-B402-BE57A10A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8914"/>
            <a:ext cx="8596668" cy="529345"/>
          </a:xfrm>
        </p:spPr>
        <p:txBody>
          <a:bodyPr/>
          <a:lstStyle/>
          <a:p>
            <a:r>
              <a:rPr lang="en-US" dirty="0"/>
              <a:t>What's wrong 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C29D2-D498-9A4D-0AAF-7B9B132E6222}"/>
              </a:ext>
            </a:extLst>
          </p:cNvPr>
          <p:cNvSpPr txBox="1"/>
          <p:nvPr/>
        </p:nvSpPr>
        <p:spPr>
          <a:xfrm>
            <a:off x="677334" y="2284292"/>
            <a:ext cx="9596966" cy="329320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&lt;vector&gt;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/>
              </a:rPr>
              <a:t>add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_</a:t>
            </a:r>
            <a:r>
              <a:rPr lang="en-US" sz="1600" dirty="0" err="1">
                <a:solidFill>
                  <a:srgbClr val="DCDCAA"/>
                </a:solidFill>
                <a:latin typeface="Consolas"/>
              </a:rPr>
              <a:t>elements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reserve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 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 ++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    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push_back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(i);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}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dirty="0"/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 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add_elements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(d);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1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DE83-CF23-1084-1E01-A20C7692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129B-B558-A837-BF9D-0E5EA5289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23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Lambda functions are special functions in C++ that are defined </a:t>
            </a:r>
            <a:r>
              <a:rPr lang="en-US" i="1" dirty="0"/>
              <a:t>inline with your code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paired with algorithms we can create predicates: functions to execute with the algorithm.</a:t>
            </a:r>
          </a:p>
          <a:p>
            <a:endParaRPr lang="en-US" dirty="0"/>
          </a:p>
          <a:p>
            <a:r>
              <a:rPr lang="en-US" dirty="0"/>
              <a:t>Lambdas are defined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We *must* use auto to define a lambda (their types are extremely complex!).</a:t>
            </a:r>
          </a:p>
          <a:p>
            <a:pPr lvl="1"/>
            <a:r>
              <a:rPr lang="en-US" dirty="0"/>
              <a:t>Start the lambda with square braces (more on this in a few slides)</a:t>
            </a:r>
          </a:p>
          <a:p>
            <a:pPr lvl="1"/>
            <a:r>
              <a:rPr lang="en-US" dirty="0"/>
              <a:t>Next the arguments are specified like a normal function (arguments are optional)</a:t>
            </a:r>
          </a:p>
          <a:p>
            <a:pPr lvl="1"/>
            <a:r>
              <a:rPr lang="en-US" dirty="0"/>
              <a:t>Next the return type is specified (specifying the return type is but always do so!)</a:t>
            </a:r>
          </a:p>
          <a:p>
            <a:pPr lvl="1"/>
            <a:r>
              <a:rPr lang="en-US" dirty="0"/>
              <a:t>Lastly, the body of the lambda function is provided between curly braces, and ended with a semicolon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D01BE-7DC4-9CA5-015F-296DF42674D4}"/>
              </a:ext>
            </a:extLst>
          </p:cNvPr>
          <p:cNvSpPr txBox="1"/>
          <p:nvPr/>
        </p:nvSpPr>
        <p:spPr>
          <a:xfrm>
            <a:off x="677334" y="3826000"/>
            <a:ext cx="957791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my_lambda = [](</a:t>
            </a:r>
            <a:r>
              <a:rPr lang="pl-P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return_type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do stuff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...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2737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F3F6-F848-4BEE-BE41-5ACAA5D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9AD1-3828-4774-B402-BE57A10A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11850"/>
            <a:ext cx="8187266" cy="742950"/>
          </a:xfrm>
        </p:spPr>
        <p:txBody>
          <a:bodyPr numCol="2">
            <a:normAutofit/>
          </a:bodyPr>
          <a:lstStyle/>
          <a:p>
            <a:r>
              <a:rPr lang="en-US" sz="1400" dirty="0"/>
              <a:t>The vector is passed by value!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push_backs</a:t>
            </a:r>
            <a:r>
              <a:rPr lang="en-US" sz="1400" dirty="0"/>
              <a:t> are happening on a copy of the vector, and it will all be lost when the function ends!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C6CEA-8E59-E627-631B-062DB78CA399}"/>
              </a:ext>
            </a:extLst>
          </p:cNvPr>
          <p:cNvSpPr txBox="1"/>
          <p:nvPr/>
        </p:nvSpPr>
        <p:spPr>
          <a:xfrm>
            <a:off x="677334" y="2284292"/>
            <a:ext cx="9596966" cy="329320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&lt;vector&gt;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add_elements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vector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reserve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push_back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vector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add_elements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7295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1337-99E6-4D71-A78A-4E89B3FC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E821-29F8-4262-876C-125EB2AF0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2455"/>
          </a:xfrm>
        </p:spPr>
        <p:txBody>
          <a:bodyPr>
            <a:normAutofit/>
          </a:bodyPr>
          <a:lstStyle/>
          <a:p>
            <a:r>
              <a:rPr lang="en-US" dirty="0"/>
              <a:t>Functions can </a:t>
            </a:r>
            <a:r>
              <a:rPr lang="en-US" i="1" dirty="0"/>
              <a:t>return references</a:t>
            </a:r>
            <a:r>
              <a:rPr lang="en-US" dirty="0"/>
              <a:t>, so long as the reference being returned </a:t>
            </a:r>
            <a:r>
              <a:rPr lang="en-US" i="1" dirty="0"/>
              <a:t>was passed into the function as an input.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Returning a reference to something created inside of the function will go out of scope, and when it does any reference to it will become dangling.</a:t>
            </a:r>
          </a:p>
          <a:p>
            <a:endParaRPr lang="en-US" dirty="0"/>
          </a:p>
          <a:p>
            <a:r>
              <a:rPr lang="en-US" dirty="0"/>
              <a:t>Returning references to what was passed in allows us to create function/transformation chains.</a:t>
            </a:r>
          </a:p>
          <a:p>
            <a:pPr lvl="1"/>
            <a:r>
              <a:rPr lang="en-US" dirty="0"/>
              <a:t>In basic code this is overkill, but something we can employ later to great effect.</a:t>
            </a:r>
          </a:p>
        </p:txBody>
      </p:sp>
    </p:spTree>
    <p:extLst>
      <p:ext uri="{BB962C8B-B14F-4D97-AF65-F5344CB8AC3E}">
        <p14:creationId xmlns:p14="http://schemas.microsoft.com/office/powerpoint/2010/main" val="2995770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9BA3-47F3-4829-972D-22D24FC1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4FBAA-8763-1D1C-A876-6F3064442502}"/>
              </a:ext>
            </a:extLst>
          </p:cNvPr>
          <p:cNvSpPr txBox="1"/>
          <p:nvPr/>
        </p:nvSpPr>
        <p:spPr>
          <a:xfrm>
            <a:off x="677334" y="1684020"/>
            <a:ext cx="9584266" cy="427809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&lt;fmt/format.h&gt;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square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int&amp;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*= x;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add_two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int&amp;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+=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add_two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first we square x, then we add 2 to it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43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80DE-74E3-A27C-C498-24B8310E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B2FD-B938-1873-9B58-63F6E1F2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do not want to modify a variable passed into a function, but we also do not want to copy it either. </a:t>
            </a:r>
          </a:p>
          <a:p>
            <a:endParaRPr lang="en-US" dirty="0"/>
          </a:p>
          <a:p>
            <a:r>
              <a:rPr lang="en-US" dirty="0"/>
              <a:t>Copying can be expensive (think about copying an extremely large vector!), and this alone can be reason enough to pass something by reference.</a:t>
            </a:r>
          </a:p>
          <a:p>
            <a:endParaRPr lang="en-US" dirty="0"/>
          </a:p>
          <a:p>
            <a:r>
              <a:rPr lang="en-US" dirty="0"/>
              <a:t>However, if something is passed by reference </a:t>
            </a:r>
            <a:r>
              <a:rPr lang="en-US" i="1" dirty="0"/>
              <a:t>and we do not want to modify it</a:t>
            </a:r>
            <a:r>
              <a:rPr lang="en-US" dirty="0"/>
              <a:t>, then we need a way to indicate that the variable is not to be touched!</a:t>
            </a:r>
          </a:p>
        </p:txBody>
      </p:sp>
    </p:spTree>
    <p:extLst>
      <p:ext uri="{BB962C8B-B14F-4D97-AF65-F5344CB8AC3E}">
        <p14:creationId xmlns:p14="http://schemas.microsoft.com/office/powerpoint/2010/main" val="1015716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E089-A02F-5E17-EEE7-CEEA2020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Const-Correctness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6B60-E2D4-29C6-AB21-E91CC2341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9761"/>
          </a:xfrm>
        </p:spPr>
        <p:txBody>
          <a:bodyPr>
            <a:normAutofit/>
          </a:bodyPr>
          <a:lstStyle/>
          <a:p>
            <a:r>
              <a:rPr lang="en-US" dirty="0"/>
              <a:t>We can label variables (including function parameters and return types) as being </a:t>
            </a:r>
            <a:r>
              <a:rPr lang="en-US" i="1" dirty="0"/>
              <a:t>constant </a:t>
            </a:r>
            <a:r>
              <a:rPr lang="en-US" dirty="0"/>
              <a:t>using the keyword </a:t>
            </a:r>
            <a:r>
              <a:rPr lang="en-US" i="1" dirty="0"/>
              <a:t>const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i="1" dirty="0"/>
              <a:t>const</a:t>
            </a:r>
            <a:r>
              <a:rPr lang="en-US" dirty="0"/>
              <a:t> cannot be changed.</a:t>
            </a:r>
          </a:p>
          <a:p>
            <a:pPr lvl="1"/>
            <a:r>
              <a:rPr lang="en-US" dirty="0"/>
              <a:t>There are ways to do this, but ultimately making something non-const when it originally was const is </a:t>
            </a:r>
            <a:r>
              <a:rPr lang="en-US" u="sng" dirty="0"/>
              <a:t>undefined behavior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Making a variable const is as simple as just adding the keyword before the type during its definition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BD7E7-5D70-779B-0DAF-D79CE65E8BB8}"/>
              </a:ext>
            </a:extLst>
          </p:cNvPr>
          <p:cNvSpPr txBox="1"/>
          <p:nvPr/>
        </p:nvSpPr>
        <p:spPr>
          <a:xfrm>
            <a:off x="677334" y="4382770"/>
            <a:ext cx="9584266" cy="132343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&lt;fmt/format.h&gt;</a:t>
            </a: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x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281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7BDB-BCB1-7619-A994-5A7C58F3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Const-Correctness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3153-0F60-CE5F-396B-96A2E4F9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Const-correctness </a:t>
            </a:r>
            <a:r>
              <a:rPr lang="en-US" dirty="0"/>
              <a:t>refers to ensuring that data that should be immutable </a:t>
            </a:r>
            <a:r>
              <a:rPr lang="en-US" i="1" dirty="0"/>
              <a:t>is</a:t>
            </a:r>
            <a:r>
              <a:rPr lang="en-US" dirty="0"/>
              <a:t> immutable.</a:t>
            </a:r>
          </a:p>
          <a:p>
            <a:endParaRPr lang="en-US" dirty="0"/>
          </a:p>
          <a:p>
            <a:r>
              <a:rPr lang="en-US" dirty="0"/>
              <a:t>Modern compilers can use the fact that certain data is </a:t>
            </a:r>
            <a:r>
              <a:rPr lang="en-US" i="1" dirty="0"/>
              <a:t>const</a:t>
            </a:r>
            <a:r>
              <a:rPr lang="en-US" dirty="0"/>
              <a:t> to utilize optimizations into your compiled code.</a:t>
            </a:r>
          </a:p>
          <a:p>
            <a:endParaRPr lang="en-US" dirty="0"/>
          </a:p>
          <a:p>
            <a:r>
              <a:rPr lang="en-US" dirty="0"/>
              <a:t>Some even advocate that by default we should make </a:t>
            </a:r>
            <a:r>
              <a:rPr lang="en-US" i="1" dirty="0"/>
              <a:t>every</a:t>
            </a:r>
            <a:r>
              <a:rPr lang="en-US" dirty="0"/>
              <a:t> variable </a:t>
            </a:r>
            <a:r>
              <a:rPr lang="en-US" i="1" dirty="0"/>
              <a:t>const</a:t>
            </a:r>
            <a:r>
              <a:rPr lang="en-US" dirty="0"/>
              <a:t> until we know that it will need to change.</a:t>
            </a:r>
          </a:p>
          <a:p>
            <a:pPr lvl="1"/>
            <a:r>
              <a:rPr lang="en-US" i="1" dirty="0"/>
              <a:t>We will not be doing this.</a:t>
            </a:r>
          </a:p>
        </p:txBody>
      </p:sp>
    </p:spTree>
    <p:extLst>
      <p:ext uri="{BB962C8B-B14F-4D97-AF65-F5344CB8AC3E}">
        <p14:creationId xmlns:p14="http://schemas.microsoft.com/office/powerpoint/2010/main" val="256850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0C00-5AF1-D9DD-EEC5-B226D57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Const-Correctness, References,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FF41-40C2-7798-5E99-C05D7338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abide by the following rules:</a:t>
            </a:r>
          </a:p>
          <a:p>
            <a:pPr lvl="1"/>
            <a:r>
              <a:rPr lang="en-US" dirty="0"/>
              <a:t>Parameters to functions will be </a:t>
            </a:r>
            <a:r>
              <a:rPr lang="en-US" i="1" dirty="0"/>
              <a:t>const</a:t>
            </a:r>
            <a:r>
              <a:rPr lang="en-US" dirty="0"/>
              <a:t> if they do not change or need to change.</a:t>
            </a:r>
          </a:p>
          <a:p>
            <a:pPr lvl="1"/>
            <a:r>
              <a:rPr lang="en-US" dirty="0"/>
              <a:t>Non-primitive types will be by default be passed as const-references.</a:t>
            </a:r>
          </a:p>
          <a:p>
            <a:pPr lvl="1"/>
            <a:r>
              <a:rPr lang="en-US" dirty="0"/>
              <a:t>Non-primitive types will be passed-by-value if we need a copy to modify.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4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0C00-5AF1-D9DD-EEC5-B226D57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Const-Correctness, References, &amp;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49EDE-F5F2-E806-3BBE-2EE0F7EED481}"/>
              </a:ext>
            </a:extLst>
          </p:cNvPr>
          <p:cNvSpPr txBox="1"/>
          <p:nvPr/>
        </p:nvSpPr>
        <p:spPr>
          <a:xfrm>
            <a:off x="677333" y="1930400"/>
            <a:ext cx="10303934" cy="349326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some function signatures to illustrate what we want to aim for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parameters are const to indicate that these values cannot change when being used in computations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/>
              </a:rPr>
              <a:t>compute_displacement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/>
              </a:rPr>
              <a:t>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/>
              </a:rPr>
              <a:t>velocity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/>
              </a:rPr>
              <a:t>acceleration</a:t>
            </a:r>
            <a:r>
              <a:rPr lang="en-US" sz="1300" dirty="0">
                <a:solidFill>
                  <a:srgbClr val="D4D4D4"/>
                </a:solidFill>
                <a:latin typeface="Consolas"/>
              </a:rPr>
              <a:t>) -&gt; </a:t>
            </a:r>
            <a:r>
              <a:rPr lang="en-US" sz="13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Consolas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data is a references to avoid a copy, and is const because we do not need to change the vector to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compute the average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/>
              </a:rPr>
              <a:t>compute_average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/>
              </a:rPr>
              <a:t>vector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&amp;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/>
              </a:rPr>
              <a:t>) -&gt; </a:t>
            </a:r>
            <a:r>
              <a:rPr lang="en-US" sz="13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Consolas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angles_in_rads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a reference but is not const as we are going to modify the vector directly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/>
              </a:rPr>
              <a:t>convert_angles_to_deg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/>
              </a:rPr>
              <a:t>vector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&amp;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/>
              </a:rPr>
              <a:t>angles_in_rads</a:t>
            </a:r>
            <a:r>
              <a:rPr lang="en-US" sz="13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3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Consolas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angles_in_rads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neither const nor a reference as we are going to modify the vector but do not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want to change the original vector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/>
              </a:rPr>
              <a:t>log_angles_in_deg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/>
              </a:rPr>
              <a:t>vector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/>
              </a:rPr>
              <a:t>angles_in_rads</a:t>
            </a:r>
            <a:r>
              <a:rPr lang="en-US" sz="1300" dirty="0">
                <a:solidFill>
                  <a:srgbClr val="D4D4D4"/>
                </a:solidFill>
                <a:latin typeface="Consolas"/>
              </a:rPr>
              <a:t>) -&gt; </a:t>
            </a:r>
            <a:r>
              <a:rPr lang="en-US" sz="13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4897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DE83-CF23-1084-1E01-A20C7692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129B-B558-A837-BF9D-0E5EA528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D01BE-7DC4-9CA5-015F-296DF42674D4}"/>
              </a:ext>
            </a:extLst>
          </p:cNvPr>
          <p:cNvSpPr txBox="1"/>
          <p:nvPr/>
        </p:nvSpPr>
        <p:spPr>
          <a:xfrm>
            <a:off x="677334" y="2563065"/>
            <a:ext cx="957791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data 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/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mod5_sorter = [](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 bool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%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(b %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ranges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sort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(data, mod5_sorter);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// 5, 1, 6, 2, 3, 4</a:t>
            </a:r>
            <a:endParaRPr lang="en-US" sz="1600" b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841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DE83-CF23-1084-1E01-A20C7692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129B-B558-A837-BF9D-0E5EA5289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2461"/>
          </a:xfrm>
        </p:spPr>
        <p:txBody>
          <a:bodyPr>
            <a:normAutofit/>
          </a:bodyPr>
          <a:lstStyle/>
          <a:p>
            <a:r>
              <a:rPr lang="en-US" dirty="0"/>
              <a:t>Let’s break it down: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we are creating a new </a:t>
            </a:r>
            <a:r>
              <a:rPr lang="en-US" b="1" u="sng" dirty="0"/>
              <a:t>variable</a:t>
            </a:r>
            <a:r>
              <a:rPr lang="en-US" dirty="0"/>
              <a:t> that is a lambda!</a:t>
            </a:r>
          </a:p>
          <a:p>
            <a:endParaRPr lang="en-US" dirty="0"/>
          </a:p>
          <a:p>
            <a:r>
              <a:rPr lang="en-US" dirty="0"/>
              <a:t>The name of the lambda variable is </a:t>
            </a:r>
            <a:r>
              <a:rPr lang="en-US" dirty="0">
                <a:latin typeface="Consolas" panose="020B0609020204030204" pitchFamily="49" charset="0"/>
              </a:rPr>
              <a:t>mod5_sorter</a:t>
            </a:r>
          </a:p>
          <a:p>
            <a:pPr lvl="1"/>
            <a:r>
              <a:rPr lang="en-US" dirty="0"/>
              <a:t>It takes in two integers as input</a:t>
            </a:r>
          </a:p>
          <a:p>
            <a:pPr lvl="1"/>
            <a:r>
              <a:rPr lang="en-US" dirty="0"/>
              <a:t>It returns a bool</a:t>
            </a:r>
          </a:p>
          <a:p>
            <a:pPr lvl="1"/>
            <a:r>
              <a:rPr lang="en-US" dirty="0"/>
              <a:t>This returns the comparison (a % 5) &lt; (b % 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3A659-B800-5914-51A2-907F6136B35A}"/>
              </a:ext>
            </a:extLst>
          </p:cNvPr>
          <p:cNvSpPr txBox="1"/>
          <p:nvPr/>
        </p:nvSpPr>
        <p:spPr>
          <a:xfrm>
            <a:off x="677334" y="2563065"/>
            <a:ext cx="957791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mod5_sorter = [](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bool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%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(b %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DE83-CF23-1084-1E01-A20C7692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129B-B558-A837-BF9D-0E5EA5289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2461"/>
          </a:xfrm>
        </p:spPr>
        <p:txBody>
          <a:bodyPr>
            <a:normAutofit/>
          </a:bodyPr>
          <a:lstStyle/>
          <a:p>
            <a:r>
              <a:rPr lang="en-US" dirty="0"/>
              <a:t>Commonly we will use lambdas to easily define transforms: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name of the lambda variable is </a:t>
            </a:r>
            <a:r>
              <a:rPr lang="en-US" dirty="0">
                <a:latin typeface="Consolas" panose="020B0609020204030204" pitchFamily="49" charset="0"/>
              </a:rPr>
              <a:t>mod5</a:t>
            </a:r>
          </a:p>
          <a:p>
            <a:pPr lvl="1"/>
            <a:r>
              <a:rPr lang="en-US" dirty="0"/>
              <a:t>It takes in one integer as input</a:t>
            </a:r>
          </a:p>
          <a:p>
            <a:pPr lvl="1"/>
            <a:r>
              <a:rPr lang="en-US" dirty="0"/>
              <a:t>It returns an int. Note that this is denoted differently, as </a:t>
            </a:r>
            <a:r>
              <a:rPr lang="en-US" dirty="0">
                <a:latin typeface="Consolas" panose="020B0609020204030204" pitchFamily="49" charset="0"/>
              </a:rPr>
              <a:t>-&gt; int</a:t>
            </a:r>
          </a:p>
          <a:p>
            <a:pPr lvl="1"/>
            <a:r>
              <a:rPr lang="en-US" dirty="0"/>
              <a:t>This returns the input number in modulus 5.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D01BE-7DC4-9CA5-015F-296DF42674D4}"/>
              </a:ext>
            </a:extLst>
          </p:cNvPr>
          <p:cNvSpPr txBox="1"/>
          <p:nvPr/>
        </p:nvSpPr>
        <p:spPr>
          <a:xfrm>
            <a:off x="677334" y="2562350"/>
            <a:ext cx="957791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data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sz="1600" b="0" dirty="0">
              <a:solidFill>
                <a:srgbClr val="569CD6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mod5 = [](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%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ranges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transform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data.begin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(), mod5);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74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702E-2002-78A2-8220-6C69C5AE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CB4-4D3F-48CC-36CA-2D22AA72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square braces at the beginning of the lambda is called the </a:t>
            </a:r>
            <a:r>
              <a:rPr lang="en-US" i="1" dirty="0"/>
              <a:t>capture group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default, lambdas do not inherit variables in the current scope unless they are explicitly given to the lambda.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CADB7-CE55-D2E4-3D4B-5B8B1CCDA424}"/>
              </a:ext>
            </a:extLst>
          </p:cNvPr>
          <p:cNvSpPr txBox="1"/>
          <p:nvPr/>
        </p:nvSpPr>
        <p:spPr>
          <a:xfrm>
            <a:off x="677334" y="3889500"/>
            <a:ext cx="9577916" cy="181588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n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data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dirty="0"/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mod5 = 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% n;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// we can use n in the lambda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 because we captured it!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ranges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transform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data.begin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(), mod5);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64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D7A5-26AE-46E3-85AC-27DF8A63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7800-89E4-4443-852C-5680CFA9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813"/>
          </a:xfrm>
        </p:spPr>
        <p:txBody>
          <a:bodyPr/>
          <a:lstStyle/>
          <a:p>
            <a:r>
              <a:rPr lang="en-US" dirty="0"/>
              <a:t>Consider the following program: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ED7489-1B4F-46CA-8788-F51FB3B1F3BF}"/>
              </a:ext>
            </a:extLst>
          </p:cNvPr>
          <p:cNvSpPr txBox="1">
            <a:spLocks/>
          </p:cNvSpPr>
          <p:nvPr/>
        </p:nvSpPr>
        <p:spPr>
          <a:xfrm>
            <a:off x="677334" y="4274599"/>
            <a:ext cx="8596668" cy="209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9804AD-D6DD-451F-A9F1-DC6BD9A3AD43}"/>
              </a:ext>
            </a:extLst>
          </p:cNvPr>
          <p:cNvSpPr txBox="1">
            <a:spLocks/>
          </p:cNvSpPr>
          <p:nvPr/>
        </p:nvSpPr>
        <p:spPr>
          <a:xfrm>
            <a:off x="677334" y="4372608"/>
            <a:ext cx="8596668" cy="22317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is done to create each variable (allocate memory, store the value, etc.)</a:t>
            </a:r>
          </a:p>
          <a:p>
            <a:endParaRPr lang="en-US" dirty="0"/>
          </a:p>
          <a:p>
            <a:r>
              <a:rPr lang="en-US" dirty="0"/>
              <a:t>Variables are not just created but they are also destroyed.</a:t>
            </a:r>
          </a:p>
          <a:p>
            <a:endParaRPr lang="en-US" dirty="0"/>
          </a:p>
          <a:p>
            <a:r>
              <a:rPr lang="en-US" dirty="0"/>
              <a:t>Any memory we take from the system we must eventually give back – this is called </a:t>
            </a:r>
            <a:r>
              <a:rPr lang="en-US" i="1" u="sng" dirty="0"/>
              <a:t>destroying,</a:t>
            </a:r>
            <a:r>
              <a:rPr lang="en-US" dirty="0"/>
              <a:t> or </a:t>
            </a:r>
            <a:r>
              <a:rPr lang="en-US" i="1" u="sng" dirty="0"/>
              <a:t>deleting,</a:t>
            </a:r>
            <a:r>
              <a:rPr lang="en-US" dirty="0"/>
              <a:t> or </a:t>
            </a:r>
            <a:r>
              <a:rPr lang="en-US" i="1" u="sng" dirty="0"/>
              <a:t>deallocating</a:t>
            </a:r>
            <a:r>
              <a:rPr lang="en-US" i="1" dirty="0"/>
              <a:t> </a:t>
            </a:r>
            <a:r>
              <a:rPr lang="en-US" dirty="0"/>
              <a:t>the memory.</a:t>
            </a:r>
          </a:p>
          <a:p>
            <a:pPr lvl="1"/>
            <a:r>
              <a:rPr lang="en-US" dirty="0"/>
              <a:t>So, when does this happen?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D38B6-D875-D243-1E36-7B7314901E06}"/>
              </a:ext>
            </a:extLst>
          </p:cNvPr>
          <p:cNvSpPr txBox="1"/>
          <p:nvPr/>
        </p:nvSpPr>
        <p:spPr>
          <a:xfrm>
            <a:off x="677334" y="2511550"/>
            <a:ext cx="957791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x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y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data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4.0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CF61-ABF7-4BCF-9B2F-4BB8A780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0BA1-F862-4404-A23F-BC75FDD2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keys here are the curly braces { and }.</a:t>
            </a:r>
          </a:p>
          <a:p>
            <a:endParaRPr lang="en-US" dirty="0"/>
          </a:p>
          <a:p>
            <a:r>
              <a:rPr lang="en-US" dirty="0"/>
              <a:t>We have referred to a pair of braces creating a </a:t>
            </a:r>
            <a:r>
              <a:rPr lang="en-US" i="1" dirty="0"/>
              <a:t>block</a:t>
            </a:r>
            <a:r>
              <a:rPr lang="en-US" dirty="0"/>
              <a:t> of code, and they have a much deeper meaning than simply just sectioning code.</a:t>
            </a:r>
          </a:p>
          <a:p>
            <a:endParaRPr lang="en-US" dirty="0"/>
          </a:p>
          <a:p>
            <a:r>
              <a:rPr lang="en-US" dirty="0"/>
              <a:t>The curly braces are used to indicate the </a:t>
            </a:r>
            <a:r>
              <a:rPr lang="en-US" i="1" dirty="0"/>
              <a:t>scope</a:t>
            </a:r>
            <a:r>
              <a:rPr lang="en-US" dirty="0"/>
              <a:t> of variables.</a:t>
            </a:r>
          </a:p>
          <a:p>
            <a:endParaRPr lang="en-US" dirty="0"/>
          </a:p>
          <a:p>
            <a:r>
              <a:rPr lang="en-US" i="1" dirty="0"/>
              <a:t>Scope</a:t>
            </a:r>
            <a:r>
              <a:rPr lang="en-US" dirty="0"/>
              <a:t> is the designated lifetime of the variable and its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920385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</TotalTime>
  <Words>3347</Words>
  <Application>Microsoft Office PowerPoint</Application>
  <PresentationFormat>Widescreen</PresentationFormat>
  <Paragraphs>419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Trebuchet MS</vt:lpstr>
      <vt:lpstr>Wingdings 3</vt:lpstr>
      <vt:lpstr>Facet</vt:lpstr>
      <vt:lpstr>Class 06</vt:lpstr>
      <vt:lpstr>Outline</vt:lpstr>
      <vt:lpstr>Lambda Functions</vt:lpstr>
      <vt:lpstr>Lambda Functions</vt:lpstr>
      <vt:lpstr>Lambda Functions</vt:lpstr>
      <vt:lpstr>Lambda Functions</vt:lpstr>
      <vt:lpstr>Lambda Functions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Pass-by-Value</vt:lpstr>
      <vt:lpstr>Pass-by-Value</vt:lpstr>
      <vt:lpstr>Pass-by-Value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Pass-by-Reference</vt:lpstr>
      <vt:lpstr>Improper Use of References</vt:lpstr>
      <vt:lpstr>Improper Use of References</vt:lpstr>
      <vt:lpstr>Improper Use of References</vt:lpstr>
      <vt:lpstr>Improper Use of References</vt:lpstr>
      <vt:lpstr>Pass-by-Reference</vt:lpstr>
      <vt:lpstr>Pass-by-Reference</vt:lpstr>
      <vt:lpstr>Pass-by-Reference</vt:lpstr>
      <vt:lpstr>Const-Correctness</vt:lpstr>
      <vt:lpstr>Const-Correctness</vt:lpstr>
      <vt:lpstr>Const-Correctness, References, &amp; Functions</vt:lpstr>
      <vt:lpstr>Const-Correctness, References, &amp;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Sanchirico</dc:creator>
  <cp:lastModifiedBy>Nicholas Sanchirico</cp:lastModifiedBy>
  <cp:revision>2117</cp:revision>
  <dcterms:modified xsi:type="dcterms:W3CDTF">2024-02-26T20:59:28Z</dcterms:modified>
</cp:coreProperties>
</file>