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notesMasterIdLst>
    <p:notesMasterId r:id="rId32"/>
  </p:notesMasterIdLst>
  <p:sldIdLst>
    <p:sldId id="256" r:id="rId2"/>
    <p:sldId id="257" r:id="rId3"/>
    <p:sldId id="275" r:id="rId4"/>
    <p:sldId id="277" r:id="rId5"/>
    <p:sldId id="274" r:id="rId6"/>
    <p:sldId id="273" r:id="rId7"/>
    <p:sldId id="284" r:id="rId8"/>
    <p:sldId id="302" r:id="rId9"/>
    <p:sldId id="299" r:id="rId10"/>
    <p:sldId id="301" r:id="rId11"/>
    <p:sldId id="279" r:id="rId12"/>
    <p:sldId id="292" r:id="rId13"/>
    <p:sldId id="280" r:id="rId14"/>
    <p:sldId id="278" r:id="rId15"/>
    <p:sldId id="281" r:id="rId16"/>
    <p:sldId id="282" r:id="rId17"/>
    <p:sldId id="296" r:id="rId18"/>
    <p:sldId id="295" r:id="rId19"/>
    <p:sldId id="285" r:id="rId20"/>
    <p:sldId id="297" r:id="rId21"/>
    <p:sldId id="298" r:id="rId22"/>
    <p:sldId id="300" r:id="rId23"/>
    <p:sldId id="303" r:id="rId24"/>
    <p:sldId id="304" r:id="rId25"/>
    <p:sldId id="289" r:id="rId26"/>
    <p:sldId id="306" r:id="rId27"/>
    <p:sldId id="288" r:id="rId28"/>
    <p:sldId id="290" r:id="rId29"/>
    <p:sldId id="287" r:id="rId30"/>
    <p:sldId id="28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180696-9A2C-49C4-7FA1-1C24B8AD0839}" v="320" dt="2024-03-18T20:20:40.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288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0369B-9757-47DD-A743-0F9941B06C2E}" type="datetimeFigureOut">
              <a:rPr lang="en-US" smtClean="0"/>
              <a:t>3/18/2024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93986-AD34-47A6-9776-C037BD3382F0}" type="slidenum">
              <a:rPr lang="en-US" smtClean="0"/>
              <a:t>‹#›</a:t>
            </a:fld>
            <a:endParaRPr lang="en-US"/>
          </a:p>
        </p:txBody>
      </p:sp>
    </p:spTree>
    <p:extLst>
      <p:ext uri="{BB962C8B-B14F-4D97-AF65-F5344CB8AC3E}">
        <p14:creationId xmlns:p14="http://schemas.microsoft.com/office/powerpoint/2010/main" val="29396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593986-AD34-47A6-9776-C037BD3382F0}" type="slidenum">
              <a:rPr lang="en-US" smtClean="0"/>
              <a:t>11</a:t>
            </a:fld>
            <a:endParaRPr lang="en-US"/>
          </a:p>
        </p:txBody>
      </p:sp>
    </p:spTree>
    <p:extLst>
      <p:ext uri="{BB962C8B-B14F-4D97-AF65-F5344CB8AC3E}">
        <p14:creationId xmlns:p14="http://schemas.microsoft.com/office/powerpoint/2010/main" val="2575128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8C732DD9-C9E2-4806-83D3-FF460EA8E038}"/>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1583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814456BF-F557-48B9-886E-191F2304E64B}"/>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788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7" name="Slide Number Placeholder 5">
            <a:extLst>
              <a:ext uri="{FF2B5EF4-FFF2-40B4-BE49-F238E27FC236}">
                <a16:creationId xmlns:a16="http://schemas.microsoft.com/office/drawing/2014/main" id="{2DB14605-5692-4120-B631-6993567C6971}"/>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544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43F6CD66-0EEA-4631-9DCD-3CD6BFCA04EF}"/>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6184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7" name="Slide Number Placeholder 5">
            <a:extLst>
              <a:ext uri="{FF2B5EF4-FFF2-40B4-BE49-F238E27FC236}">
                <a16:creationId xmlns:a16="http://schemas.microsoft.com/office/drawing/2014/main" id="{3EDE2F20-E6D1-4E84-B3B7-AA7C82297529}"/>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0198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5349F13E-5CA3-4D29-98BF-BBFDEFB79253}"/>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6313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a:t>3/18/2024</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7E126685-7698-468C-BD2E-9C835AEDD01E}"/>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1658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20A4CE5F-2B63-4558-917F-13D34E93242C}"/>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411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D99F817C-68C1-42ED-88DE-52B165912847}"/>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300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9700F6C5-4098-4237-8790-828CD0238FF3}"/>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82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a:t>3/18/2024</a:t>
            </a:fld>
            <a:endParaRPr lang="en-US"/>
          </a:p>
        </p:txBody>
      </p:sp>
      <p:sp>
        <p:nvSpPr>
          <p:cNvPr id="6" name="Footer Placeholder 5"/>
          <p:cNvSpPr>
            <a:spLocks noGrp="1"/>
          </p:cNvSpPr>
          <p:nvPr>
            <p:ph type="ftr" sz="quarter" idx="11"/>
          </p:nvPr>
        </p:nvSpPr>
        <p:spPr/>
        <p:txBody>
          <a:bodyPr/>
          <a:lstStyle/>
          <a:p>
            <a:endParaRPr lang="en-US"/>
          </a:p>
        </p:txBody>
      </p:sp>
      <p:sp>
        <p:nvSpPr>
          <p:cNvPr id="9" name="Slide Number Placeholder 5">
            <a:extLst>
              <a:ext uri="{FF2B5EF4-FFF2-40B4-BE49-F238E27FC236}">
                <a16:creationId xmlns:a16="http://schemas.microsoft.com/office/drawing/2014/main" id="{65859572-F670-4663-8DCA-8392F016D116}"/>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5970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a:pPr/>
              <a:t>3/18/2024</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5">
            <a:extLst>
              <a:ext uri="{FF2B5EF4-FFF2-40B4-BE49-F238E27FC236}">
                <a16:creationId xmlns:a16="http://schemas.microsoft.com/office/drawing/2014/main" id="{DD971B45-F313-4757-BDD9-FBAECE6EA6A2}"/>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596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a:pPr/>
              <a:t>3/18/2024</a:t>
            </a:fld>
            <a:endParaRPr lang="en-US"/>
          </a:p>
        </p:txBody>
      </p:sp>
      <p:sp>
        <p:nvSpPr>
          <p:cNvPr id="4" name="Footer Placeholder 3"/>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CC37F2E-4221-459B-BD2C-42EAD1F50B68}"/>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0117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3/18/2024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
        <p:nvSpPr>
          <p:cNvPr id="6" name="Slide Number Placeholder 5">
            <a:extLst>
              <a:ext uri="{FF2B5EF4-FFF2-40B4-BE49-F238E27FC236}">
                <a16:creationId xmlns:a16="http://schemas.microsoft.com/office/drawing/2014/main" id="{C5CA9321-7CF0-4253-AB7F-88EF78614A87}"/>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9398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3/18/2024</a:t>
            </a:fld>
            <a:endParaRPr lang="en-US"/>
          </a:p>
        </p:txBody>
      </p:sp>
      <p:sp>
        <p:nvSpPr>
          <p:cNvPr id="6" name="Footer Placeholder 5"/>
          <p:cNvSpPr>
            <a:spLocks noGrp="1"/>
          </p:cNvSpPr>
          <p:nvPr>
            <p:ph type="ftr" sz="quarter" idx="11"/>
          </p:nvPr>
        </p:nvSpPr>
        <p:spPr/>
        <p:txBody>
          <a:bodyPr/>
          <a:lstStyle/>
          <a:p>
            <a:endParaRPr lang="en-US"/>
          </a:p>
        </p:txBody>
      </p:sp>
      <p:sp>
        <p:nvSpPr>
          <p:cNvPr id="9" name="Slide Number Placeholder 5">
            <a:extLst>
              <a:ext uri="{FF2B5EF4-FFF2-40B4-BE49-F238E27FC236}">
                <a16:creationId xmlns:a16="http://schemas.microsoft.com/office/drawing/2014/main" id="{D3722603-733A-4543-804F-EA674453D4D0}"/>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2823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61BEF0D-F0BB-DE4B-95CE-6DB70DBA9567}" type="datetimeFigureOut">
              <a:rPr lang="en-US"/>
              <a:pPr/>
              <a:t>3/18/2024</a:t>
            </a:fld>
            <a:endParaRPr lang="en-US"/>
          </a:p>
        </p:txBody>
      </p:sp>
      <p:sp>
        <p:nvSpPr>
          <p:cNvPr id="9" name="Slide Number Placeholder 5">
            <a:extLst>
              <a:ext uri="{FF2B5EF4-FFF2-40B4-BE49-F238E27FC236}">
                <a16:creationId xmlns:a16="http://schemas.microsoft.com/office/drawing/2014/main" id="{43071435-C926-4672-A0C0-4A9682F53D3E}"/>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9945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3/18/2024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a:p>
        </p:txBody>
      </p:sp>
      <p:sp>
        <p:nvSpPr>
          <p:cNvPr id="7" name="Slide Number Placeholder 5">
            <a:extLst>
              <a:ext uri="{FF2B5EF4-FFF2-40B4-BE49-F238E27FC236}">
                <a16:creationId xmlns:a16="http://schemas.microsoft.com/office/drawing/2014/main" id="{F57F78B4-34A3-46BE-92AC-C59A405CE167}"/>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26631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cppreference.com/w/cpp/header/rand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 08</a:t>
            </a:r>
          </a:p>
        </p:txBody>
      </p:sp>
      <p:sp>
        <p:nvSpPr>
          <p:cNvPr id="3" name="Subtitle 2"/>
          <p:cNvSpPr>
            <a:spLocks noGrp="1"/>
          </p:cNvSpPr>
          <p:nvPr>
            <p:ph type="subTitle" idx="1"/>
          </p:nvPr>
        </p:nvSpPr>
        <p:spPr/>
        <p:txBody>
          <a:bodyPr/>
          <a:lstStyle/>
          <a:p>
            <a:r>
              <a:rPr lang="en-US" dirty="0"/>
              <a:t>Random Number Generation &amp;</a:t>
            </a:r>
          </a:p>
          <a:p>
            <a:r>
              <a:rPr lang="en-US" dirty="0"/>
              <a:t>An Intro to Monte Carlo Methods</a:t>
            </a:r>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FD985-016D-4FD8-B209-8BCF26CF4CDA}"/>
              </a:ext>
            </a:extLst>
          </p:cNvPr>
          <p:cNvSpPr>
            <a:spLocks noGrp="1"/>
          </p:cNvSpPr>
          <p:nvPr>
            <p:ph type="title"/>
          </p:nvPr>
        </p:nvSpPr>
        <p:spPr/>
        <p:txBody>
          <a:bodyPr/>
          <a:lstStyle/>
          <a:p>
            <a:r>
              <a:rPr lang="en-US" dirty="0"/>
              <a:t>Engines – Random Device</a:t>
            </a:r>
          </a:p>
        </p:txBody>
      </p:sp>
      <p:sp>
        <p:nvSpPr>
          <p:cNvPr id="3" name="Content Placeholder 2">
            <a:extLst>
              <a:ext uri="{FF2B5EF4-FFF2-40B4-BE49-F238E27FC236}">
                <a16:creationId xmlns:a16="http://schemas.microsoft.com/office/drawing/2014/main" id="{9EDCBDB9-8201-474F-B5EE-E051D00D5245}"/>
              </a:ext>
            </a:extLst>
          </p:cNvPr>
          <p:cNvSpPr>
            <a:spLocks noGrp="1"/>
          </p:cNvSpPr>
          <p:nvPr>
            <p:ph idx="1"/>
          </p:nvPr>
        </p:nvSpPr>
        <p:spPr>
          <a:xfrm>
            <a:off x="677334" y="2160589"/>
            <a:ext cx="8596668" cy="484957"/>
          </a:xfrm>
        </p:spPr>
        <p:txBody>
          <a:bodyPr/>
          <a:lstStyle/>
          <a:p>
            <a:r>
              <a:rPr lang="en-US" dirty="0"/>
              <a:t>Example</a:t>
            </a:r>
          </a:p>
        </p:txBody>
      </p:sp>
      <p:sp>
        <p:nvSpPr>
          <p:cNvPr id="6" name="TextBox 5">
            <a:extLst>
              <a:ext uri="{FF2B5EF4-FFF2-40B4-BE49-F238E27FC236}">
                <a16:creationId xmlns:a16="http://schemas.microsoft.com/office/drawing/2014/main" id="{757054E2-5997-940E-193D-CBEE92E5344D}"/>
              </a:ext>
            </a:extLst>
          </p:cNvPr>
          <p:cNvSpPr txBox="1"/>
          <p:nvPr/>
        </p:nvSpPr>
        <p:spPr>
          <a:xfrm>
            <a:off x="677334" y="2645546"/>
            <a:ext cx="9577916" cy="2800767"/>
          </a:xfrm>
          <a:prstGeom prst="rect">
            <a:avLst/>
          </a:prstGeom>
          <a:solidFill>
            <a:schemeClr val="tx1"/>
          </a:solidFill>
        </p:spPr>
        <p:txBody>
          <a:bodyPr wrap="square" lIns="91440" tIns="45720" rIns="91440" bIns="45720" anchor="t">
            <a:spAutoFit/>
          </a:bodyPr>
          <a:lstStyle/>
          <a:p>
            <a:r>
              <a:rPr lang="en-US" sz="1600" b="0" dirty="0">
                <a:solidFill>
                  <a:srgbClr val="C586C0"/>
                </a:solidFill>
                <a:effectLst/>
                <a:latin typeface="Consolas"/>
              </a:rPr>
              <a:t>#include</a:t>
            </a:r>
            <a:r>
              <a:rPr lang="en-US" sz="1600" b="0" dirty="0">
                <a:solidFill>
                  <a:srgbClr val="569CD6"/>
                </a:solidFill>
                <a:effectLst/>
                <a:latin typeface="Consolas"/>
              </a:rPr>
              <a:t> </a:t>
            </a:r>
            <a:r>
              <a:rPr lang="en-US" sz="1600" b="0" dirty="0">
                <a:solidFill>
                  <a:srgbClr val="CE9178"/>
                </a:solidFill>
                <a:effectLst/>
                <a:latin typeface="Consolas"/>
              </a:rPr>
              <a:t>&lt;random&gt;</a:t>
            </a:r>
            <a:endParaRPr lang="en-US" sz="1600" b="0" dirty="0">
              <a:solidFill>
                <a:srgbClr val="D4D4D4"/>
              </a:solidFill>
              <a:effectLst/>
              <a:latin typeface="Consolas"/>
            </a:endParaRPr>
          </a:p>
          <a:p>
            <a:r>
              <a:rPr lang="en-US" sz="1600" dirty="0">
                <a:solidFill>
                  <a:srgbClr val="C586C0"/>
                </a:solidFill>
                <a:latin typeface="Consolas"/>
              </a:rPr>
              <a:t>#include</a:t>
            </a:r>
            <a:r>
              <a:rPr lang="en-US" sz="1600" dirty="0">
                <a:solidFill>
                  <a:srgbClr val="569CD6"/>
                </a:solidFill>
                <a:latin typeface="Consolas"/>
              </a:rPr>
              <a:t> </a:t>
            </a:r>
            <a:r>
              <a:rPr lang="en-US" sz="1600" dirty="0">
                <a:solidFill>
                  <a:srgbClr val="CE9178"/>
                </a:solidFill>
                <a:latin typeface="Consolas"/>
              </a:rPr>
              <a:t>&lt;</a:t>
            </a:r>
            <a:r>
              <a:rPr lang="en-US" sz="1600" dirty="0" err="1">
                <a:solidFill>
                  <a:srgbClr val="CE9178"/>
                </a:solidFill>
                <a:latin typeface="Consolas"/>
              </a:rPr>
              <a:t>fmt</a:t>
            </a:r>
            <a:r>
              <a:rPr lang="en-US" sz="1600" dirty="0">
                <a:solidFill>
                  <a:srgbClr val="CE9178"/>
                </a:solidFill>
                <a:latin typeface="Consolas"/>
              </a:rPr>
              <a:t>/</a:t>
            </a:r>
            <a:r>
              <a:rPr lang="en-US" sz="1600" dirty="0" err="1">
                <a:solidFill>
                  <a:srgbClr val="CE9178"/>
                </a:solidFill>
                <a:latin typeface="Consolas"/>
              </a:rPr>
              <a:t>format.h</a:t>
            </a:r>
            <a:r>
              <a:rPr lang="en-US" sz="1600" dirty="0">
                <a:solidFill>
                  <a:srgbClr val="CE9178"/>
                </a:solidFill>
                <a:latin typeface="Consolas"/>
              </a:rPr>
              <a:t>&gt;</a:t>
            </a:r>
            <a:endParaRPr lang="en-US" sz="1600" dirty="0">
              <a:latin typeface="Consolas"/>
            </a:endParaRPr>
          </a:p>
          <a:p>
            <a:br>
              <a:rPr lang="en-US" sz="1600" b="0" dirty="0">
                <a:effectLst/>
                <a:latin typeface="Consolas"/>
              </a:rPr>
            </a:br>
            <a:r>
              <a:rPr lang="en-US" sz="1600" dirty="0">
                <a:solidFill>
                  <a:srgbClr val="569CD6"/>
                </a:solidFill>
                <a:latin typeface="Consolas"/>
              </a:rPr>
              <a:t>auto</a:t>
            </a:r>
            <a:r>
              <a:rPr lang="en-US" sz="1600" b="0" dirty="0">
                <a:solidFill>
                  <a:srgbClr val="D4D4D4"/>
                </a:solidFill>
                <a:effectLst/>
                <a:latin typeface="Consolas"/>
              </a:rPr>
              <a:t>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a:latin typeface="Consolas"/>
            </a:endParaRPr>
          </a:p>
          <a:p>
            <a:r>
              <a:rPr lang="en-US" sz="1600" b="0" dirty="0">
                <a:solidFill>
                  <a:srgbClr val="D4D4D4"/>
                </a:solidFill>
                <a:effectLst/>
                <a:latin typeface="Consolas"/>
              </a:rPr>
              <a:t>{</a:t>
            </a:r>
            <a:endParaRPr lang="en-US" sz="1600" b="0">
              <a:solidFill>
                <a:srgbClr val="D4D4D4"/>
              </a:solidFill>
              <a:effectLst/>
              <a:latin typeface="Consolas"/>
            </a:endParaRPr>
          </a:p>
          <a:p>
            <a:r>
              <a:rPr lang="en-US" sz="1600" b="0" dirty="0">
                <a:solidFill>
                  <a:srgbClr val="D4D4D4"/>
                </a:solidFill>
                <a:effectLst/>
                <a:latin typeface="Consolas"/>
              </a:rPr>
              <a:t>   </a:t>
            </a:r>
            <a:r>
              <a:rPr lang="en-US" sz="1600" dirty="0">
                <a:solidFill>
                  <a:srgbClr val="D4D4D4"/>
                </a:solidFill>
                <a:latin typeface="Consolas"/>
              </a:rPr>
              <a:t> </a:t>
            </a:r>
            <a:r>
              <a:rPr lang="en-US" sz="1600" dirty="0">
                <a:solidFill>
                  <a:srgbClr val="569CD6"/>
                </a:solidFill>
                <a:latin typeface="Consolas"/>
              </a:rPr>
              <a:t>auto</a:t>
            </a:r>
            <a:r>
              <a:rPr lang="en-US" sz="1600" dirty="0">
                <a:solidFill>
                  <a:srgbClr val="D4D4D4"/>
                </a:solidFill>
                <a:latin typeface="Consolas"/>
              </a:rPr>
              <a:t> </a:t>
            </a:r>
            <a:r>
              <a:rPr lang="en-US" sz="1600" err="1">
                <a:solidFill>
                  <a:srgbClr val="D4D4D4"/>
                </a:solidFill>
                <a:latin typeface="Consolas"/>
              </a:rPr>
              <a:t>rd</a:t>
            </a:r>
            <a:r>
              <a:rPr lang="en-US" sz="1600" dirty="0">
                <a:solidFill>
                  <a:srgbClr val="D4D4D4"/>
                </a:solidFill>
                <a:latin typeface="Consolas"/>
              </a:rPr>
              <a:t> = </a:t>
            </a:r>
            <a:r>
              <a:rPr lang="en-US" sz="1600" dirty="0">
                <a:solidFill>
                  <a:srgbClr val="4EC9B0"/>
                </a:solidFill>
                <a:latin typeface="Consolas"/>
              </a:rPr>
              <a:t>std</a:t>
            </a:r>
            <a:r>
              <a:rPr lang="en-US" sz="1600" dirty="0">
                <a:solidFill>
                  <a:srgbClr val="D4D4D4"/>
                </a:solidFill>
                <a:latin typeface="Consolas"/>
              </a:rPr>
              <a:t>::</a:t>
            </a:r>
            <a:r>
              <a:rPr lang="en-US" sz="1600" err="1">
                <a:solidFill>
                  <a:srgbClr val="D4D4D4"/>
                </a:solidFill>
                <a:latin typeface="Consolas"/>
              </a:rPr>
              <a:t>random_device</a:t>
            </a:r>
            <a:r>
              <a:rPr lang="en-US" sz="1600" dirty="0">
                <a:solidFill>
                  <a:srgbClr val="D4D4D4"/>
                </a:solidFill>
                <a:latin typeface="Consolas"/>
              </a:rPr>
              <a:t>{};</a:t>
            </a:r>
            <a:endParaRPr lang="en-US" sz="1600" b="0" dirty="0">
              <a:solidFill>
                <a:srgbClr val="D4D4D4"/>
              </a:solidFill>
              <a:effectLst/>
              <a:latin typeface="Consolas"/>
            </a:endParaRPr>
          </a:p>
          <a:p>
            <a:r>
              <a:rPr lang="en-US" sz="1600" b="0" dirty="0">
                <a:solidFill>
                  <a:srgbClr val="D4D4D4"/>
                </a:solidFill>
                <a:effectLst/>
                <a:latin typeface="Consolas"/>
              </a:rPr>
              <a:t>    </a:t>
            </a:r>
            <a:r>
              <a:rPr lang="en-US" sz="1600" b="0" dirty="0">
                <a:solidFill>
                  <a:srgbClr val="C586C0"/>
                </a:solidFill>
                <a:effectLst/>
                <a:latin typeface="Consolas"/>
              </a:rPr>
              <a:t>for</a:t>
            </a:r>
            <a:r>
              <a:rPr lang="en-US" sz="1600" b="0" dirty="0">
                <a:solidFill>
                  <a:srgbClr val="D4D4D4"/>
                </a:solidFill>
                <a:effectLst/>
                <a:latin typeface="Consolas"/>
              </a:rPr>
              <a:t> (</a:t>
            </a:r>
            <a:r>
              <a:rPr lang="en-US" sz="1600" b="0" dirty="0">
                <a:solidFill>
                  <a:srgbClr val="569CD6"/>
                </a:solidFill>
                <a:effectLst/>
                <a:latin typeface="Consolas"/>
              </a:rPr>
              <a:t>int</a:t>
            </a:r>
            <a:r>
              <a:rPr lang="en-US" sz="1600" b="0" dirty="0">
                <a:solidFill>
                  <a:srgbClr val="D4D4D4"/>
                </a:solidFill>
                <a:effectLst/>
                <a:latin typeface="Consolas"/>
              </a:rPr>
              <a:t> i = </a:t>
            </a:r>
            <a:r>
              <a:rPr lang="en-US" sz="1600" b="0" dirty="0">
                <a:solidFill>
                  <a:srgbClr val="B5CEA8"/>
                </a:solidFill>
                <a:effectLst/>
                <a:latin typeface="Consolas"/>
              </a:rPr>
              <a:t>0</a:t>
            </a:r>
            <a:r>
              <a:rPr lang="en-US" sz="1600" b="0" dirty="0">
                <a:solidFill>
                  <a:srgbClr val="D4D4D4"/>
                </a:solidFill>
                <a:effectLst/>
                <a:latin typeface="Consolas"/>
              </a:rPr>
              <a:t>; i &lt; </a:t>
            </a:r>
            <a:r>
              <a:rPr lang="en-US" sz="1600" b="0" dirty="0">
                <a:solidFill>
                  <a:srgbClr val="B5CEA8"/>
                </a:solidFill>
                <a:effectLst/>
                <a:latin typeface="Consolas"/>
              </a:rPr>
              <a:t>10</a:t>
            </a:r>
            <a:r>
              <a:rPr lang="en-US" sz="1600" b="0" dirty="0">
                <a:solidFill>
                  <a:srgbClr val="D4D4D4"/>
                </a:solidFill>
                <a:effectLst/>
                <a:latin typeface="Consolas"/>
              </a:rPr>
              <a:t>; ++i)</a:t>
            </a:r>
            <a:endParaRPr lang="en-US" sz="1600" b="0">
              <a:solidFill>
                <a:srgbClr val="D4D4D4"/>
              </a:solidFill>
              <a:effectLst/>
              <a:latin typeface="Consolas"/>
            </a:endParaRPr>
          </a:p>
          <a:p>
            <a:r>
              <a:rPr lang="en-US" sz="1600" b="0" dirty="0">
                <a:solidFill>
                  <a:srgbClr val="D4D4D4"/>
                </a:solidFill>
                <a:effectLst/>
                <a:latin typeface="Consolas"/>
              </a:rPr>
              <a:t>    {</a:t>
            </a:r>
            <a:endParaRPr lang="en-US" sz="1600" b="0">
              <a:solidFill>
                <a:srgbClr val="D4D4D4"/>
              </a:solidFill>
              <a:effectLst/>
              <a:latin typeface="Consolas"/>
            </a:endParaRPr>
          </a:p>
          <a:p>
            <a:r>
              <a:rPr lang="en-US" sz="1600" b="0" dirty="0">
                <a:solidFill>
                  <a:srgbClr val="D4D4D4"/>
                </a:solidFill>
                <a:effectLst/>
                <a:latin typeface="Consolas"/>
              </a:rPr>
              <a:t>        </a:t>
            </a:r>
            <a:r>
              <a:rPr lang="en-US" sz="1600" err="1">
                <a:solidFill>
                  <a:srgbClr val="4EC9B0"/>
                </a:solidFill>
                <a:latin typeface="Consolas"/>
              </a:rPr>
              <a:t>fmt</a:t>
            </a:r>
            <a:r>
              <a:rPr lang="en-US" sz="1600" b="0" dirty="0">
                <a:solidFill>
                  <a:srgbClr val="D4D4D4"/>
                </a:solidFill>
                <a:effectLst/>
                <a:latin typeface="Consolas"/>
              </a:rPr>
              <a:t>::</a:t>
            </a:r>
            <a:r>
              <a:rPr lang="en-US" sz="1600" dirty="0">
                <a:solidFill>
                  <a:srgbClr val="D4D4D4"/>
                </a:solidFill>
                <a:latin typeface="Consolas"/>
              </a:rPr>
              <a:t>print(</a:t>
            </a:r>
            <a:r>
              <a:rPr lang="en-US" sz="1600" dirty="0">
                <a:solidFill>
                  <a:srgbClr val="CE9178"/>
                </a:solidFill>
                <a:latin typeface="Consolas"/>
              </a:rPr>
              <a:t>"{}</a:t>
            </a:r>
            <a:r>
              <a:rPr lang="en-US" sz="1600" dirty="0">
                <a:solidFill>
                  <a:srgbClr val="D7BA7D"/>
                </a:solidFill>
                <a:latin typeface="Consolas"/>
              </a:rPr>
              <a:t>\n</a:t>
            </a:r>
            <a:r>
              <a:rPr lang="en-US" sz="1600" dirty="0">
                <a:solidFill>
                  <a:srgbClr val="CE9178"/>
                </a:solidFill>
                <a:latin typeface="Consolas"/>
              </a:rPr>
              <a:t>"</a:t>
            </a:r>
            <a:r>
              <a:rPr lang="en-US" sz="1600" dirty="0">
                <a:solidFill>
                  <a:srgbClr val="D4D4D4"/>
                </a:solidFill>
                <a:latin typeface="Consolas"/>
              </a:rPr>
              <a:t>, </a:t>
            </a:r>
            <a:r>
              <a:rPr lang="en-US" sz="1600" b="0" err="1">
                <a:solidFill>
                  <a:srgbClr val="DCDCAA"/>
                </a:solidFill>
                <a:effectLst/>
                <a:latin typeface="Consolas"/>
              </a:rPr>
              <a:t>rd</a:t>
            </a:r>
            <a:r>
              <a:rPr lang="en-US" sz="1600" dirty="0">
                <a:solidFill>
                  <a:srgbClr val="D4D4D4"/>
                </a:solidFill>
                <a:latin typeface="Consolas"/>
              </a:rPr>
              <a:t>());</a:t>
            </a:r>
            <a:r>
              <a:rPr lang="en-US" sz="1600" b="0" dirty="0">
                <a:solidFill>
                  <a:srgbClr val="6A9955"/>
                </a:solidFill>
                <a:effectLst/>
                <a:latin typeface="Consolas"/>
              </a:rPr>
              <a:t>  // produce a random number and print it</a:t>
            </a:r>
            <a:endParaRPr lang="en-US" sz="1600" b="0" dirty="0">
              <a:solidFill>
                <a:srgbClr val="D4D4D4"/>
              </a:solidFill>
              <a:effectLst/>
              <a:latin typeface="Consolas"/>
            </a:endParaRPr>
          </a:p>
          <a:p>
            <a:r>
              <a:rPr lang="en-US" sz="1600" b="0" dirty="0">
                <a:solidFill>
                  <a:srgbClr val="D4D4D4"/>
                </a:solidFill>
                <a:effectLst/>
                <a:latin typeface="Consolas"/>
              </a:rPr>
              <a:t>    }</a:t>
            </a:r>
            <a:endParaRPr lang="en-US" sz="1600" b="0">
              <a:solidFill>
                <a:srgbClr val="D4D4D4"/>
              </a:solidFill>
              <a:effectLst/>
              <a:latin typeface="Consolas"/>
            </a:endParaRPr>
          </a:p>
          <a:p>
            <a:r>
              <a:rPr lang="en-US" sz="1600" b="0" dirty="0">
                <a:solidFill>
                  <a:srgbClr val="D4D4D4"/>
                </a:solidFill>
                <a:effectLst/>
                <a:latin typeface="Consolas"/>
              </a:rPr>
              <a:t>}</a:t>
            </a:r>
            <a:endParaRPr lang="en-US" sz="1600" b="0">
              <a:solidFill>
                <a:srgbClr val="D4D4D4"/>
              </a:solidFill>
              <a:effectLst/>
              <a:latin typeface="Consolas"/>
            </a:endParaRPr>
          </a:p>
        </p:txBody>
      </p:sp>
    </p:spTree>
    <p:extLst>
      <p:ext uri="{BB962C8B-B14F-4D97-AF65-F5344CB8AC3E}">
        <p14:creationId xmlns:p14="http://schemas.microsoft.com/office/powerpoint/2010/main" val="3610528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397A-0893-43B0-8F88-339D4370D92D}"/>
              </a:ext>
            </a:extLst>
          </p:cNvPr>
          <p:cNvSpPr>
            <a:spLocks noGrp="1"/>
          </p:cNvSpPr>
          <p:nvPr>
            <p:ph type="title"/>
          </p:nvPr>
        </p:nvSpPr>
        <p:spPr/>
        <p:txBody>
          <a:bodyPr/>
          <a:lstStyle/>
          <a:p>
            <a:r>
              <a:rPr lang="en-US" dirty="0"/>
              <a:t>Engines – Mersenne Twister</a:t>
            </a:r>
          </a:p>
        </p:txBody>
      </p:sp>
      <p:sp>
        <p:nvSpPr>
          <p:cNvPr id="3" name="Content Placeholder 2">
            <a:extLst>
              <a:ext uri="{FF2B5EF4-FFF2-40B4-BE49-F238E27FC236}">
                <a16:creationId xmlns:a16="http://schemas.microsoft.com/office/drawing/2014/main" id="{5C190F60-3568-4696-BAD7-27BC7094207E}"/>
              </a:ext>
            </a:extLst>
          </p:cNvPr>
          <p:cNvSpPr>
            <a:spLocks noGrp="1"/>
          </p:cNvSpPr>
          <p:nvPr>
            <p:ph idx="1"/>
          </p:nvPr>
        </p:nvSpPr>
        <p:spPr>
          <a:xfrm>
            <a:off x="677334" y="2160589"/>
            <a:ext cx="8596668" cy="4337865"/>
          </a:xfrm>
        </p:spPr>
        <p:txBody>
          <a:bodyPr vert="horz" lIns="91440" tIns="45720" rIns="91440" bIns="45720" rtlCol="0" anchor="t">
            <a:normAutofit fontScale="92500"/>
          </a:bodyPr>
          <a:lstStyle/>
          <a:p>
            <a:r>
              <a:rPr lang="en-US" dirty="0"/>
              <a:t>This method generates a random number stream that has a period length equal to a </a:t>
            </a:r>
            <a:r>
              <a:rPr lang="en-US" i="1" dirty="0"/>
              <a:t>Mersenne Prime</a:t>
            </a:r>
            <a:r>
              <a:rPr lang="en-US" dirty="0"/>
              <a:t>.</a:t>
            </a:r>
          </a:p>
          <a:p>
            <a:pPr lvl="1"/>
            <a:r>
              <a:rPr lang="en-US" dirty="0"/>
              <a:t>Is considered a pseudorandom number generator</a:t>
            </a:r>
          </a:p>
          <a:p>
            <a:endParaRPr lang="en-US" dirty="0"/>
          </a:p>
          <a:p>
            <a:r>
              <a:rPr lang="en-US" dirty="0"/>
              <a:t>A very common implementation uses the </a:t>
            </a:r>
            <a:r>
              <a:rPr lang="en-US" i="1" dirty="0"/>
              <a:t>Mersenne Prime 2</a:t>
            </a:r>
            <a:r>
              <a:rPr lang="en-US" i="1" baseline="30000" dirty="0"/>
              <a:t>19937</a:t>
            </a:r>
            <a:r>
              <a:rPr lang="en-US" i="1" dirty="0"/>
              <a:t> – 1</a:t>
            </a:r>
            <a:r>
              <a:rPr lang="en-US" dirty="0"/>
              <a:t> as its period.</a:t>
            </a:r>
          </a:p>
          <a:p>
            <a:pPr lvl="1"/>
            <a:r>
              <a:rPr lang="en-US" dirty="0"/>
              <a:t>The period of a random number generator is the number of samples that occur before a number is repeated.</a:t>
            </a:r>
          </a:p>
          <a:p>
            <a:pPr lvl="1"/>
            <a:endParaRPr lang="en-US" dirty="0"/>
          </a:p>
          <a:p>
            <a:r>
              <a:rPr lang="en-US" dirty="0"/>
              <a:t>While this method is not cryptographically secure, it is perfectly well suited for many scientific methods.</a:t>
            </a:r>
          </a:p>
          <a:p>
            <a:pPr lvl="1"/>
            <a:r>
              <a:rPr lang="en-US" dirty="0"/>
              <a:t>Incredibly long period is useful</a:t>
            </a:r>
          </a:p>
          <a:p>
            <a:pPr lvl="1"/>
            <a:r>
              <a:rPr lang="en-US" dirty="0"/>
              <a:t>It is memory intensive compared to other engines, which may be more problematic on small devices with limited memory.</a:t>
            </a:r>
          </a:p>
        </p:txBody>
      </p:sp>
    </p:spTree>
    <p:extLst>
      <p:ext uri="{BB962C8B-B14F-4D97-AF65-F5344CB8AC3E}">
        <p14:creationId xmlns:p14="http://schemas.microsoft.com/office/powerpoint/2010/main" val="3360722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B3916-79B5-472D-97CD-F5E0A7422D85}"/>
              </a:ext>
            </a:extLst>
          </p:cNvPr>
          <p:cNvSpPr>
            <a:spLocks noGrp="1"/>
          </p:cNvSpPr>
          <p:nvPr>
            <p:ph type="title"/>
          </p:nvPr>
        </p:nvSpPr>
        <p:spPr/>
        <p:txBody>
          <a:bodyPr/>
          <a:lstStyle/>
          <a:p>
            <a:r>
              <a:rPr lang="en-US" dirty="0"/>
              <a:t>Engines – Mersenne Twister</a:t>
            </a:r>
          </a:p>
        </p:txBody>
      </p:sp>
      <p:sp>
        <p:nvSpPr>
          <p:cNvPr id="3" name="Content Placeholder 2">
            <a:extLst>
              <a:ext uri="{FF2B5EF4-FFF2-40B4-BE49-F238E27FC236}">
                <a16:creationId xmlns:a16="http://schemas.microsoft.com/office/drawing/2014/main" id="{C0070A3F-F96F-49FF-81D7-25FD0F354655}"/>
              </a:ext>
            </a:extLst>
          </p:cNvPr>
          <p:cNvSpPr>
            <a:spLocks noGrp="1"/>
          </p:cNvSpPr>
          <p:nvPr>
            <p:ph idx="1"/>
          </p:nvPr>
        </p:nvSpPr>
        <p:spPr>
          <a:xfrm>
            <a:off x="677334" y="1930400"/>
            <a:ext cx="8596668" cy="4083728"/>
          </a:xfrm>
        </p:spPr>
        <p:txBody>
          <a:bodyPr>
            <a:noAutofit/>
          </a:bodyPr>
          <a:lstStyle/>
          <a:p>
            <a:pPr marL="0" indent="0">
              <a:buNone/>
            </a:pPr>
            <a:r>
              <a:rPr lang="en-US" sz="700" b="0" i="0" dirty="0">
                <a:solidFill>
                  <a:srgbClr val="212529"/>
                </a:solidFill>
                <a:effectLst/>
                <a:latin typeface="Roboto"/>
              </a:rPr>
              <a:t>43154247973881626480552355163379198390539350432267115051652505414033306801376580911304513629318584665545269938257648835317902217334584413909528269154609168019007875343741396296801920114486480902661414318443276980300066728104984095451588176077132969843762134621790396391341285205627619600513106646376648615994236675486537480241964350295935168662363909047948347692313978301377820785712419054474332844529183172973242310888265081321626469451077707812282829444775022680488057820028764659399164766265200900561495800344054353690389862894061792872011120833614808447482913547328367277879565648307846909116945866230169702401260240187028746650033445774570315431292996025187780790119375902863171084149642473378986267503308961374905766340905289572290016038000571630875191373979555047468154333253474991046248132504516341796551470575481459200859472614836213875557116864445789750886277996487304308450484223420629266518556024339339190844368921018424844677042727664601852914925277280922697538426770257333928954401205465895610347658855386633902546289962132643282425748035786233580608154696546932563833327670769899439774888526687278527451002963059146963875715425735534475979734463100678367393327402149930968778296741391514599602374213629898720611431410402147238998090962818915890645693934483330994169632295877995848993366747014871763494805549996163051541225403465297007721146231355704081493098663065733677191172853987095748167816256084212823380168625334586431254034670806135273543270714478876861861983320777280644806691125713197262581763151313596429547763576367837019349835178462144294960757190918054625114143666384189433852576452289347652454631535740468786228945885654608562058042468987372436921445092315377698407168198376538237748614196207041548106379365123192817999006621766467167113471632715481795877005382694393400403061700457691135349187874888923429349340145170571716181125795888889277495426977149914549623916394014822985025331651511431278802009056808456506818877266609831636883884905621822262933986548645669080672191704740408891349835685662428063231198520436826329415290752972798343429446509992206368781367154091702655772727391329424277529349082600585884766523150957417077831910016168475685658673192860882070179760307269849987354836042371734660257694347235506301744118874141292438958141549100609752216882230887611431996472330842380137110927449483557815037586849644585749917772869926744218369621137675101083278543794081749094091043084096774144708436324279476892056200427227961638669149805489831121244676399931955371484012886360748706479568669048574782855217054740113945929622177502575565811067452201448981991968635965361551681273982740760138899638820318776303668762730157584640042798880691862640268612686180883874939573818125022279689930267446255773959542469831637863000171279227151406034129902181570659650532600775823677398182129087394449859182749999007223592423334567850671186568839186747704960016277540625331440619019129983789914712515365200336057993508601678807687568562377857095255541304902927192220184172502357124449911870210642694565061384919373474324503966267799038402386781686809962015879090586549423504699190743519551043722544515740967829084336025938225780730880273855261551972044075620326780624448803490998232161231687794715613405793249545509528052518010123087258778974115817048245588971438596754408081313438375502988726739523375296641615501406091607983229239827240614783252892479716519936989519187808681221191641747710902480633491091704827441228281186632445907145787138351234842261380074621914004818152386666043133344875067903582838283562688083236575482068479639546383819532174522502682372441363275765875609119783653298312066708217149316773564340379289724393986744139891855416612295739356668612658271234696438377122838998040199739078061443675415671078463404673702403777653478173367084844734702056866636158138003692253382209909466469591930161626097920508742175670306505139542860750806159835357541032147095084278461056701367739794932024202998707731017692582046210702212514120429322530431789616267047776115123597935404147084870985465426502772057300900333847905334250604119503030001704002887892941404603345869926367501355094942750552591581639980523190679610784993580896683299297681262442314008657033421868094551740506448829039207316711307695131892296593509018623094810557519560305240787163809219164433754514863301000915916985856242176563624771328981678548246297376249530251360363412768366456175077031977457534912806433176539995994343308118470147158712816149394421276614228262909950055746981053206610001560295784656616193252269412026831159508949671513845195883217147982748879261851417819979034417285598607727220866677680426090308754823803345446566305619241308374452754668143015487710877728011086004325892262259413968285283497045571062757701421761565262725153407407625405149931989494459106414660534305378576709862520049864880961144869258603473714363659194013962706366851389299692869491805172556818508298824954954815796063169517658741420159798754273428026723452481263569157307213153739781041627653715078598504154797287663122946711348158529418816432825044466692781137474494898385064375787507376496345148625306383391555145690087891955315994462944493235248817599907119135755933382121706191477185054936632211157222920331148502487563303118018805685073569841580518118710778653953571296014372940865270407021924383167290323231567912289419486240594039074452321678019381871219092155460768444573578559513613304242206151356457513937270939009707237827101245853837678338161023397586854894230696091540249987907453461311923963852950754758058205625956600817743007191746812655955021747670922460866747744520875607859062334750627098328593480067789456169602494392813763495657599847485773553990957557313200809040830036446492219409934096948730547494301216165686750735749555882340303989874672975455060957736921559195480815514035915707129930057027117286252843197413312307617886797506784260195436760305990340708481464607278955495487742140753570621217198252192978869786916734625618430175454903864111585429504569920905636741539030968041471</a:t>
            </a:r>
            <a:endParaRPr lang="en-US" sz="700" dirty="0"/>
          </a:p>
        </p:txBody>
      </p:sp>
      <p:sp>
        <p:nvSpPr>
          <p:cNvPr id="4" name="TextBox 3">
            <a:extLst>
              <a:ext uri="{FF2B5EF4-FFF2-40B4-BE49-F238E27FC236}">
                <a16:creationId xmlns:a16="http://schemas.microsoft.com/office/drawing/2014/main" id="{C0EDDA71-1649-492E-B333-137BD975930F}"/>
              </a:ext>
            </a:extLst>
          </p:cNvPr>
          <p:cNvSpPr txBox="1"/>
          <p:nvPr/>
        </p:nvSpPr>
        <p:spPr>
          <a:xfrm>
            <a:off x="3595332" y="6063734"/>
            <a:ext cx="2734447" cy="369332"/>
          </a:xfrm>
          <a:prstGeom prst="rect">
            <a:avLst/>
          </a:prstGeom>
          <a:noFill/>
        </p:spPr>
        <p:txBody>
          <a:bodyPr wrap="square" rtlCol="0">
            <a:spAutoFit/>
          </a:bodyPr>
          <a:lstStyle/>
          <a:p>
            <a:r>
              <a:rPr lang="en-US" dirty="0"/>
              <a:t>This is 6002 digits long!</a:t>
            </a:r>
          </a:p>
        </p:txBody>
      </p:sp>
    </p:spTree>
    <p:extLst>
      <p:ext uri="{BB962C8B-B14F-4D97-AF65-F5344CB8AC3E}">
        <p14:creationId xmlns:p14="http://schemas.microsoft.com/office/powerpoint/2010/main" val="2631849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397A-0893-43B0-8F88-339D4370D92D}"/>
              </a:ext>
            </a:extLst>
          </p:cNvPr>
          <p:cNvSpPr>
            <a:spLocks noGrp="1"/>
          </p:cNvSpPr>
          <p:nvPr>
            <p:ph type="title"/>
          </p:nvPr>
        </p:nvSpPr>
        <p:spPr/>
        <p:txBody>
          <a:bodyPr/>
          <a:lstStyle/>
          <a:p>
            <a:r>
              <a:rPr lang="en-US" dirty="0"/>
              <a:t>Engines – Mersenne Twister</a:t>
            </a:r>
          </a:p>
        </p:txBody>
      </p:sp>
      <p:sp>
        <p:nvSpPr>
          <p:cNvPr id="6" name="Content Placeholder 2">
            <a:extLst>
              <a:ext uri="{FF2B5EF4-FFF2-40B4-BE49-F238E27FC236}">
                <a16:creationId xmlns:a16="http://schemas.microsoft.com/office/drawing/2014/main" id="{B606D72E-1A47-4E8D-A74B-2E34CEED2D61}"/>
              </a:ext>
            </a:extLst>
          </p:cNvPr>
          <p:cNvSpPr txBox="1">
            <a:spLocks/>
          </p:cNvSpPr>
          <p:nvPr/>
        </p:nvSpPr>
        <p:spPr>
          <a:xfrm>
            <a:off x="677334" y="2160589"/>
            <a:ext cx="8596668" cy="729425"/>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Here we are creating a </a:t>
            </a:r>
            <a:r>
              <a:rPr lang="en-US" i="1" dirty="0"/>
              <a:t>std::</a:t>
            </a:r>
            <a:r>
              <a:rPr lang="en-US" i="1" dirty="0">
                <a:latin typeface="Consolas" panose="020B0609020204030204" pitchFamily="49" charset="0"/>
              </a:rPr>
              <a:t>mt19937</a:t>
            </a:r>
            <a:r>
              <a:rPr lang="en-US" dirty="0"/>
              <a:t> engine. Whenever we want to generate a new random number, we </a:t>
            </a:r>
            <a:r>
              <a:rPr lang="en-US" i="1" dirty="0"/>
              <a:t>call</a:t>
            </a:r>
            <a:r>
              <a:rPr lang="en-US" dirty="0"/>
              <a:t> the engine like it is a function.</a:t>
            </a:r>
          </a:p>
          <a:p>
            <a:endParaRPr lang="en-US" sz="1800" dirty="0"/>
          </a:p>
          <a:p>
            <a:endParaRPr lang="en-US" dirty="0"/>
          </a:p>
        </p:txBody>
      </p:sp>
      <p:sp>
        <p:nvSpPr>
          <p:cNvPr id="10" name="TextBox 9">
            <a:extLst>
              <a:ext uri="{FF2B5EF4-FFF2-40B4-BE49-F238E27FC236}">
                <a16:creationId xmlns:a16="http://schemas.microsoft.com/office/drawing/2014/main" id="{E42499EF-7C8A-B234-BA1C-73DF3D2DF733}"/>
              </a:ext>
            </a:extLst>
          </p:cNvPr>
          <p:cNvSpPr txBox="1"/>
          <p:nvPr/>
        </p:nvSpPr>
        <p:spPr>
          <a:xfrm>
            <a:off x="677334" y="2890014"/>
            <a:ext cx="9584266" cy="2062103"/>
          </a:xfrm>
          <a:prstGeom prst="rect">
            <a:avLst/>
          </a:prstGeom>
          <a:solidFill>
            <a:schemeClr val="tx1"/>
          </a:solidFill>
        </p:spPr>
        <p:txBody>
          <a:bodyPr wrap="square" lIns="91440" tIns="45720" rIns="91440" bIns="45720" anchor="t">
            <a:spAutoFit/>
          </a:bodyPr>
          <a:lstStyle/>
          <a:p>
            <a:r>
              <a:rPr lang="en-US" sz="1600" b="0" dirty="0">
                <a:solidFill>
                  <a:srgbClr val="C586C0"/>
                </a:solidFill>
                <a:effectLst/>
                <a:latin typeface="Consolas"/>
              </a:rPr>
              <a:t>#include</a:t>
            </a:r>
            <a:r>
              <a:rPr lang="en-US" sz="1600" b="0" dirty="0">
                <a:solidFill>
                  <a:srgbClr val="569CD6"/>
                </a:solidFill>
                <a:effectLst/>
                <a:latin typeface="Consolas"/>
              </a:rPr>
              <a:t> </a:t>
            </a:r>
            <a:r>
              <a:rPr lang="en-US" sz="1600" b="0" dirty="0">
                <a:solidFill>
                  <a:srgbClr val="CE9178"/>
                </a:solidFill>
                <a:effectLst/>
                <a:latin typeface="Consolas"/>
              </a:rPr>
              <a:t>&lt;random&gt;</a:t>
            </a:r>
            <a:endParaRPr lang="en-US" sz="1600" b="0" dirty="0">
              <a:solidFill>
                <a:srgbClr val="D4D4D4"/>
              </a:solidFill>
              <a:effectLst/>
              <a:latin typeface="Consolas"/>
            </a:endParaRPr>
          </a:p>
          <a:p>
            <a:r>
              <a:rPr lang="en-US" sz="1600" dirty="0">
                <a:solidFill>
                  <a:srgbClr val="C586C0"/>
                </a:solidFill>
                <a:latin typeface="Consolas"/>
              </a:rPr>
              <a:t>#include</a:t>
            </a:r>
            <a:r>
              <a:rPr lang="en-US" sz="1600" dirty="0">
                <a:solidFill>
                  <a:srgbClr val="569CD6"/>
                </a:solidFill>
                <a:latin typeface="Consolas"/>
              </a:rPr>
              <a:t> </a:t>
            </a:r>
            <a:r>
              <a:rPr lang="en-US" sz="1600" dirty="0">
                <a:solidFill>
                  <a:srgbClr val="CE9178"/>
                </a:solidFill>
                <a:latin typeface="Consolas"/>
              </a:rPr>
              <a:t>&lt;</a:t>
            </a:r>
            <a:r>
              <a:rPr lang="en-US" sz="1600" dirty="0" err="1">
                <a:solidFill>
                  <a:srgbClr val="CE9178"/>
                </a:solidFill>
                <a:latin typeface="Consolas"/>
              </a:rPr>
              <a:t>fmt</a:t>
            </a:r>
            <a:r>
              <a:rPr lang="en-US" sz="1600" dirty="0">
                <a:solidFill>
                  <a:srgbClr val="CE9178"/>
                </a:solidFill>
                <a:latin typeface="Consolas"/>
              </a:rPr>
              <a:t>/</a:t>
            </a:r>
            <a:r>
              <a:rPr lang="en-US" sz="1600" dirty="0" err="1">
                <a:solidFill>
                  <a:srgbClr val="CE9178"/>
                </a:solidFill>
                <a:latin typeface="Consolas"/>
              </a:rPr>
              <a:t>format.h</a:t>
            </a:r>
            <a:r>
              <a:rPr lang="en-US" sz="1600" dirty="0">
                <a:solidFill>
                  <a:srgbClr val="CE9178"/>
                </a:solidFill>
                <a:latin typeface="Consolas"/>
              </a:rPr>
              <a:t>&gt;</a:t>
            </a:r>
            <a:endParaRPr lang="en-US" sz="1600" dirty="0">
              <a:latin typeface="Consolas"/>
            </a:endParaRPr>
          </a:p>
          <a:p>
            <a:br>
              <a:rPr lang="en-US" sz="1600" b="0" dirty="0">
                <a:effectLst/>
                <a:latin typeface="Consolas"/>
              </a:rPr>
            </a:br>
            <a:r>
              <a:rPr lang="en-US" sz="1600" dirty="0">
                <a:solidFill>
                  <a:srgbClr val="569CD6"/>
                </a:solidFill>
                <a:latin typeface="Consolas"/>
              </a:rPr>
              <a:t>auto</a:t>
            </a:r>
            <a:r>
              <a:rPr lang="en-US" sz="1600" b="0" dirty="0">
                <a:solidFill>
                  <a:srgbClr val="D4D4D4"/>
                </a:solidFill>
                <a:effectLst/>
                <a:latin typeface="Consolas"/>
              </a:rPr>
              <a:t>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b="0" dirty="0">
              <a:solidFill>
                <a:srgbClr val="569CD6"/>
              </a:solidFill>
              <a:effectLst/>
              <a:latin typeface="Consolas"/>
            </a:endParaRPr>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dirty="0">
                <a:solidFill>
                  <a:srgbClr val="D4D4D4"/>
                </a:solidFill>
                <a:latin typeface="Consolas"/>
              </a:rPr>
              <a:t> </a:t>
            </a:r>
            <a:r>
              <a:rPr lang="en-US" sz="1600" dirty="0">
                <a:solidFill>
                  <a:srgbClr val="569CD6"/>
                </a:solidFill>
                <a:latin typeface="Consolas"/>
              </a:rPr>
              <a:t>auto</a:t>
            </a:r>
            <a:r>
              <a:rPr lang="en-US" sz="1600" dirty="0">
                <a:solidFill>
                  <a:srgbClr val="D4D4D4"/>
                </a:solidFill>
                <a:latin typeface="Consolas"/>
              </a:rPr>
              <a:t> </a:t>
            </a:r>
            <a:r>
              <a:rPr lang="en-US" sz="1600" b="0" dirty="0">
                <a:solidFill>
                  <a:srgbClr val="D4D4D4"/>
                </a:solidFill>
                <a:effectLst/>
                <a:latin typeface="Consolas"/>
              </a:rPr>
              <a:t>engine</a:t>
            </a:r>
            <a:r>
              <a:rPr lang="en-US" sz="1600" dirty="0">
                <a:solidFill>
                  <a:srgbClr val="D4D4D4"/>
                </a:solidFill>
                <a:latin typeface="Consolas"/>
              </a:rPr>
              <a:t> = </a:t>
            </a:r>
            <a:r>
              <a:rPr lang="en-US" sz="1600" dirty="0">
                <a:solidFill>
                  <a:srgbClr val="4EC9B0"/>
                </a:solidFill>
                <a:latin typeface="Consolas"/>
              </a:rPr>
              <a:t>std</a:t>
            </a:r>
            <a:r>
              <a:rPr lang="en-US" sz="1600" dirty="0">
                <a:solidFill>
                  <a:srgbClr val="D4D4D4"/>
                </a:solidFill>
                <a:latin typeface="Consolas"/>
              </a:rPr>
              <a:t>::mt19937{};</a:t>
            </a:r>
            <a:endParaRPr lang="en-US" sz="1600" b="0" dirty="0">
              <a:solidFill>
                <a:srgbClr val="D4D4D4"/>
              </a:solidFill>
              <a:effectLst/>
              <a:latin typeface="Consolas"/>
            </a:endParaRPr>
          </a:p>
          <a:p>
            <a:r>
              <a:rPr lang="en-US" sz="1600" b="0" dirty="0">
                <a:solidFill>
                  <a:srgbClr val="D4D4D4"/>
                </a:solidFill>
                <a:effectLst/>
                <a:latin typeface="Consolas"/>
              </a:rPr>
              <a:t>    </a:t>
            </a:r>
            <a:r>
              <a:rPr lang="en-US" sz="1600" dirty="0" err="1">
                <a:solidFill>
                  <a:srgbClr val="4EC9B0"/>
                </a:solidFill>
                <a:latin typeface="Consolas"/>
              </a:rPr>
              <a:t>fmt</a:t>
            </a:r>
            <a:r>
              <a:rPr lang="en-US" sz="1600" b="0" dirty="0">
                <a:solidFill>
                  <a:srgbClr val="D4D4D4"/>
                </a:solidFill>
                <a:effectLst/>
                <a:latin typeface="Consolas"/>
              </a:rPr>
              <a:t>::</a:t>
            </a:r>
            <a:r>
              <a:rPr lang="en-US" sz="1600" dirty="0">
                <a:solidFill>
                  <a:srgbClr val="D4D4D4"/>
                </a:solidFill>
                <a:latin typeface="Consolas"/>
              </a:rPr>
              <a:t>print(</a:t>
            </a:r>
            <a:r>
              <a:rPr lang="en-US" sz="1600" dirty="0">
                <a:solidFill>
                  <a:srgbClr val="CE9178"/>
                </a:solidFill>
                <a:latin typeface="Consolas"/>
              </a:rPr>
              <a:t>"{}</a:t>
            </a:r>
            <a:r>
              <a:rPr lang="en-US" sz="1600" dirty="0">
                <a:solidFill>
                  <a:srgbClr val="D7BA7D"/>
                </a:solidFill>
                <a:latin typeface="Consolas"/>
              </a:rPr>
              <a:t>\n</a:t>
            </a:r>
            <a:r>
              <a:rPr lang="en-US" sz="1600" dirty="0">
                <a:solidFill>
                  <a:srgbClr val="CE9178"/>
                </a:solidFill>
                <a:latin typeface="Consolas"/>
              </a:rPr>
              <a:t>"</a:t>
            </a:r>
            <a:r>
              <a:rPr lang="en-US" sz="1600" dirty="0">
                <a:solidFill>
                  <a:srgbClr val="D4D4D4"/>
                </a:solidFill>
                <a:latin typeface="Consolas"/>
              </a:rPr>
              <a:t>, </a:t>
            </a:r>
            <a:r>
              <a:rPr lang="en-US" sz="1600" dirty="0">
                <a:solidFill>
                  <a:srgbClr val="DCDCAA"/>
                </a:solidFill>
                <a:latin typeface="Consolas"/>
              </a:rPr>
              <a:t>engine</a:t>
            </a:r>
            <a:r>
              <a:rPr lang="en-US" sz="1600" dirty="0">
                <a:solidFill>
                  <a:srgbClr val="D4D4D4"/>
                </a:solidFill>
                <a:latin typeface="Consolas"/>
              </a:rPr>
              <a:t>());</a:t>
            </a:r>
            <a:endParaRPr lang="en-US" sz="1600" dirty="0">
              <a:solidFill>
                <a:srgbClr val="6A9955"/>
              </a:solidFill>
              <a:latin typeface="Consolas"/>
            </a:endParaRPr>
          </a:p>
          <a:p>
            <a:r>
              <a:rPr lang="en-US" sz="1600" b="0" dirty="0">
                <a:solidFill>
                  <a:srgbClr val="D4D4D4"/>
                </a:solidFill>
                <a:effectLst/>
                <a:latin typeface="Consolas"/>
              </a:rPr>
              <a:t>}</a:t>
            </a:r>
          </a:p>
        </p:txBody>
      </p:sp>
    </p:spTree>
    <p:extLst>
      <p:ext uri="{BB962C8B-B14F-4D97-AF65-F5344CB8AC3E}">
        <p14:creationId xmlns:p14="http://schemas.microsoft.com/office/powerpoint/2010/main" val="3506423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397A-0893-43B0-8F88-339D4370D92D}"/>
              </a:ext>
            </a:extLst>
          </p:cNvPr>
          <p:cNvSpPr>
            <a:spLocks noGrp="1"/>
          </p:cNvSpPr>
          <p:nvPr>
            <p:ph type="title"/>
          </p:nvPr>
        </p:nvSpPr>
        <p:spPr/>
        <p:txBody>
          <a:bodyPr/>
          <a:lstStyle/>
          <a:p>
            <a:r>
              <a:rPr lang="en-US" dirty="0"/>
              <a:t>Engines – Mersenne Twister</a:t>
            </a:r>
          </a:p>
        </p:txBody>
      </p:sp>
      <p:sp>
        <p:nvSpPr>
          <p:cNvPr id="6" name="Content Placeholder 2">
            <a:extLst>
              <a:ext uri="{FF2B5EF4-FFF2-40B4-BE49-F238E27FC236}">
                <a16:creationId xmlns:a16="http://schemas.microsoft.com/office/drawing/2014/main" id="{B606D72E-1A47-4E8D-A74B-2E34CEED2D61}"/>
              </a:ext>
            </a:extLst>
          </p:cNvPr>
          <p:cNvSpPr txBox="1">
            <a:spLocks/>
          </p:cNvSpPr>
          <p:nvPr/>
        </p:nvSpPr>
        <p:spPr>
          <a:xfrm>
            <a:off x="677334" y="2160589"/>
            <a:ext cx="8596668" cy="408781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This sample below uses a new seed to change the pattern produced by the engine. Here our seed is 111.</a:t>
            </a:r>
          </a:p>
          <a:p>
            <a:endParaRPr lang="en-US" sz="1800" dirty="0"/>
          </a:p>
          <a:p>
            <a:endParaRPr lang="en-US" dirty="0"/>
          </a:p>
          <a:p>
            <a:endParaRPr lang="en-US" dirty="0"/>
          </a:p>
          <a:p>
            <a:endParaRPr lang="en-US" dirty="0"/>
          </a:p>
          <a:p>
            <a:endParaRPr lang="en-US" dirty="0"/>
          </a:p>
          <a:p>
            <a:endParaRPr lang="en-US" dirty="0"/>
          </a:p>
          <a:p>
            <a:r>
              <a:rPr lang="en-US" dirty="0"/>
              <a:t>You will commonly see the seed </a:t>
            </a:r>
            <a:r>
              <a:rPr lang="en-US" i="1" dirty="0"/>
              <a:t>1337</a:t>
            </a:r>
            <a:r>
              <a:rPr lang="en-US" dirty="0"/>
              <a:t> in code for this course. It has absolutely zero scientifically significant meaning. It is just a good number.</a:t>
            </a:r>
          </a:p>
          <a:p>
            <a:endParaRPr lang="en-US" dirty="0"/>
          </a:p>
        </p:txBody>
      </p:sp>
      <p:sp>
        <p:nvSpPr>
          <p:cNvPr id="5" name="TextBox 4">
            <a:extLst>
              <a:ext uri="{FF2B5EF4-FFF2-40B4-BE49-F238E27FC236}">
                <a16:creationId xmlns:a16="http://schemas.microsoft.com/office/drawing/2014/main" id="{D2514B36-0601-A4C7-EE90-06CB52875857}"/>
              </a:ext>
            </a:extLst>
          </p:cNvPr>
          <p:cNvSpPr txBox="1"/>
          <p:nvPr/>
        </p:nvSpPr>
        <p:spPr>
          <a:xfrm>
            <a:off x="677334" y="2890014"/>
            <a:ext cx="9584266" cy="2062103"/>
          </a:xfrm>
          <a:prstGeom prst="rect">
            <a:avLst/>
          </a:prstGeom>
          <a:solidFill>
            <a:schemeClr val="tx1"/>
          </a:solidFill>
        </p:spPr>
        <p:txBody>
          <a:bodyPr wrap="square" lIns="91440" tIns="45720" rIns="91440" bIns="45720" anchor="t">
            <a:spAutoFit/>
          </a:bodyPr>
          <a:lstStyle/>
          <a:p>
            <a:r>
              <a:rPr lang="en-US" sz="1600" b="0" dirty="0">
                <a:solidFill>
                  <a:srgbClr val="C586C0"/>
                </a:solidFill>
                <a:effectLst/>
                <a:latin typeface="Consolas"/>
              </a:rPr>
              <a:t>#include</a:t>
            </a:r>
            <a:r>
              <a:rPr lang="en-US" sz="1600" b="0" dirty="0">
                <a:solidFill>
                  <a:srgbClr val="569CD6"/>
                </a:solidFill>
                <a:effectLst/>
                <a:latin typeface="Consolas"/>
              </a:rPr>
              <a:t> </a:t>
            </a:r>
            <a:r>
              <a:rPr lang="en-US" sz="1600" b="0" dirty="0">
                <a:solidFill>
                  <a:srgbClr val="CE9178"/>
                </a:solidFill>
                <a:effectLst/>
                <a:latin typeface="Consolas"/>
              </a:rPr>
              <a:t>&lt;random&gt;</a:t>
            </a:r>
            <a:endParaRPr lang="en-US" sz="1600" b="0" dirty="0">
              <a:solidFill>
                <a:srgbClr val="D4D4D4"/>
              </a:solidFill>
              <a:effectLst/>
              <a:latin typeface="Consolas"/>
            </a:endParaRPr>
          </a:p>
          <a:p>
            <a:r>
              <a:rPr lang="en-US" sz="1600" dirty="0">
                <a:solidFill>
                  <a:srgbClr val="C586C0"/>
                </a:solidFill>
                <a:latin typeface="Consolas"/>
              </a:rPr>
              <a:t>#include</a:t>
            </a:r>
            <a:r>
              <a:rPr lang="en-US" sz="1600" dirty="0">
                <a:solidFill>
                  <a:srgbClr val="569CD6"/>
                </a:solidFill>
                <a:latin typeface="Consolas"/>
              </a:rPr>
              <a:t> </a:t>
            </a:r>
            <a:r>
              <a:rPr lang="en-US" sz="1600" dirty="0">
                <a:solidFill>
                  <a:srgbClr val="CE9178"/>
                </a:solidFill>
                <a:latin typeface="Consolas"/>
              </a:rPr>
              <a:t>&lt;</a:t>
            </a:r>
            <a:r>
              <a:rPr lang="en-US" sz="1600" dirty="0" err="1">
                <a:solidFill>
                  <a:srgbClr val="CE9178"/>
                </a:solidFill>
                <a:latin typeface="Consolas"/>
              </a:rPr>
              <a:t>fmt</a:t>
            </a:r>
            <a:r>
              <a:rPr lang="en-US" sz="1600" dirty="0">
                <a:solidFill>
                  <a:srgbClr val="CE9178"/>
                </a:solidFill>
                <a:latin typeface="Consolas"/>
              </a:rPr>
              <a:t>/</a:t>
            </a:r>
            <a:r>
              <a:rPr lang="en-US" sz="1600" dirty="0" err="1">
                <a:solidFill>
                  <a:srgbClr val="CE9178"/>
                </a:solidFill>
                <a:latin typeface="Consolas"/>
              </a:rPr>
              <a:t>format.h</a:t>
            </a:r>
            <a:r>
              <a:rPr lang="en-US" sz="1600" dirty="0">
                <a:solidFill>
                  <a:srgbClr val="CE9178"/>
                </a:solidFill>
                <a:latin typeface="Consolas"/>
              </a:rPr>
              <a:t>&gt;</a:t>
            </a:r>
            <a:endParaRPr lang="en-US" sz="1600" dirty="0">
              <a:latin typeface="Consolas"/>
            </a:endParaRPr>
          </a:p>
          <a:p>
            <a:br>
              <a:rPr lang="en-US" sz="1600" b="0" dirty="0">
                <a:effectLst/>
                <a:latin typeface="Consolas"/>
              </a:rPr>
            </a:br>
            <a:r>
              <a:rPr lang="en-US" sz="1600" dirty="0">
                <a:solidFill>
                  <a:srgbClr val="569CD6"/>
                </a:solidFill>
                <a:latin typeface="Consolas"/>
              </a:rPr>
              <a:t>auto</a:t>
            </a:r>
            <a:r>
              <a:rPr lang="en-US" sz="1600" b="0" dirty="0">
                <a:solidFill>
                  <a:srgbClr val="D4D4D4"/>
                </a:solidFill>
                <a:effectLst/>
                <a:latin typeface="Consolas"/>
              </a:rPr>
              <a:t>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b="0" dirty="0">
              <a:solidFill>
                <a:srgbClr val="569CD6"/>
              </a:solidFill>
              <a:effectLst/>
              <a:latin typeface="Consolas"/>
            </a:endParaRPr>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dirty="0">
                <a:solidFill>
                  <a:srgbClr val="D4D4D4"/>
                </a:solidFill>
                <a:latin typeface="Consolas"/>
              </a:rPr>
              <a:t> </a:t>
            </a:r>
            <a:r>
              <a:rPr lang="en-US" sz="1600" dirty="0">
                <a:solidFill>
                  <a:srgbClr val="569CD6"/>
                </a:solidFill>
                <a:latin typeface="Consolas"/>
              </a:rPr>
              <a:t>auto</a:t>
            </a:r>
            <a:r>
              <a:rPr lang="en-US" sz="1600" dirty="0">
                <a:solidFill>
                  <a:srgbClr val="D4D4D4"/>
                </a:solidFill>
                <a:latin typeface="Consolas"/>
              </a:rPr>
              <a:t> </a:t>
            </a:r>
            <a:r>
              <a:rPr lang="en-US" sz="1600" b="0" dirty="0">
                <a:solidFill>
                  <a:srgbClr val="D4D4D4"/>
                </a:solidFill>
                <a:effectLst/>
                <a:latin typeface="Consolas"/>
              </a:rPr>
              <a:t>engine</a:t>
            </a:r>
            <a:r>
              <a:rPr lang="en-US" sz="1600" dirty="0">
                <a:solidFill>
                  <a:srgbClr val="D4D4D4"/>
                </a:solidFill>
                <a:latin typeface="Consolas"/>
              </a:rPr>
              <a:t> = </a:t>
            </a:r>
            <a:r>
              <a:rPr lang="en-US" sz="1600" dirty="0">
                <a:solidFill>
                  <a:srgbClr val="4EC9B0"/>
                </a:solidFill>
                <a:latin typeface="Consolas"/>
              </a:rPr>
              <a:t>std</a:t>
            </a:r>
            <a:r>
              <a:rPr lang="en-US" sz="1600" dirty="0">
                <a:solidFill>
                  <a:srgbClr val="D4D4D4"/>
                </a:solidFill>
                <a:latin typeface="Consolas"/>
              </a:rPr>
              <a:t>::mt19937{111};</a:t>
            </a:r>
            <a:endParaRPr lang="en-US" sz="1600" b="0" dirty="0">
              <a:solidFill>
                <a:srgbClr val="D4D4D4"/>
              </a:solidFill>
              <a:effectLst/>
              <a:latin typeface="Consolas"/>
            </a:endParaRPr>
          </a:p>
          <a:p>
            <a:r>
              <a:rPr lang="en-US" sz="1600" b="0" dirty="0">
                <a:solidFill>
                  <a:srgbClr val="D4D4D4"/>
                </a:solidFill>
                <a:effectLst/>
                <a:latin typeface="Consolas"/>
              </a:rPr>
              <a:t>    </a:t>
            </a:r>
            <a:r>
              <a:rPr lang="en-US" sz="1600" dirty="0" err="1">
                <a:solidFill>
                  <a:srgbClr val="4EC9B0"/>
                </a:solidFill>
                <a:latin typeface="Consolas"/>
              </a:rPr>
              <a:t>fmt</a:t>
            </a:r>
            <a:r>
              <a:rPr lang="en-US" sz="1600" b="0" dirty="0">
                <a:solidFill>
                  <a:srgbClr val="D4D4D4"/>
                </a:solidFill>
                <a:effectLst/>
                <a:latin typeface="Consolas"/>
              </a:rPr>
              <a:t>::</a:t>
            </a:r>
            <a:r>
              <a:rPr lang="en-US" sz="1600" dirty="0">
                <a:solidFill>
                  <a:srgbClr val="D4D4D4"/>
                </a:solidFill>
                <a:latin typeface="Consolas"/>
              </a:rPr>
              <a:t>print(</a:t>
            </a:r>
            <a:r>
              <a:rPr lang="en-US" sz="1600" dirty="0">
                <a:solidFill>
                  <a:srgbClr val="CE9178"/>
                </a:solidFill>
                <a:latin typeface="Consolas"/>
              </a:rPr>
              <a:t>"{}</a:t>
            </a:r>
            <a:r>
              <a:rPr lang="en-US" sz="1600" dirty="0">
                <a:solidFill>
                  <a:srgbClr val="D7BA7D"/>
                </a:solidFill>
                <a:latin typeface="Consolas"/>
              </a:rPr>
              <a:t>\n</a:t>
            </a:r>
            <a:r>
              <a:rPr lang="en-US" sz="1600" dirty="0">
                <a:solidFill>
                  <a:srgbClr val="CE9178"/>
                </a:solidFill>
                <a:latin typeface="Consolas"/>
              </a:rPr>
              <a:t>"</a:t>
            </a:r>
            <a:r>
              <a:rPr lang="en-US" sz="1600" dirty="0">
                <a:solidFill>
                  <a:srgbClr val="D4D4D4"/>
                </a:solidFill>
                <a:latin typeface="Consolas"/>
              </a:rPr>
              <a:t>, </a:t>
            </a:r>
            <a:r>
              <a:rPr lang="en-US" sz="1600" dirty="0">
                <a:solidFill>
                  <a:srgbClr val="DCDCAA"/>
                </a:solidFill>
                <a:latin typeface="Consolas"/>
              </a:rPr>
              <a:t>engine</a:t>
            </a:r>
            <a:r>
              <a:rPr lang="en-US" sz="1600" dirty="0">
                <a:solidFill>
                  <a:srgbClr val="D4D4D4"/>
                </a:solidFill>
                <a:latin typeface="Consolas"/>
              </a:rPr>
              <a:t>());</a:t>
            </a:r>
            <a:endParaRPr lang="en-US" sz="1600" dirty="0">
              <a:solidFill>
                <a:srgbClr val="6A9955"/>
              </a:solidFill>
              <a:latin typeface="Consolas"/>
            </a:endParaRPr>
          </a:p>
          <a:p>
            <a:r>
              <a:rPr lang="en-US" sz="1600" b="0" dirty="0">
                <a:solidFill>
                  <a:srgbClr val="D4D4D4"/>
                </a:solidFill>
                <a:effectLst/>
                <a:latin typeface="Consolas"/>
              </a:rPr>
              <a:t>}</a:t>
            </a:r>
          </a:p>
        </p:txBody>
      </p:sp>
    </p:spTree>
    <p:extLst>
      <p:ext uri="{BB962C8B-B14F-4D97-AF65-F5344CB8AC3E}">
        <p14:creationId xmlns:p14="http://schemas.microsoft.com/office/powerpoint/2010/main" val="53693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397A-0893-43B0-8F88-339D4370D92D}"/>
              </a:ext>
            </a:extLst>
          </p:cNvPr>
          <p:cNvSpPr>
            <a:spLocks noGrp="1"/>
          </p:cNvSpPr>
          <p:nvPr>
            <p:ph type="title"/>
          </p:nvPr>
        </p:nvSpPr>
        <p:spPr/>
        <p:txBody>
          <a:bodyPr/>
          <a:lstStyle/>
          <a:p>
            <a:r>
              <a:rPr lang="en-US" dirty="0"/>
              <a:t>Engines – Mersenne Twister</a:t>
            </a:r>
          </a:p>
        </p:txBody>
      </p:sp>
      <p:sp>
        <p:nvSpPr>
          <p:cNvPr id="6" name="Content Placeholder 2">
            <a:extLst>
              <a:ext uri="{FF2B5EF4-FFF2-40B4-BE49-F238E27FC236}">
                <a16:creationId xmlns:a16="http://schemas.microsoft.com/office/drawing/2014/main" id="{B606D72E-1A47-4E8D-A74B-2E34CEED2D61}"/>
              </a:ext>
            </a:extLst>
          </p:cNvPr>
          <p:cNvSpPr txBox="1">
            <a:spLocks/>
          </p:cNvSpPr>
          <p:nvPr/>
        </p:nvSpPr>
        <p:spPr>
          <a:xfrm>
            <a:off x="677334" y="2160590"/>
            <a:ext cx="8596668" cy="92884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This sample below uses a special objected </a:t>
            </a:r>
            <a:r>
              <a:rPr lang="en-US" i="1" dirty="0"/>
              <a:t>random_device</a:t>
            </a:r>
            <a:r>
              <a:rPr lang="en-US" dirty="0"/>
              <a:t> to generate a random seed. This allows our program to generate something new every time we run it.</a:t>
            </a:r>
          </a:p>
        </p:txBody>
      </p:sp>
      <p:sp>
        <p:nvSpPr>
          <p:cNvPr id="10" name="TextBox 9">
            <a:extLst>
              <a:ext uri="{FF2B5EF4-FFF2-40B4-BE49-F238E27FC236}">
                <a16:creationId xmlns:a16="http://schemas.microsoft.com/office/drawing/2014/main" id="{A8273166-DF77-F0A8-85E5-7317A02E5090}"/>
              </a:ext>
            </a:extLst>
          </p:cNvPr>
          <p:cNvSpPr txBox="1"/>
          <p:nvPr/>
        </p:nvSpPr>
        <p:spPr>
          <a:xfrm>
            <a:off x="677334" y="3109079"/>
            <a:ext cx="9596966" cy="2308324"/>
          </a:xfrm>
          <a:prstGeom prst="rect">
            <a:avLst/>
          </a:prstGeom>
          <a:solidFill>
            <a:schemeClr val="tx1"/>
          </a:solidFill>
        </p:spPr>
        <p:txBody>
          <a:bodyPr wrap="square" lIns="91440" tIns="45720" rIns="91440" bIns="45720" anchor="t">
            <a:spAutoFit/>
          </a:bodyPr>
          <a:lstStyle/>
          <a:p>
            <a:r>
              <a:rPr lang="en-US" sz="1600" b="0" dirty="0">
                <a:solidFill>
                  <a:srgbClr val="C586C0"/>
                </a:solidFill>
                <a:effectLst/>
                <a:latin typeface="Consolas"/>
              </a:rPr>
              <a:t>#include</a:t>
            </a:r>
            <a:r>
              <a:rPr lang="en-US" sz="1600" b="0" dirty="0">
                <a:solidFill>
                  <a:srgbClr val="569CD6"/>
                </a:solidFill>
                <a:effectLst/>
                <a:latin typeface="Consolas"/>
              </a:rPr>
              <a:t> </a:t>
            </a:r>
            <a:r>
              <a:rPr lang="en-US" sz="1600" b="0" dirty="0">
                <a:solidFill>
                  <a:srgbClr val="CE9178"/>
                </a:solidFill>
                <a:effectLst/>
                <a:latin typeface="Consolas"/>
              </a:rPr>
              <a:t>&lt;random&gt;</a:t>
            </a:r>
            <a:endParaRPr lang="en-US" sz="1600" b="0" dirty="0">
              <a:solidFill>
                <a:srgbClr val="D4D4D4"/>
              </a:solidFill>
              <a:effectLst/>
              <a:latin typeface="Consolas"/>
            </a:endParaRPr>
          </a:p>
          <a:p>
            <a:r>
              <a:rPr lang="en-US" sz="1600" dirty="0">
                <a:solidFill>
                  <a:srgbClr val="C586C0"/>
                </a:solidFill>
                <a:latin typeface="Consolas"/>
              </a:rPr>
              <a:t>#include</a:t>
            </a:r>
            <a:r>
              <a:rPr lang="en-US" sz="1600" dirty="0">
                <a:solidFill>
                  <a:srgbClr val="569CD6"/>
                </a:solidFill>
                <a:latin typeface="Consolas"/>
              </a:rPr>
              <a:t> </a:t>
            </a:r>
            <a:r>
              <a:rPr lang="en-US" sz="1600" dirty="0">
                <a:solidFill>
                  <a:srgbClr val="CE9178"/>
                </a:solidFill>
                <a:latin typeface="Consolas"/>
              </a:rPr>
              <a:t>&lt;</a:t>
            </a:r>
            <a:r>
              <a:rPr lang="en-US" sz="1600" dirty="0" err="1">
                <a:solidFill>
                  <a:srgbClr val="CE9178"/>
                </a:solidFill>
                <a:latin typeface="Consolas"/>
              </a:rPr>
              <a:t>fmt</a:t>
            </a:r>
            <a:r>
              <a:rPr lang="en-US" sz="1600" dirty="0">
                <a:solidFill>
                  <a:srgbClr val="CE9178"/>
                </a:solidFill>
                <a:latin typeface="Consolas"/>
              </a:rPr>
              <a:t>/</a:t>
            </a:r>
            <a:r>
              <a:rPr lang="en-US" sz="1600" dirty="0" err="1">
                <a:solidFill>
                  <a:srgbClr val="CE9178"/>
                </a:solidFill>
                <a:latin typeface="Consolas"/>
              </a:rPr>
              <a:t>format.h</a:t>
            </a:r>
            <a:r>
              <a:rPr lang="en-US" sz="1600" dirty="0">
                <a:solidFill>
                  <a:srgbClr val="CE9178"/>
                </a:solidFill>
                <a:latin typeface="Consolas"/>
              </a:rPr>
              <a:t>&gt;</a:t>
            </a:r>
            <a:endParaRPr lang="en-US" sz="1600" dirty="0">
              <a:solidFill>
                <a:srgbClr val="000000"/>
              </a:solidFill>
              <a:latin typeface="Consolas"/>
            </a:endParaRPr>
          </a:p>
          <a:p>
            <a:br>
              <a:rPr lang="en-US" sz="1600" b="0" dirty="0">
                <a:effectLst/>
                <a:latin typeface="Consolas"/>
              </a:rPr>
            </a:br>
            <a:r>
              <a:rPr lang="en-US" sz="1600" dirty="0">
                <a:solidFill>
                  <a:srgbClr val="569CD6"/>
                </a:solidFill>
                <a:latin typeface="Consolas"/>
              </a:rPr>
              <a:t>auto</a:t>
            </a:r>
            <a:r>
              <a:rPr lang="en-US" sz="1600" b="0" dirty="0">
                <a:solidFill>
                  <a:srgbClr val="D4D4D4"/>
                </a:solidFill>
                <a:effectLst/>
                <a:latin typeface="Consolas"/>
              </a:rPr>
              <a:t>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b="0" dirty="0">
              <a:solidFill>
                <a:srgbClr val="569CD6"/>
              </a:solidFill>
              <a:effectLst/>
              <a:latin typeface="Consolas"/>
            </a:endParaRPr>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dirty="0">
                <a:solidFill>
                  <a:srgbClr val="569CD6"/>
                </a:solidFill>
                <a:latin typeface="Consolas"/>
              </a:rPr>
              <a:t>auto</a:t>
            </a:r>
            <a:r>
              <a:rPr lang="en-US" sz="1600" b="0" dirty="0">
                <a:solidFill>
                  <a:srgbClr val="D4D4D4"/>
                </a:solidFill>
                <a:effectLst/>
                <a:latin typeface="Consolas"/>
              </a:rPr>
              <a:t> </a:t>
            </a:r>
            <a:r>
              <a:rPr lang="en-US" sz="1600" b="0" dirty="0" err="1">
                <a:solidFill>
                  <a:srgbClr val="D4D4D4"/>
                </a:solidFill>
                <a:effectLst/>
                <a:latin typeface="Consolas"/>
              </a:rPr>
              <a:t>rd</a:t>
            </a:r>
            <a:r>
              <a:rPr lang="en-US" sz="1600" dirty="0">
                <a:solidFill>
                  <a:srgbClr val="D4D4D4"/>
                </a:solidFill>
                <a:latin typeface="Consolas"/>
              </a:rPr>
              <a:t> = </a:t>
            </a:r>
            <a:r>
              <a:rPr lang="en-US" sz="1600" dirty="0">
                <a:solidFill>
                  <a:srgbClr val="4EC9B0"/>
                </a:solidFill>
                <a:latin typeface="Consolas"/>
              </a:rPr>
              <a:t>std</a:t>
            </a:r>
            <a:r>
              <a:rPr lang="en-US" sz="1600" dirty="0">
                <a:solidFill>
                  <a:srgbClr val="D4D4D4"/>
                </a:solidFill>
                <a:latin typeface="Consolas"/>
              </a:rPr>
              <a:t>::</a:t>
            </a:r>
            <a:r>
              <a:rPr lang="en-US" sz="1600" dirty="0" err="1">
                <a:solidFill>
                  <a:srgbClr val="D4D4D4"/>
                </a:solidFill>
                <a:latin typeface="Consolas"/>
              </a:rPr>
              <a:t>random_device</a:t>
            </a:r>
            <a:r>
              <a:rPr lang="en-US" sz="1600" dirty="0">
                <a:solidFill>
                  <a:srgbClr val="D4D4D4"/>
                </a:solidFill>
                <a:latin typeface="Consolas"/>
              </a:rPr>
              <a:t>{};</a:t>
            </a:r>
            <a:endParaRPr lang="en-US" sz="1600" b="0" dirty="0">
              <a:solidFill>
                <a:srgbClr val="D4D4D4"/>
              </a:solidFill>
              <a:effectLst/>
              <a:latin typeface="Consolas"/>
            </a:endParaRPr>
          </a:p>
          <a:p>
            <a:r>
              <a:rPr lang="en-US" sz="1600" b="0" dirty="0">
                <a:solidFill>
                  <a:srgbClr val="D4D4D4"/>
                </a:solidFill>
                <a:effectLst/>
                <a:latin typeface="Consolas"/>
              </a:rPr>
              <a:t>   </a:t>
            </a:r>
            <a:r>
              <a:rPr lang="en-US" sz="1600" dirty="0">
                <a:solidFill>
                  <a:srgbClr val="D4D4D4"/>
                </a:solidFill>
                <a:latin typeface="Consolas"/>
              </a:rPr>
              <a:t> </a:t>
            </a:r>
            <a:r>
              <a:rPr lang="en-US" sz="1600" dirty="0">
                <a:solidFill>
                  <a:srgbClr val="569CD6"/>
                </a:solidFill>
                <a:latin typeface="Consolas"/>
              </a:rPr>
              <a:t>auto</a:t>
            </a:r>
            <a:r>
              <a:rPr lang="en-US" sz="1600" dirty="0">
                <a:solidFill>
                  <a:srgbClr val="D4D4D4"/>
                </a:solidFill>
                <a:latin typeface="Consolas"/>
              </a:rPr>
              <a:t> e</a:t>
            </a:r>
            <a:r>
              <a:rPr lang="en-US" sz="1600" dirty="0">
                <a:solidFill>
                  <a:srgbClr val="DCDCAA"/>
                </a:solidFill>
                <a:latin typeface="Consolas"/>
              </a:rPr>
              <a:t>ngine = </a:t>
            </a:r>
            <a:r>
              <a:rPr lang="en-US" sz="1600" dirty="0">
                <a:solidFill>
                  <a:srgbClr val="4EC9B0"/>
                </a:solidFill>
                <a:latin typeface="Consolas"/>
              </a:rPr>
              <a:t>std</a:t>
            </a:r>
            <a:r>
              <a:rPr lang="en-US" sz="1600" dirty="0">
                <a:solidFill>
                  <a:srgbClr val="D4D4D4"/>
                </a:solidFill>
                <a:latin typeface="Consolas"/>
              </a:rPr>
              <a:t>::mt19937{</a:t>
            </a:r>
            <a:r>
              <a:rPr lang="en-US" sz="1600" b="0" dirty="0" err="1">
                <a:solidFill>
                  <a:srgbClr val="DCDCAA"/>
                </a:solidFill>
                <a:effectLst/>
                <a:latin typeface="Consolas"/>
              </a:rPr>
              <a:t>rd</a:t>
            </a:r>
            <a:r>
              <a:rPr lang="en-US" sz="1600" dirty="0">
                <a:solidFill>
                  <a:srgbClr val="D4D4D4"/>
                </a:solidFill>
                <a:latin typeface="Consolas"/>
              </a:rPr>
              <a:t>()};</a:t>
            </a:r>
            <a:endParaRPr lang="en-US" sz="1600" b="0" dirty="0">
              <a:solidFill>
                <a:srgbClr val="D4D4D4"/>
              </a:solidFill>
              <a:effectLst/>
              <a:latin typeface="Consolas"/>
            </a:endParaRPr>
          </a:p>
          <a:p>
            <a:r>
              <a:rPr lang="en-US" sz="1600" b="0" dirty="0">
                <a:solidFill>
                  <a:srgbClr val="D4D4D4"/>
                </a:solidFill>
                <a:effectLst/>
                <a:latin typeface="Consolas"/>
              </a:rPr>
              <a:t>   </a:t>
            </a:r>
            <a:r>
              <a:rPr lang="en-US" sz="1600" dirty="0">
                <a:solidFill>
                  <a:srgbClr val="D4D4D4"/>
                </a:solidFill>
                <a:latin typeface="Consolas"/>
              </a:rPr>
              <a:t> </a:t>
            </a:r>
            <a:r>
              <a:rPr lang="en-US" sz="1600" dirty="0" err="1">
                <a:solidFill>
                  <a:srgbClr val="4EC9B0"/>
                </a:solidFill>
                <a:latin typeface="Consolas"/>
              </a:rPr>
              <a:t>fmt</a:t>
            </a:r>
            <a:r>
              <a:rPr lang="en-US" sz="1600" b="0" dirty="0">
                <a:solidFill>
                  <a:srgbClr val="D4D4D4"/>
                </a:solidFill>
                <a:effectLst/>
                <a:latin typeface="Consolas"/>
              </a:rPr>
              <a:t>::</a:t>
            </a:r>
            <a:r>
              <a:rPr lang="en-US" sz="1600" dirty="0">
                <a:solidFill>
                  <a:srgbClr val="D4D4D4"/>
                </a:solidFill>
                <a:latin typeface="Consolas"/>
              </a:rPr>
              <a:t>print(</a:t>
            </a:r>
            <a:r>
              <a:rPr lang="en-US" sz="1600" dirty="0">
                <a:solidFill>
                  <a:srgbClr val="CE9178"/>
                </a:solidFill>
                <a:latin typeface="Consolas"/>
              </a:rPr>
              <a:t>"{}</a:t>
            </a:r>
            <a:r>
              <a:rPr lang="en-US" sz="1600" dirty="0">
                <a:solidFill>
                  <a:srgbClr val="D7BA7D"/>
                </a:solidFill>
                <a:latin typeface="Consolas"/>
              </a:rPr>
              <a:t>\n</a:t>
            </a:r>
            <a:r>
              <a:rPr lang="en-US" sz="1600" dirty="0">
                <a:solidFill>
                  <a:srgbClr val="CE9178"/>
                </a:solidFill>
                <a:latin typeface="Consolas"/>
              </a:rPr>
              <a:t>"</a:t>
            </a:r>
            <a:r>
              <a:rPr lang="en-US" sz="1600" dirty="0">
                <a:solidFill>
                  <a:srgbClr val="D4D4D4"/>
                </a:solidFill>
                <a:latin typeface="Consolas"/>
              </a:rPr>
              <a:t>, </a:t>
            </a:r>
            <a:r>
              <a:rPr lang="en-US" sz="1600" b="0" dirty="0">
                <a:solidFill>
                  <a:srgbClr val="DCDCAA"/>
                </a:solidFill>
                <a:effectLst/>
                <a:latin typeface="Consolas"/>
              </a:rPr>
              <a:t>engine</a:t>
            </a:r>
            <a:r>
              <a:rPr lang="en-US" sz="1600" dirty="0">
                <a:solidFill>
                  <a:srgbClr val="D4D4D4"/>
                </a:solidFill>
                <a:latin typeface="Consolas"/>
              </a:rPr>
              <a:t>());</a:t>
            </a:r>
            <a:endParaRPr lang="en-US" sz="1600" dirty="0">
              <a:solidFill>
                <a:srgbClr val="000000"/>
              </a:solidFill>
              <a:latin typeface="Consolas"/>
            </a:endParaRPr>
          </a:p>
          <a:p>
            <a:r>
              <a:rPr lang="en-US" sz="1600" b="0" dirty="0">
                <a:solidFill>
                  <a:srgbClr val="D4D4D4"/>
                </a:solidFill>
                <a:effectLst/>
                <a:latin typeface="Consolas"/>
              </a:rPr>
              <a:t>}</a:t>
            </a:r>
          </a:p>
        </p:txBody>
      </p:sp>
    </p:spTree>
    <p:extLst>
      <p:ext uri="{BB962C8B-B14F-4D97-AF65-F5344CB8AC3E}">
        <p14:creationId xmlns:p14="http://schemas.microsoft.com/office/powerpoint/2010/main" val="2359594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397A-0893-43B0-8F88-339D4370D92D}"/>
              </a:ext>
            </a:extLst>
          </p:cNvPr>
          <p:cNvSpPr>
            <a:spLocks noGrp="1"/>
          </p:cNvSpPr>
          <p:nvPr>
            <p:ph type="title"/>
          </p:nvPr>
        </p:nvSpPr>
        <p:spPr/>
        <p:txBody>
          <a:bodyPr/>
          <a:lstStyle/>
          <a:p>
            <a:r>
              <a:rPr lang="en-US" dirty="0"/>
              <a:t>Distributions - Uniform</a:t>
            </a:r>
          </a:p>
        </p:txBody>
      </p:sp>
      <p:sp>
        <p:nvSpPr>
          <p:cNvPr id="6" name="Content Placeholder 2">
            <a:extLst>
              <a:ext uri="{FF2B5EF4-FFF2-40B4-BE49-F238E27FC236}">
                <a16:creationId xmlns:a16="http://schemas.microsoft.com/office/drawing/2014/main" id="{B606D72E-1A47-4E8D-A74B-2E34CEED2D61}"/>
              </a:ext>
            </a:extLst>
          </p:cNvPr>
          <p:cNvSpPr txBox="1">
            <a:spLocks/>
          </p:cNvSpPr>
          <p:nvPr/>
        </p:nvSpPr>
        <p:spPr>
          <a:xfrm>
            <a:off x="677334" y="2160589"/>
            <a:ext cx="8596668" cy="4542052"/>
          </a:xfrm>
          <a:prstGeom prst="rect">
            <a:avLst/>
          </a:prstGeom>
        </p:spPr>
        <p:txBody>
          <a:bodyPr vert="horz" lIns="91440" tIns="45720" rIns="91440" bIns="45720" rtlCol="0" anchor="t">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i="1" dirty="0"/>
              <a:t>Uniform Distributions</a:t>
            </a:r>
            <a:r>
              <a:rPr lang="en-US" dirty="0"/>
              <a:t> provide an equal probability of sampling to every value within the specified range.</a:t>
            </a:r>
          </a:p>
          <a:p>
            <a:pPr lvl="1"/>
            <a:r>
              <a:rPr lang="en-US" i="1" dirty="0"/>
              <a:t>i.e. all possibilities are equal!</a:t>
            </a:r>
            <a:r>
              <a:rPr lang="en-US" dirty="0"/>
              <a:t> If there are 10 possible outcomes, each of those outcomes would have a 10% chance of occurring (100 / 10 = 10)</a:t>
            </a:r>
          </a:p>
          <a:p>
            <a:pPr lvl="1"/>
            <a:r>
              <a:rPr lang="en-US" dirty="0"/>
              <a:t>Useful for representing a random event that shows no bias</a:t>
            </a:r>
          </a:p>
          <a:p>
            <a:pPr lvl="1"/>
            <a:endParaRPr lang="en-US" dirty="0"/>
          </a:p>
          <a:p>
            <a:r>
              <a:rPr lang="en-US" dirty="0"/>
              <a:t>The diagram here shows binned counts of 1000</a:t>
            </a:r>
            <a:br>
              <a:rPr lang="en-US" dirty="0"/>
            </a:br>
            <a:r>
              <a:rPr lang="en-US" dirty="0"/>
              <a:t>random samples taken uniformly between -0.1</a:t>
            </a:r>
            <a:br>
              <a:rPr lang="en-US" dirty="0"/>
            </a:br>
            <a:r>
              <a:rPr lang="en-US" dirty="0"/>
              <a:t>and 0.1.</a:t>
            </a:r>
            <a:br>
              <a:rPr lang="en-US" dirty="0"/>
            </a:br>
            <a:endParaRPr lang="en-US" dirty="0"/>
          </a:p>
          <a:p>
            <a:r>
              <a:rPr lang="en-US" dirty="0"/>
              <a:t>The red line represents the </a:t>
            </a:r>
            <a:r>
              <a:rPr lang="en-US" i="1" dirty="0"/>
              <a:t>probability density</a:t>
            </a:r>
            <a:br>
              <a:rPr lang="en-US" dirty="0"/>
            </a:br>
            <a:r>
              <a:rPr lang="en-US" dirty="0"/>
              <a:t>function, or the likelihood of selecting a random</a:t>
            </a:r>
            <a:br>
              <a:rPr lang="en-US" dirty="0"/>
            </a:br>
            <a:r>
              <a:rPr lang="en-US" dirty="0"/>
              <a:t>sample at that value. Here it is a flat line, and</a:t>
            </a:r>
            <a:br>
              <a:rPr lang="en-US" dirty="0"/>
            </a:br>
            <a:r>
              <a:rPr lang="en-US" dirty="0"/>
              <a:t>so all samples have an equal chance of being</a:t>
            </a:r>
            <a:br>
              <a:rPr lang="en-US" dirty="0"/>
            </a:br>
            <a:r>
              <a:rPr lang="en-US" dirty="0"/>
              <a:t>selected!</a:t>
            </a:r>
          </a:p>
        </p:txBody>
      </p:sp>
      <p:pic>
        <p:nvPicPr>
          <p:cNvPr id="8" name="Picture 7">
            <a:extLst>
              <a:ext uri="{FF2B5EF4-FFF2-40B4-BE49-F238E27FC236}">
                <a16:creationId xmlns:a16="http://schemas.microsoft.com/office/drawing/2014/main" id="{26A590DF-C112-4BE0-AAAE-E7D8CAB659DA}"/>
              </a:ext>
            </a:extLst>
          </p:cNvPr>
          <p:cNvPicPr>
            <a:picLocks noChangeAspect="1"/>
          </p:cNvPicPr>
          <p:nvPr/>
        </p:nvPicPr>
        <p:blipFill>
          <a:blip r:embed="rId2"/>
          <a:stretch>
            <a:fillRect/>
          </a:stretch>
        </p:blipFill>
        <p:spPr>
          <a:xfrm>
            <a:off x="6096000" y="3738129"/>
            <a:ext cx="3810639" cy="2857979"/>
          </a:xfrm>
          <a:prstGeom prst="rect">
            <a:avLst/>
          </a:prstGeom>
        </p:spPr>
      </p:pic>
    </p:spTree>
    <p:extLst>
      <p:ext uri="{BB962C8B-B14F-4D97-AF65-F5344CB8AC3E}">
        <p14:creationId xmlns:p14="http://schemas.microsoft.com/office/powerpoint/2010/main" val="685701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397A-0893-43B0-8F88-339D4370D92D}"/>
              </a:ext>
            </a:extLst>
          </p:cNvPr>
          <p:cNvSpPr>
            <a:spLocks noGrp="1"/>
          </p:cNvSpPr>
          <p:nvPr>
            <p:ph type="title"/>
          </p:nvPr>
        </p:nvSpPr>
        <p:spPr/>
        <p:txBody>
          <a:bodyPr/>
          <a:lstStyle/>
          <a:p>
            <a:r>
              <a:rPr lang="en-US" dirty="0"/>
              <a:t>Distributions - Uniform</a:t>
            </a:r>
          </a:p>
        </p:txBody>
      </p:sp>
      <p:sp>
        <p:nvSpPr>
          <p:cNvPr id="6" name="Content Placeholder 2">
            <a:extLst>
              <a:ext uri="{FF2B5EF4-FFF2-40B4-BE49-F238E27FC236}">
                <a16:creationId xmlns:a16="http://schemas.microsoft.com/office/drawing/2014/main" id="{B606D72E-1A47-4E8D-A74B-2E34CEED2D61}"/>
              </a:ext>
            </a:extLst>
          </p:cNvPr>
          <p:cNvSpPr txBox="1">
            <a:spLocks/>
          </p:cNvSpPr>
          <p:nvPr/>
        </p:nvSpPr>
        <p:spPr>
          <a:xfrm>
            <a:off x="677334" y="2160589"/>
            <a:ext cx="8596668" cy="454205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 distinguishes between uniform distributions for integers and floating-point numbers.</a:t>
            </a:r>
          </a:p>
          <a:p>
            <a:pPr lvl="1"/>
            <a:r>
              <a:rPr lang="en-US" i="1" dirty="0"/>
              <a:t>std::uniform_int_distribution</a:t>
            </a:r>
            <a:r>
              <a:rPr lang="en-US" dirty="0"/>
              <a:t> is used </a:t>
            </a:r>
            <a:r>
              <a:rPr lang="en-US" b="1" u="sng" dirty="0"/>
              <a:t>only </a:t>
            </a:r>
            <a:r>
              <a:rPr lang="en-US" dirty="0"/>
              <a:t>for integer types</a:t>
            </a:r>
          </a:p>
          <a:p>
            <a:pPr lvl="1"/>
            <a:r>
              <a:rPr lang="en-US" i="1" dirty="0"/>
              <a:t>std::uniform_real_distribution</a:t>
            </a:r>
            <a:r>
              <a:rPr lang="en-US" dirty="0"/>
              <a:t> is used </a:t>
            </a:r>
            <a:r>
              <a:rPr lang="en-US" b="1" u="sng" dirty="0"/>
              <a:t>only </a:t>
            </a:r>
            <a:r>
              <a:rPr lang="en-US" dirty="0"/>
              <a:t>for floating-point types</a:t>
            </a:r>
          </a:p>
          <a:p>
            <a:endParaRPr lang="en-US" i="1" dirty="0"/>
          </a:p>
          <a:p>
            <a:r>
              <a:rPr lang="en-US" dirty="0"/>
              <a:t>C++ however has more than one integer type, and more than one floating-point type, and so we need to explicitly tell these distributions what data type they are going to manage (like </a:t>
            </a:r>
            <a:r>
              <a:rPr lang="en-US" i="1" dirty="0"/>
              <a:t>std::vector</a:t>
            </a:r>
            <a:r>
              <a:rPr lang="en-US" dirty="0"/>
              <a:t>!).</a:t>
            </a:r>
          </a:p>
        </p:txBody>
      </p:sp>
      <p:sp>
        <p:nvSpPr>
          <p:cNvPr id="4" name="TextBox 3">
            <a:extLst>
              <a:ext uri="{FF2B5EF4-FFF2-40B4-BE49-F238E27FC236}">
                <a16:creationId xmlns:a16="http://schemas.microsoft.com/office/drawing/2014/main" id="{3E10DF90-54C8-87F1-06B2-59A4887237BA}"/>
              </a:ext>
            </a:extLst>
          </p:cNvPr>
          <p:cNvSpPr txBox="1"/>
          <p:nvPr/>
        </p:nvSpPr>
        <p:spPr>
          <a:xfrm>
            <a:off x="677334" y="5079911"/>
            <a:ext cx="9577916" cy="646331"/>
          </a:xfrm>
          <a:prstGeom prst="rect">
            <a:avLst/>
          </a:prstGeom>
          <a:solidFill>
            <a:schemeClr val="tx1"/>
          </a:solidFill>
        </p:spPr>
        <p:txBody>
          <a:bodyPr wrap="square" lIns="91440" tIns="45720" rIns="91440" bIns="45720" anchor="t">
            <a:spAutoFit/>
          </a:bodyPr>
          <a:lstStyle/>
          <a:p>
            <a:pPr lvl="1"/>
            <a:r>
              <a:rPr lang="en-US" dirty="0">
                <a:solidFill>
                  <a:srgbClr val="569CD6"/>
                </a:solidFill>
                <a:latin typeface="Consolas"/>
              </a:rPr>
              <a:t>auto</a:t>
            </a:r>
            <a:r>
              <a:rPr lang="en-US" dirty="0">
                <a:solidFill>
                  <a:srgbClr val="D4D4D4"/>
                </a:solidFill>
                <a:latin typeface="Consolas"/>
              </a:rPr>
              <a:t> d</a:t>
            </a:r>
            <a:r>
              <a:rPr lang="en-US" dirty="0">
                <a:solidFill>
                  <a:srgbClr val="DCDCAA"/>
                </a:solidFill>
                <a:latin typeface="Consolas"/>
              </a:rPr>
              <a:t>1 = </a:t>
            </a:r>
            <a:r>
              <a:rPr lang="en-US" dirty="0">
                <a:solidFill>
                  <a:srgbClr val="4EC9B0"/>
                </a:solidFill>
                <a:latin typeface="Consolas"/>
              </a:rPr>
              <a:t>std</a:t>
            </a:r>
            <a:r>
              <a:rPr lang="en-US" dirty="0">
                <a:solidFill>
                  <a:srgbClr val="D4D4D4"/>
                </a:solidFill>
                <a:latin typeface="Consolas"/>
              </a:rPr>
              <a:t>::</a:t>
            </a:r>
            <a:r>
              <a:rPr lang="en-US" dirty="0" err="1">
                <a:solidFill>
                  <a:srgbClr val="4EC9B0"/>
                </a:solidFill>
                <a:latin typeface="Consolas"/>
              </a:rPr>
              <a:t>uniform_int_distribution</a:t>
            </a:r>
            <a:r>
              <a:rPr lang="en-US" dirty="0">
                <a:solidFill>
                  <a:srgbClr val="D4D4D4"/>
                </a:solidFill>
                <a:latin typeface="Consolas"/>
              </a:rPr>
              <a:t>&lt;</a:t>
            </a:r>
            <a:r>
              <a:rPr lang="en-US" dirty="0">
                <a:solidFill>
                  <a:srgbClr val="569CD6"/>
                </a:solidFill>
                <a:latin typeface="Consolas"/>
              </a:rPr>
              <a:t>int</a:t>
            </a:r>
            <a:r>
              <a:rPr lang="en-US" dirty="0">
                <a:solidFill>
                  <a:srgbClr val="D4D4D4"/>
                </a:solidFill>
                <a:latin typeface="Consolas"/>
              </a:rPr>
              <a:t>&gt;{</a:t>
            </a:r>
            <a:r>
              <a:rPr lang="en-US" dirty="0">
                <a:solidFill>
                  <a:srgbClr val="B5CEA8"/>
                </a:solidFill>
                <a:latin typeface="Consolas"/>
              </a:rPr>
              <a:t>0</a:t>
            </a:r>
            <a:r>
              <a:rPr lang="en-US" dirty="0">
                <a:solidFill>
                  <a:srgbClr val="D4D4D4"/>
                </a:solidFill>
                <a:latin typeface="Consolas"/>
              </a:rPr>
              <a:t>, </a:t>
            </a:r>
            <a:r>
              <a:rPr lang="en-US" dirty="0">
                <a:solidFill>
                  <a:srgbClr val="B5CEA8"/>
                </a:solidFill>
                <a:latin typeface="Consolas"/>
              </a:rPr>
              <a:t>100</a:t>
            </a:r>
            <a:r>
              <a:rPr lang="en-US" dirty="0">
                <a:solidFill>
                  <a:srgbClr val="D4D4D4"/>
                </a:solidFill>
                <a:latin typeface="Consolas"/>
              </a:rPr>
              <a:t>};</a:t>
            </a:r>
          </a:p>
          <a:p>
            <a:pPr lvl="1"/>
            <a:r>
              <a:rPr lang="en-US" dirty="0">
                <a:solidFill>
                  <a:srgbClr val="569CD6"/>
                </a:solidFill>
                <a:latin typeface="Consolas"/>
              </a:rPr>
              <a:t>auto</a:t>
            </a:r>
            <a:r>
              <a:rPr lang="en-US" dirty="0">
                <a:solidFill>
                  <a:srgbClr val="D4D4D4"/>
                </a:solidFill>
                <a:latin typeface="Consolas"/>
              </a:rPr>
              <a:t> d2</a:t>
            </a:r>
            <a:r>
              <a:rPr lang="en-US" dirty="0">
                <a:solidFill>
                  <a:srgbClr val="DCDCAA"/>
                </a:solidFill>
                <a:latin typeface="Consolas"/>
              </a:rPr>
              <a:t> = </a:t>
            </a:r>
            <a:r>
              <a:rPr lang="en-US" dirty="0">
                <a:solidFill>
                  <a:srgbClr val="4EC9B0"/>
                </a:solidFill>
                <a:latin typeface="Consolas"/>
              </a:rPr>
              <a:t>std</a:t>
            </a:r>
            <a:r>
              <a:rPr lang="en-US" dirty="0">
                <a:solidFill>
                  <a:srgbClr val="D4D4D4"/>
                </a:solidFill>
                <a:latin typeface="Consolas"/>
              </a:rPr>
              <a:t>::</a:t>
            </a:r>
            <a:r>
              <a:rPr lang="en-US" dirty="0" err="1">
                <a:solidFill>
                  <a:srgbClr val="4EC9B0"/>
                </a:solidFill>
                <a:latin typeface="Consolas"/>
              </a:rPr>
              <a:t>uniform_real_distribution</a:t>
            </a:r>
            <a:r>
              <a:rPr lang="en-US" dirty="0">
                <a:solidFill>
                  <a:srgbClr val="D4D4D4"/>
                </a:solidFill>
                <a:latin typeface="Consolas"/>
              </a:rPr>
              <a:t>&lt;</a:t>
            </a:r>
            <a:r>
              <a:rPr lang="en-US" dirty="0">
                <a:solidFill>
                  <a:srgbClr val="569CD6"/>
                </a:solidFill>
                <a:latin typeface="Consolas"/>
              </a:rPr>
              <a:t>double</a:t>
            </a:r>
            <a:r>
              <a:rPr lang="en-US" dirty="0">
                <a:solidFill>
                  <a:srgbClr val="D4D4D4"/>
                </a:solidFill>
                <a:latin typeface="Consolas"/>
              </a:rPr>
              <a:t>&gt;{</a:t>
            </a:r>
            <a:r>
              <a:rPr lang="en-US" dirty="0">
                <a:solidFill>
                  <a:srgbClr val="B5CEA8"/>
                </a:solidFill>
                <a:latin typeface="Consolas"/>
              </a:rPr>
              <a:t>0.0</a:t>
            </a:r>
            <a:r>
              <a:rPr lang="en-US" dirty="0">
                <a:solidFill>
                  <a:srgbClr val="D4D4D4"/>
                </a:solidFill>
                <a:latin typeface="Consolas"/>
              </a:rPr>
              <a:t>, </a:t>
            </a:r>
            <a:r>
              <a:rPr lang="en-US" dirty="0">
                <a:solidFill>
                  <a:srgbClr val="B5CEA8"/>
                </a:solidFill>
                <a:latin typeface="Consolas"/>
              </a:rPr>
              <a:t>100.0</a:t>
            </a:r>
            <a:r>
              <a:rPr lang="en-US" dirty="0">
                <a:solidFill>
                  <a:srgbClr val="D4D4D4"/>
                </a:solidFill>
                <a:latin typeface="Consolas"/>
              </a:rPr>
              <a:t>};</a:t>
            </a:r>
          </a:p>
        </p:txBody>
      </p:sp>
    </p:spTree>
    <p:extLst>
      <p:ext uri="{BB962C8B-B14F-4D97-AF65-F5344CB8AC3E}">
        <p14:creationId xmlns:p14="http://schemas.microsoft.com/office/powerpoint/2010/main" val="1449407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397A-0893-43B0-8F88-339D4370D92D}"/>
              </a:ext>
            </a:extLst>
          </p:cNvPr>
          <p:cNvSpPr>
            <a:spLocks noGrp="1"/>
          </p:cNvSpPr>
          <p:nvPr>
            <p:ph type="title"/>
          </p:nvPr>
        </p:nvSpPr>
        <p:spPr/>
        <p:txBody>
          <a:bodyPr/>
          <a:lstStyle/>
          <a:p>
            <a:r>
              <a:rPr lang="en-US" dirty="0"/>
              <a:t>Uniform Integer Distribution</a:t>
            </a:r>
          </a:p>
        </p:txBody>
      </p:sp>
      <p:sp>
        <p:nvSpPr>
          <p:cNvPr id="6" name="Content Placeholder 2">
            <a:extLst>
              <a:ext uri="{FF2B5EF4-FFF2-40B4-BE49-F238E27FC236}">
                <a16:creationId xmlns:a16="http://schemas.microsoft.com/office/drawing/2014/main" id="{B606D72E-1A47-4E8D-A74B-2E34CEED2D61}"/>
              </a:ext>
            </a:extLst>
          </p:cNvPr>
          <p:cNvSpPr txBox="1">
            <a:spLocks/>
          </p:cNvSpPr>
          <p:nvPr/>
        </p:nvSpPr>
        <p:spPr>
          <a:xfrm>
            <a:off x="677334" y="2160591"/>
            <a:ext cx="8596668" cy="46720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Example</a:t>
            </a:r>
            <a:endParaRPr lang="en-US" sz="1800" dirty="0"/>
          </a:p>
        </p:txBody>
      </p:sp>
      <p:sp>
        <p:nvSpPr>
          <p:cNvPr id="8" name="TextBox 7">
            <a:extLst>
              <a:ext uri="{FF2B5EF4-FFF2-40B4-BE49-F238E27FC236}">
                <a16:creationId xmlns:a16="http://schemas.microsoft.com/office/drawing/2014/main" id="{03470687-1E69-DBAC-5E25-DDE14E69374F}"/>
              </a:ext>
            </a:extLst>
          </p:cNvPr>
          <p:cNvSpPr txBox="1"/>
          <p:nvPr/>
        </p:nvSpPr>
        <p:spPr>
          <a:xfrm>
            <a:off x="677334" y="2627791"/>
            <a:ext cx="9584266" cy="2308324"/>
          </a:xfrm>
          <a:prstGeom prst="rect">
            <a:avLst/>
          </a:prstGeom>
          <a:solidFill>
            <a:schemeClr val="tx1"/>
          </a:solidFill>
        </p:spPr>
        <p:txBody>
          <a:bodyPr wrap="square" lIns="91440" tIns="45720" rIns="91440" bIns="45720" anchor="t">
            <a:spAutoFit/>
          </a:bodyPr>
          <a:lstStyle/>
          <a:p>
            <a:r>
              <a:rPr lang="en-US" sz="1600" b="0" dirty="0">
                <a:solidFill>
                  <a:srgbClr val="C586C0"/>
                </a:solidFill>
                <a:effectLst/>
                <a:latin typeface="Consolas"/>
              </a:rPr>
              <a:t>#include</a:t>
            </a:r>
            <a:r>
              <a:rPr lang="en-US" sz="1600" b="0" dirty="0">
                <a:solidFill>
                  <a:srgbClr val="569CD6"/>
                </a:solidFill>
                <a:effectLst/>
                <a:latin typeface="Consolas"/>
              </a:rPr>
              <a:t> </a:t>
            </a:r>
            <a:r>
              <a:rPr lang="en-US" sz="1600" b="0" dirty="0">
                <a:solidFill>
                  <a:srgbClr val="CE9178"/>
                </a:solidFill>
                <a:effectLst/>
                <a:latin typeface="Consolas"/>
              </a:rPr>
              <a:t>&lt;random&gt;</a:t>
            </a:r>
            <a:endParaRPr lang="en-US" sz="1600" b="0" dirty="0">
              <a:solidFill>
                <a:srgbClr val="D4D4D4"/>
              </a:solidFill>
              <a:effectLst/>
              <a:latin typeface="Consolas"/>
            </a:endParaRPr>
          </a:p>
          <a:p>
            <a:r>
              <a:rPr lang="en-US" sz="1600" dirty="0">
                <a:solidFill>
                  <a:srgbClr val="C586C0"/>
                </a:solidFill>
                <a:latin typeface="Consolas"/>
              </a:rPr>
              <a:t>#include</a:t>
            </a:r>
            <a:r>
              <a:rPr lang="en-US" sz="1600" dirty="0">
                <a:solidFill>
                  <a:srgbClr val="569CD6"/>
                </a:solidFill>
                <a:latin typeface="Consolas"/>
              </a:rPr>
              <a:t> </a:t>
            </a:r>
            <a:r>
              <a:rPr lang="en-US" sz="1600" dirty="0">
                <a:solidFill>
                  <a:srgbClr val="CE9178"/>
                </a:solidFill>
                <a:latin typeface="Consolas"/>
              </a:rPr>
              <a:t>&lt;</a:t>
            </a:r>
            <a:r>
              <a:rPr lang="en-US" sz="1600" dirty="0" err="1">
                <a:solidFill>
                  <a:srgbClr val="CE9178"/>
                </a:solidFill>
                <a:latin typeface="Consolas"/>
              </a:rPr>
              <a:t>fmt</a:t>
            </a:r>
            <a:r>
              <a:rPr lang="en-US" sz="1600" dirty="0">
                <a:solidFill>
                  <a:srgbClr val="CE9178"/>
                </a:solidFill>
                <a:latin typeface="Consolas"/>
              </a:rPr>
              <a:t>/</a:t>
            </a:r>
            <a:r>
              <a:rPr lang="en-US" sz="1600" dirty="0" err="1">
                <a:solidFill>
                  <a:srgbClr val="CE9178"/>
                </a:solidFill>
                <a:latin typeface="Consolas"/>
              </a:rPr>
              <a:t>format.h</a:t>
            </a:r>
            <a:r>
              <a:rPr lang="en-US" sz="1600" dirty="0">
                <a:solidFill>
                  <a:srgbClr val="CE9178"/>
                </a:solidFill>
                <a:latin typeface="Consolas"/>
              </a:rPr>
              <a:t>&gt;</a:t>
            </a:r>
            <a:endParaRPr lang="en-US" sz="1600" dirty="0">
              <a:solidFill>
                <a:srgbClr val="000000"/>
              </a:solidFill>
              <a:latin typeface="Consolas"/>
            </a:endParaRPr>
          </a:p>
          <a:p>
            <a:br>
              <a:rPr lang="en-US" sz="1600" b="0" dirty="0">
                <a:effectLst/>
                <a:latin typeface="Consolas"/>
              </a:rPr>
            </a:br>
            <a:r>
              <a:rPr lang="en-US" sz="1600" dirty="0">
                <a:solidFill>
                  <a:srgbClr val="569CD6"/>
                </a:solidFill>
                <a:latin typeface="Consolas"/>
              </a:rPr>
              <a:t>auto</a:t>
            </a:r>
            <a:r>
              <a:rPr lang="en-US" sz="1600" dirty="0">
                <a:solidFill>
                  <a:srgbClr val="D4D4D4"/>
                </a:solidFill>
                <a:latin typeface="Consolas"/>
              </a:rPr>
              <a:t>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b="0" dirty="0">
              <a:solidFill>
                <a:srgbClr val="569CD6"/>
              </a:solidFill>
              <a:effectLst/>
              <a:latin typeface="Consolas"/>
            </a:endParaRPr>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dirty="0">
                <a:solidFill>
                  <a:srgbClr val="D4D4D4"/>
                </a:solidFill>
                <a:latin typeface="Consolas"/>
              </a:rPr>
              <a:t> </a:t>
            </a:r>
            <a:r>
              <a:rPr lang="en-US" sz="1600" dirty="0">
                <a:solidFill>
                  <a:srgbClr val="569CD6"/>
                </a:solidFill>
                <a:latin typeface="Consolas"/>
              </a:rPr>
              <a:t>auto</a:t>
            </a:r>
            <a:r>
              <a:rPr lang="en-US" sz="1600" dirty="0">
                <a:solidFill>
                  <a:srgbClr val="D4D4D4"/>
                </a:solidFill>
                <a:latin typeface="Consolas"/>
              </a:rPr>
              <a:t> d</a:t>
            </a:r>
            <a:r>
              <a:rPr lang="en-US" sz="1600" dirty="0">
                <a:solidFill>
                  <a:srgbClr val="DCDCAA"/>
                </a:solidFill>
                <a:latin typeface="Consolas"/>
              </a:rPr>
              <a:t>is = </a:t>
            </a:r>
            <a:r>
              <a:rPr lang="en-US" sz="1600" dirty="0">
                <a:solidFill>
                  <a:srgbClr val="4EC9B0"/>
                </a:solidFill>
                <a:latin typeface="Consolas"/>
              </a:rPr>
              <a:t>std</a:t>
            </a:r>
            <a:r>
              <a:rPr lang="en-US" sz="1600" dirty="0">
                <a:solidFill>
                  <a:srgbClr val="D4D4D4"/>
                </a:solidFill>
                <a:latin typeface="Consolas"/>
              </a:rPr>
              <a:t>::</a:t>
            </a:r>
            <a:r>
              <a:rPr lang="en-US" sz="1600" dirty="0" err="1">
                <a:solidFill>
                  <a:srgbClr val="D4D4D4"/>
                </a:solidFill>
                <a:latin typeface="Consolas"/>
              </a:rPr>
              <a:t>uniform_int_distribution</a:t>
            </a:r>
            <a:r>
              <a:rPr lang="en-US" sz="1600" dirty="0">
                <a:solidFill>
                  <a:srgbClr val="D4D4D4"/>
                </a:solidFill>
                <a:latin typeface="Consolas"/>
              </a:rPr>
              <a:t>&lt;&gt;{</a:t>
            </a:r>
            <a:r>
              <a:rPr lang="en-US" sz="1600" b="0" dirty="0">
                <a:solidFill>
                  <a:srgbClr val="B5CEA8"/>
                </a:solidFill>
                <a:effectLst/>
                <a:latin typeface="Consolas"/>
              </a:rPr>
              <a:t>1</a:t>
            </a:r>
            <a:r>
              <a:rPr lang="en-US" sz="1600" b="0" dirty="0">
                <a:solidFill>
                  <a:srgbClr val="D4D4D4"/>
                </a:solidFill>
                <a:effectLst/>
                <a:latin typeface="Consolas"/>
              </a:rPr>
              <a:t>, </a:t>
            </a:r>
            <a:r>
              <a:rPr lang="en-US" sz="1600" b="0" dirty="0">
                <a:solidFill>
                  <a:srgbClr val="B5CEA8"/>
                </a:solidFill>
                <a:effectLst/>
                <a:latin typeface="Consolas"/>
              </a:rPr>
              <a:t>100</a:t>
            </a:r>
            <a:r>
              <a:rPr lang="en-US" sz="1600" dirty="0">
                <a:solidFill>
                  <a:srgbClr val="B5CEA8"/>
                </a:solidFill>
                <a:latin typeface="Consolas"/>
              </a:rPr>
              <a:t>}</a:t>
            </a:r>
            <a:r>
              <a:rPr lang="en-US" sz="1600" dirty="0">
                <a:solidFill>
                  <a:srgbClr val="D4D4D4"/>
                </a:solidFill>
                <a:latin typeface="Consolas"/>
              </a:rPr>
              <a:t>;</a:t>
            </a:r>
            <a:endParaRPr lang="en-US" sz="1600" b="0" dirty="0">
              <a:solidFill>
                <a:srgbClr val="D4D4D4"/>
              </a:solidFill>
              <a:effectLst/>
              <a:latin typeface="Consolas"/>
            </a:endParaRPr>
          </a:p>
          <a:p>
            <a:r>
              <a:rPr lang="en-US" sz="1600" b="0" dirty="0">
                <a:solidFill>
                  <a:srgbClr val="D4D4D4"/>
                </a:solidFill>
                <a:effectLst/>
                <a:latin typeface="Consolas"/>
              </a:rPr>
              <a:t>   </a:t>
            </a:r>
            <a:r>
              <a:rPr lang="en-US" sz="1600" dirty="0">
                <a:solidFill>
                  <a:srgbClr val="D4D4D4"/>
                </a:solidFill>
                <a:latin typeface="Consolas"/>
              </a:rPr>
              <a:t> </a:t>
            </a:r>
            <a:r>
              <a:rPr lang="en-US" sz="1600" dirty="0">
                <a:solidFill>
                  <a:srgbClr val="569CD6"/>
                </a:solidFill>
                <a:latin typeface="Consolas"/>
              </a:rPr>
              <a:t>auto</a:t>
            </a:r>
            <a:r>
              <a:rPr lang="en-US" sz="1600" dirty="0">
                <a:solidFill>
                  <a:srgbClr val="D4D4D4"/>
                </a:solidFill>
                <a:latin typeface="Consolas"/>
              </a:rPr>
              <a:t> engine = </a:t>
            </a:r>
            <a:r>
              <a:rPr lang="en-US" sz="1600" dirty="0">
                <a:solidFill>
                  <a:srgbClr val="4EC9B0"/>
                </a:solidFill>
                <a:latin typeface="Consolas"/>
              </a:rPr>
              <a:t>std</a:t>
            </a:r>
            <a:r>
              <a:rPr lang="en-US" sz="1600" dirty="0">
                <a:solidFill>
                  <a:srgbClr val="D4D4D4"/>
                </a:solidFill>
                <a:latin typeface="Consolas"/>
              </a:rPr>
              <a:t>::mt19937{};</a:t>
            </a:r>
            <a:endParaRPr lang="en-US" sz="1600" b="0" dirty="0">
              <a:solidFill>
                <a:srgbClr val="D4D4D4"/>
              </a:solidFill>
              <a:effectLst/>
              <a:latin typeface="Consolas"/>
            </a:endParaRPr>
          </a:p>
          <a:p>
            <a:r>
              <a:rPr lang="en-US" sz="1600" b="0" dirty="0">
                <a:solidFill>
                  <a:srgbClr val="D4D4D4"/>
                </a:solidFill>
                <a:effectLst/>
                <a:latin typeface="Consolas"/>
              </a:rPr>
              <a:t>   </a:t>
            </a:r>
            <a:r>
              <a:rPr lang="en-US" sz="1600" dirty="0">
                <a:solidFill>
                  <a:srgbClr val="D4D4D4"/>
                </a:solidFill>
                <a:latin typeface="Consolas"/>
              </a:rPr>
              <a:t> </a:t>
            </a:r>
            <a:r>
              <a:rPr lang="en-US" sz="1600" dirty="0" err="1">
                <a:solidFill>
                  <a:srgbClr val="4EC9B0"/>
                </a:solidFill>
                <a:latin typeface="Consolas"/>
              </a:rPr>
              <a:t>fmt</a:t>
            </a:r>
            <a:r>
              <a:rPr lang="en-US" sz="1600" dirty="0">
                <a:solidFill>
                  <a:srgbClr val="D4D4D4"/>
                </a:solidFill>
                <a:latin typeface="Consolas"/>
              </a:rPr>
              <a:t>::print(</a:t>
            </a:r>
            <a:r>
              <a:rPr lang="en-US" sz="1600" dirty="0">
                <a:solidFill>
                  <a:srgbClr val="CE9178"/>
                </a:solidFill>
                <a:latin typeface="Consolas"/>
              </a:rPr>
              <a:t>"{}</a:t>
            </a:r>
            <a:r>
              <a:rPr lang="en-US" sz="1600" dirty="0">
                <a:solidFill>
                  <a:srgbClr val="D7BA7D"/>
                </a:solidFill>
                <a:latin typeface="Consolas"/>
              </a:rPr>
              <a:t>\n</a:t>
            </a:r>
            <a:r>
              <a:rPr lang="en-US" sz="1600" dirty="0">
                <a:solidFill>
                  <a:srgbClr val="CE9178"/>
                </a:solidFill>
                <a:latin typeface="Consolas"/>
              </a:rPr>
              <a:t>"</a:t>
            </a:r>
            <a:r>
              <a:rPr lang="en-US" sz="1600" dirty="0">
                <a:solidFill>
                  <a:srgbClr val="D4D4D4"/>
                </a:solidFill>
                <a:latin typeface="Consolas"/>
              </a:rPr>
              <a:t>, </a:t>
            </a:r>
            <a:r>
              <a:rPr lang="en-US" sz="1600" dirty="0">
                <a:solidFill>
                  <a:srgbClr val="DCDCAA"/>
                </a:solidFill>
                <a:latin typeface="Consolas"/>
              </a:rPr>
              <a:t>dis</a:t>
            </a:r>
            <a:r>
              <a:rPr lang="en-US" sz="1600" dirty="0">
                <a:solidFill>
                  <a:srgbClr val="D4D4D4"/>
                </a:solidFill>
                <a:latin typeface="Consolas"/>
              </a:rPr>
              <a:t>(engine));</a:t>
            </a:r>
            <a:endParaRPr lang="en-US" sz="1600" dirty="0">
              <a:solidFill>
                <a:srgbClr val="000000"/>
              </a:solidFill>
              <a:latin typeface="Consolas"/>
            </a:endParaRPr>
          </a:p>
          <a:p>
            <a:r>
              <a:rPr lang="en-US" sz="1600" b="0" dirty="0">
                <a:solidFill>
                  <a:srgbClr val="D4D4D4"/>
                </a:solidFill>
                <a:effectLst/>
                <a:latin typeface="Consolas"/>
              </a:rPr>
              <a:t>}</a:t>
            </a:r>
          </a:p>
        </p:txBody>
      </p:sp>
    </p:spTree>
    <p:extLst>
      <p:ext uri="{BB962C8B-B14F-4D97-AF65-F5344CB8AC3E}">
        <p14:creationId xmlns:p14="http://schemas.microsoft.com/office/powerpoint/2010/main" val="2665861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397A-0893-43B0-8F88-339D4370D92D}"/>
              </a:ext>
            </a:extLst>
          </p:cNvPr>
          <p:cNvSpPr>
            <a:spLocks noGrp="1"/>
          </p:cNvSpPr>
          <p:nvPr>
            <p:ph type="title"/>
          </p:nvPr>
        </p:nvSpPr>
        <p:spPr/>
        <p:txBody>
          <a:bodyPr/>
          <a:lstStyle/>
          <a:p>
            <a:r>
              <a:rPr lang="en-US"/>
              <a:t>Uniform Real Distribution</a:t>
            </a:r>
          </a:p>
        </p:txBody>
      </p:sp>
      <p:sp>
        <p:nvSpPr>
          <p:cNvPr id="6" name="Content Placeholder 2">
            <a:extLst>
              <a:ext uri="{FF2B5EF4-FFF2-40B4-BE49-F238E27FC236}">
                <a16:creationId xmlns:a16="http://schemas.microsoft.com/office/drawing/2014/main" id="{B606D72E-1A47-4E8D-A74B-2E34CEED2D61}"/>
              </a:ext>
            </a:extLst>
          </p:cNvPr>
          <p:cNvSpPr txBox="1">
            <a:spLocks/>
          </p:cNvSpPr>
          <p:nvPr/>
        </p:nvSpPr>
        <p:spPr>
          <a:xfrm>
            <a:off x="677334" y="2160590"/>
            <a:ext cx="8596668" cy="42281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Example</a:t>
            </a:r>
            <a:endParaRPr lang="en-US" sz="1800" dirty="0"/>
          </a:p>
        </p:txBody>
      </p:sp>
      <p:sp>
        <p:nvSpPr>
          <p:cNvPr id="7" name="TextBox 6">
            <a:extLst>
              <a:ext uri="{FF2B5EF4-FFF2-40B4-BE49-F238E27FC236}">
                <a16:creationId xmlns:a16="http://schemas.microsoft.com/office/drawing/2014/main" id="{7CF69035-D072-B75C-5263-0BC47D23F661}"/>
              </a:ext>
            </a:extLst>
          </p:cNvPr>
          <p:cNvSpPr txBox="1"/>
          <p:nvPr/>
        </p:nvSpPr>
        <p:spPr>
          <a:xfrm>
            <a:off x="677334" y="2627791"/>
            <a:ext cx="9584266" cy="2308324"/>
          </a:xfrm>
          <a:prstGeom prst="rect">
            <a:avLst/>
          </a:prstGeom>
          <a:solidFill>
            <a:schemeClr val="tx1"/>
          </a:solidFill>
        </p:spPr>
        <p:txBody>
          <a:bodyPr wrap="square" lIns="91440" tIns="45720" rIns="91440" bIns="45720" anchor="t">
            <a:spAutoFit/>
          </a:bodyPr>
          <a:lstStyle/>
          <a:p>
            <a:r>
              <a:rPr lang="en-US" sz="1600" b="0" dirty="0">
                <a:solidFill>
                  <a:srgbClr val="C586C0"/>
                </a:solidFill>
                <a:effectLst/>
                <a:latin typeface="Consolas"/>
              </a:rPr>
              <a:t>#include</a:t>
            </a:r>
            <a:r>
              <a:rPr lang="en-US" sz="1600" dirty="0">
                <a:solidFill>
                  <a:srgbClr val="569CD6"/>
                </a:solidFill>
                <a:latin typeface="Consolas"/>
              </a:rPr>
              <a:t> </a:t>
            </a:r>
            <a:r>
              <a:rPr lang="en-US" sz="1600" b="0" dirty="0">
                <a:solidFill>
                  <a:srgbClr val="CE9178"/>
                </a:solidFill>
                <a:effectLst/>
                <a:latin typeface="Consolas"/>
              </a:rPr>
              <a:t>&lt;</a:t>
            </a:r>
            <a:r>
              <a:rPr lang="en-US" sz="1600" dirty="0">
                <a:solidFill>
                  <a:srgbClr val="CE9178"/>
                </a:solidFill>
                <a:latin typeface="Consolas"/>
              </a:rPr>
              <a:t>random</a:t>
            </a:r>
            <a:r>
              <a:rPr lang="en-US" sz="1600" b="0" dirty="0">
                <a:solidFill>
                  <a:srgbClr val="CE9178"/>
                </a:solidFill>
                <a:effectLst/>
                <a:latin typeface="Consolas"/>
              </a:rPr>
              <a:t>&gt;</a:t>
            </a:r>
            <a:endParaRPr lang="en-US" sz="1600" b="0">
              <a:solidFill>
                <a:srgbClr val="000000"/>
              </a:solidFill>
              <a:effectLst/>
              <a:latin typeface="Consolas"/>
            </a:endParaRPr>
          </a:p>
          <a:p>
            <a:r>
              <a:rPr lang="en-US" sz="1600" b="0" dirty="0">
                <a:solidFill>
                  <a:srgbClr val="C586C0"/>
                </a:solidFill>
                <a:effectLst/>
                <a:latin typeface="Consolas"/>
              </a:rPr>
              <a:t>#include</a:t>
            </a:r>
            <a:r>
              <a:rPr lang="en-US" sz="1600" dirty="0">
                <a:solidFill>
                  <a:srgbClr val="569CD6"/>
                </a:solidFill>
                <a:latin typeface="Consolas"/>
              </a:rPr>
              <a:t> </a:t>
            </a:r>
            <a:r>
              <a:rPr lang="en-US" sz="1600" b="0" dirty="0">
                <a:solidFill>
                  <a:srgbClr val="CE9178"/>
                </a:solidFill>
                <a:effectLst/>
                <a:latin typeface="Consolas"/>
              </a:rPr>
              <a:t>&lt;</a:t>
            </a:r>
            <a:r>
              <a:rPr lang="en-US" sz="1600" dirty="0" err="1">
                <a:solidFill>
                  <a:srgbClr val="CE9178"/>
                </a:solidFill>
                <a:latin typeface="Consolas"/>
              </a:rPr>
              <a:t>fmt</a:t>
            </a:r>
            <a:r>
              <a:rPr lang="en-US" sz="1600" dirty="0">
                <a:solidFill>
                  <a:srgbClr val="CE9178"/>
                </a:solidFill>
                <a:latin typeface="Consolas"/>
              </a:rPr>
              <a:t>/</a:t>
            </a:r>
            <a:r>
              <a:rPr lang="en-US" sz="1600" dirty="0" err="1">
                <a:solidFill>
                  <a:srgbClr val="CE9178"/>
                </a:solidFill>
                <a:latin typeface="Consolas"/>
              </a:rPr>
              <a:t>format.h</a:t>
            </a:r>
            <a:r>
              <a:rPr lang="en-US" sz="1600" b="0" dirty="0">
                <a:solidFill>
                  <a:srgbClr val="CE9178"/>
                </a:solidFill>
                <a:effectLst/>
                <a:latin typeface="Consolas"/>
              </a:rPr>
              <a:t>&gt;</a:t>
            </a:r>
            <a:endParaRPr lang="en-US" dirty="0"/>
          </a:p>
          <a:p>
            <a:br>
              <a:rPr lang="en-US" sz="1600" b="0" dirty="0">
                <a:effectLst/>
                <a:latin typeface="Consolas" panose="020B0609020204030204" pitchFamily="49" charset="0"/>
              </a:rPr>
            </a:br>
            <a:r>
              <a:rPr lang="en-US" sz="1600" dirty="0">
                <a:solidFill>
                  <a:srgbClr val="569CD6"/>
                </a:solidFill>
                <a:latin typeface="Consolas"/>
              </a:rPr>
              <a:t>auto</a:t>
            </a:r>
            <a:r>
              <a:rPr lang="en-US" sz="1600" dirty="0">
                <a:solidFill>
                  <a:srgbClr val="D4D4D4"/>
                </a:solidFill>
                <a:latin typeface="Consolas"/>
              </a:rPr>
              <a:t>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b="0" dirty="0">
              <a:solidFill>
                <a:srgbClr val="569CD6"/>
              </a:solidFill>
              <a:effectLst/>
              <a:latin typeface="Consolas" panose="020B0609020204030204" pitchFamily="49" charset="0"/>
            </a:endParaRPr>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dirty="0">
                <a:solidFill>
                  <a:srgbClr val="D4D4D4"/>
                </a:solidFill>
                <a:latin typeface="Consolas"/>
              </a:rPr>
              <a:t> </a:t>
            </a:r>
            <a:r>
              <a:rPr lang="en-US" sz="1600" dirty="0">
                <a:solidFill>
                  <a:srgbClr val="569CD6"/>
                </a:solidFill>
                <a:latin typeface="Consolas"/>
              </a:rPr>
              <a:t>auto</a:t>
            </a:r>
            <a:r>
              <a:rPr lang="en-US" sz="1600" dirty="0">
                <a:solidFill>
                  <a:srgbClr val="D4D4D4"/>
                </a:solidFill>
                <a:latin typeface="Consolas"/>
              </a:rPr>
              <a:t> d</a:t>
            </a:r>
            <a:r>
              <a:rPr lang="en-US" sz="1600" dirty="0">
                <a:solidFill>
                  <a:srgbClr val="DCDCAA"/>
                </a:solidFill>
                <a:latin typeface="Consolas"/>
              </a:rPr>
              <a:t>is = </a:t>
            </a:r>
            <a:r>
              <a:rPr lang="en-US" sz="1600" b="0" dirty="0">
                <a:solidFill>
                  <a:srgbClr val="4EC9B0"/>
                </a:solidFill>
                <a:effectLst/>
                <a:latin typeface="Consolas"/>
              </a:rPr>
              <a:t>std</a:t>
            </a:r>
            <a:r>
              <a:rPr lang="en-US" sz="1600" b="0" dirty="0">
                <a:solidFill>
                  <a:srgbClr val="D4D4D4"/>
                </a:solidFill>
                <a:effectLst/>
                <a:latin typeface="Consolas"/>
              </a:rPr>
              <a:t>::</a:t>
            </a:r>
            <a:r>
              <a:rPr lang="en-US" sz="1600" b="0" dirty="0" err="1">
                <a:solidFill>
                  <a:srgbClr val="D4D4D4"/>
                </a:solidFill>
                <a:effectLst/>
                <a:latin typeface="Consolas"/>
              </a:rPr>
              <a:t>uniform</a:t>
            </a:r>
            <a:r>
              <a:rPr lang="en-US" sz="1600" dirty="0" err="1">
                <a:solidFill>
                  <a:srgbClr val="D4D4D4"/>
                </a:solidFill>
                <a:latin typeface="Consolas"/>
              </a:rPr>
              <a:t>_real_</a:t>
            </a:r>
            <a:r>
              <a:rPr lang="en-US" sz="1600" b="0" dirty="0" err="1">
                <a:solidFill>
                  <a:srgbClr val="D4D4D4"/>
                </a:solidFill>
                <a:effectLst/>
                <a:latin typeface="Consolas"/>
              </a:rPr>
              <a:t>distribution</a:t>
            </a:r>
            <a:r>
              <a:rPr lang="en-US" sz="1600" dirty="0">
                <a:solidFill>
                  <a:srgbClr val="D4D4D4"/>
                </a:solidFill>
                <a:latin typeface="Consolas"/>
              </a:rPr>
              <a:t>&lt;&gt;{</a:t>
            </a:r>
            <a:r>
              <a:rPr lang="en-US" sz="1600" dirty="0">
                <a:solidFill>
                  <a:srgbClr val="B5CEA8"/>
                </a:solidFill>
                <a:latin typeface="Consolas"/>
              </a:rPr>
              <a:t>1.0</a:t>
            </a:r>
            <a:r>
              <a:rPr lang="en-US" sz="1600" dirty="0">
                <a:solidFill>
                  <a:srgbClr val="D4D4D4"/>
                </a:solidFill>
                <a:latin typeface="Consolas"/>
              </a:rPr>
              <a:t>, </a:t>
            </a:r>
            <a:r>
              <a:rPr lang="en-US" sz="1600" dirty="0">
                <a:solidFill>
                  <a:srgbClr val="B5CEA8"/>
                </a:solidFill>
                <a:latin typeface="Consolas"/>
              </a:rPr>
              <a:t>100.0}</a:t>
            </a:r>
            <a:r>
              <a:rPr lang="en-US" sz="1600" dirty="0">
                <a:solidFill>
                  <a:srgbClr val="D4D4D4"/>
                </a:solidFill>
                <a:latin typeface="Consolas"/>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a:rPr>
              <a:t>   </a:t>
            </a:r>
            <a:r>
              <a:rPr lang="en-US" sz="1600" dirty="0">
                <a:solidFill>
                  <a:srgbClr val="D4D4D4"/>
                </a:solidFill>
                <a:latin typeface="Consolas"/>
              </a:rPr>
              <a:t> </a:t>
            </a:r>
            <a:r>
              <a:rPr lang="en-US" sz="1600" dirty="0">
                <a:solidFill>
                  <a:srgbClr val="569CD6"/>
                </a:solidFill>
                <a:latin typeface="Consolas"/>
              </a:rPr>
              <a:t>auto</a:t>
            </a:r>
            <a:r>
              <a:rPr lang="en-US" sz="1600" dirty="0">
                <a:solidFill>
                  <a:srgbClr val="D4D4D4"/>
                </a:solidFill>
                <a:latin typeface="Consolas"/>
              </a:rPr>
              <a:t> engine = </a:t>
            </a:r>
            <a:r>
              <a:rPr lang="en-US" sz="1600" b="0" dirty="0">
                <a:solidFill>
                  <a:srgbClr val="4EC9B0"/>
                </a:solidFill>
                <a:effectLst/>
                <a:latin typeface="Consolas"/>
              </a:rPr>
              <a:t>std</a:t>
            </a:r>
            <a:r>
              <a:rPr lang="en-US" sz="1600" b="0" dirty="0">
                <a:solidFill>
                  <a:srgbClr val="D4D4D4"/>
                </a:solidFill>
                <a:effectLst/>
                <a:latin typeface="Consolas"/>
              </a:rPr>
              <a:t>::mt19937</a:t>
            </a:r>
            <a:r>
              <a:rPr lang="en-US" sz="1600" dirty="0">
                <a:solidFill>
                  <a:srgbClr val="D4D4D4"/>
                </a:solidFill>
                <a:latin typeface="Consolas"/>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a:rPr>
              <a:t>   </a:t>
            </a:r>
            <a:r>
              <a:rPr lang="en-US" sz="1600" dirty="0">
                <a:solidFill>
                  <a:srgbClr val="D4D4D4"/>
                </a:solidFill>
                <a:latin typeface="Consolas"/>
              </a:rPr>
              <a:t> </a:t>
            </a:r>
            <a:r>
              <a:rPr lang="en-US" sz="1600" dirty="0" err="1">
                <a:solidFill>
                  <a:srgbClr val="4EC9B0"/>
                </a:solidFill>
                <a:latin typeface="Consolas"/>
              </a:rPr>
              <a:t>fmt</a:t>
            </a:r>
            <a:r>
              <a:rPr lang="en-US" sz="1600" b="0" dirty="0">
                <a:solidFill>
                  <a:srgbClr val="D4D4D4"/>
                </a:solidFill>
                <a:effectLst/>
                <a:latin typeface="Consolas"/>
              </a:rPr>
              <a:t>::</a:t>
            </a:r>
            <a:r>
              <a:rPr lang="en-US" sz="1600" dirty="0">
                <a:solidFill>
                  <a:srgbClr val="D4D4D4"/>
                </a:solidFill>
                <a:latin typeface="Consolas"/>
              </a:rPr>
              <a:t>print(</a:t>
            </a:r>
            <a:r>
              <a:rPr lang="en-US" sz="1600" dirty="0">
                <a:solidFill>
                  <a:srgbClr val="CE9178"/>
                </a:solidFill>
                <a:latin typeface="Consolas"/>
              </a:rPr>
              <a:t>"{}</a:t>
            </a:r>
            <a:r>
              <a:rPr lang="en-US" sz="1600" dirty="0">
                <a:solidFill>
                  <a:srgbClr val="D7BA7D"/>
                </a:solidFill>
                <a:latin typeface="Consolas"/>
              </a:rPr>
              <a:t>\n</a:t>
            </a:r>
            <a:r>
              <a:rPr lang="en-US" sz="1600" dirty="0">
                <a:solidFill>
                  <a:srgbClr val="CE9178"/>
                </a:solidFill>
                <a:latin typeface="Consolas"/>
              </a:rPr>
              <a:t>"</a:t>
            </a:r>
            <a:r>
              <a:rPr lang="en-US" sz="1600" dirty="0">
                <a:solidFill>
                  <a:srgbClr val="D4D4D4"/>
                </a:solidFill>
                <a:latin typeface="Consolas"/>
              </a:rPr>
              <a:t>, </a:t>
            </a:r>
            <a:r>
              <a:rPr lang="en-US" sz="1600" b="0" dirty="0">
                <a:solidFill>
                  <a:srgbClr val="DCDCAA"/>
                </a:solidFill>
                <a:effectLst/>
                <a:latin typeface="Consolas"/>
              </a:rPr>
              <a:t>dis</a:t>
            </a:r>
            <a:r>
              <a:rPr lang="en-US" sz="1600" b="0" dirty="0">
                <a:solidFill>
                  <a:srgbClr val="D4D4D4"/>
                </a:solidFill>
                <a:effectLst/>
                <a:latin typeface="Consolas"/>
              </a:rPr>
              <a:t>(engine</a:t>
            </a:r>
            <a:r>
              <a:rPr lang="en-US" sz="1600" dirty="0">
                <a:solidFill>
                  <a:srgbClr val="D4D4D4"/>
                </a:solidFill>
                <a:latin typeface="Consolas"/>
              </a:rPr>
              <a:t>));</a:t>
            </a:r>
            <a:endParaRPr lang="en-US" sz="1600" dirty="0">
              <a:solidFill>
                <a:srgbClr val="000000"/>
              </a:solidFill>
              <a:latin typeface="Consolas"/>
            </a:endParaRPr>
          </a:p>
          <a:p>
            <a:r>
              <a:rPr lang="en-US" sz="1600" b="0" dirty="0">
                <a:solidFill>
                  <a:srgbClr val="D4D4D4"/>
                </a:solidFill>
                <a:effectLst/>
                <a:latin typeface="Consolas"/>
              </a:rPr>
              <a:t>}</a:t>
            </a:r>
            <a:endParaRPr lang="en-US" sz="1600" dirty="0">
              <a:solidFill>
                <a:srgbClr val="D4D4D4"/>
              </a:solidFill>
              <a:latin typeface="Consolas"/>
            </a:endParaRPr>
          </a:p>
        </p:txBody>
      </p:sp>
    </p:spTree>
    <p:extLst>
      <p:ext uri="{BB962C8B-B14F-4D97-AF65-F5344CB8AC3E}">
        <p14:creationId xmlns:p14="http://schemas.microsoft.com/office/powerpoint/2010/main" val="3514236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8CC9-3CA3-4C37-A3C6-5F8063E6656D}"/>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6F26FAD9-DB89-4175-BC14-39919A7FA420}"/>
              </a:ext>
            </a:extLst>
          </p:cNvPr>
          <p:cNvSpPr>
            <a:spLocks noGrp="1"/>
          </p:cNvSpPr>
          <p:nvPr>
            <p:ph idx="1"/>
          </p:nvPr>
        </p:nvSpPr>
        <p:spPr/>
        <p:txBody>
          <a:bodyPr vert="horz" lIns="91440" tIns="45720" rIns="91440" bIns="45720" rtlCol="0" anchor="t">
            <a:normAutofit/>
          </a:bodyPr>
          <a:lstStyle/>
          <a:p>
            <a:r>
              <a:rPr lang="en-US" dirty="0"/>
              <a:t>Random Number Generators</a:t>
            </a:r>
          </a:p>
          <a:p>
            <a:r>
              <a:rPr lang="en-US" dirty="0"/>
              <a:t>Engines, Distributions, and Seeds</a:t>
            </a:r>
          </a:p>
          <a:p>
            <a:r>
              <a:rPr lang="en-US" dirty="0"/>
              <a:t>Intro to Monte Carlo Methods</a:t>
            </a:r>
          </a:p>
          <a:p>
            <a:endParaRPr lang="en-US" dirty="0"/>
          </a:p>
          <a:p>
            <a:pPr lvl="1"/>
            <a:endParaRPr lang="en-US" dirty="0"/>
          </a:p>
          <a:p>
            <a:endParaRPr lang="en-US" dirty="0"/>
          </a:p>
          <a:p>
            <a:pPr lvl="1"/>
            <a:endParaRPr lang="en-US" dirty="0"/>
          </a:p>
          <a:p>
            <a:endParaRPr lang="en-US" dirty="0"/>
          </a:p>
        </p:txBody>
      </p:sp>
    </p:spTree>
    <p:extLst>
      <p:ext uri="{BB962C8B-B14F-4D97-AF65-F5344CB8AC3E}">
        <p14:creationId xmlns:p14="http://schemas.microsoft.com/office/powerpoint/2010/main" val="156935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397A-0893-43B0-8F88-339D4370D92D}"/>
              </a:ext>
            </a:extLst>
          </p:cNvPr>
          <p:cNvSpPr>
            <a:spLocks noGrp="1"/>
          </p:cNvSpPr>
          <p:nvPr>
            <p:ph type="title"/>
          </p:nvPr>
        </p:nvSpPr>
        <p:spPr/>
        <p:txBody>
          <a:bodyPr/>
          <a:lstStyle/>
          <a:p>
            <a:r>
              <a:rPr lang="en-US" dirty="0"/>
              <a:t>Distributions - Normal</a:t>
            </a:r>
          </a:p>
        </p:txBody>
      </p:sp>
      <p:sp>
        <p:nvSpPr>
          <p:cNvPr id="6" name="Content Placeholder 2">
            <a:extLst>
              <a:ext uri="{FF2B5EF4-FFF2-40B4-BE49-F238E27FC236}">
                <a16:creationId xmlns:a16="http://schemas.microsoft.com/office/drawing/2014/main" id="{B606D72E-1A47-4E8D-A74B-2E34CEED2D61}"/>
              </a:ext>
            </a:extLst>
          </p:cNvPr>
          <p:cNvSpPr txBox="1">
            <a:spLocks/>
          </p:cNvSpPr>
          <p:nvPr/>
        </p:nvSpPr>
        <p:spPr>
          <a:xfrm>
            <a:off x="677334" y="2160589"/>
            <a:ext cx="8596668" cy="454205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i="1" dirty="0"/>
              <a:t>Normal Distributions</a:t>
            </a:r>
            <a:r>
              <a:rPr lang="en-US" dirty="0"/>
              <a:t> provide a biased probability of sampling values within some range of a center value (mean); values closer to the mean are more likely to occur.</a:t>
            </a:r>
          </a:p>
          <a:p>
            <a:pPr lvl="1"/>
            <a:r>
              <a:rPr lang="en-US" dirty="0"/>
              <a:t>More realistic for modeling real events by being able to capture likely and unlikely events.</a:t>
            </a:r>
          </a:p>
          <a:p>
            <a:pPr marL="0" indent="0">
              <a:buNone/>
            </a:pPr>
            <a:endParaRPr lang="en-US" dirty="0"/>
          </a:p>
          <a:p>
            <a:r>
              <a:rPr lang="en-US" dirty="0"/>
              <a:t>The diagram here shows binned counts of 1000</a:t>
            </a:r>
            <a:br>
              <a:rPr lang="en-US" dirty="0"/>
            </a:br>
            <a:r>
              <a:rPr lang="en-US" dirty="0"/>
              <a:t>random samples taken from a mean of 0.0 and</a:t>
            </a:r>
            <a:br>
              <a:rPr lang="en-US" dirty="0"/>
            </a:br>
            <a:r>
              <a:rPr lang="en-US" dirty="0"/>
              <a:t>a standard deviation of ±0.1</a:t>
            </a:r>
            <a:br>
              <a:rPr lang="en-US" dirty="0"/>
            </a:br>
            <a:endParaRPr lang="en-US" dirty="0"/>
          </a:p>
          <a:p>
            <a:r>
              <a:rPr lang="en-US" dirty="0"/>
              <a:t>The red line represents the </a:t>
            </a:r>
            <a:r>
              <a:rPr lang="en-US" i="1" dirty="0"/>
              <a:t>probability density</a:t>
            </a:r>
            <a:br>
              <a:rPr lang="en-US" dirty="0"/>
            </a:br>
            <a:r>
              <a:rPr lang="en-US" dirty="0"/>
              <a:t>function, or the likelihood of selecting a random</a:t>
            </a:r>
            <a:br>
              <a:rPr lang="en-US" dirty="0"/>
            </a:br>
            <a:r>
              <a:rPr lang="en-US" dirty="0"/>
              <a:t>sample at that value. Here the curve indicates</a:t>
            </a:r>
            <a:br>
              <a:rPr lang="en-US" dirty="0"/>
            </a:br>
            <a:r>
              <a:rPr lang="en-US" dirty="0"/>
              <a:t>that values closer to the mean are more likely!</a:t>
            </a:r>
          </a:p>
        </p:txBody>
      </p:sp>
      <p:pic>
        <p:nvPicPr>
          <p:cNvPr id="4" name="Picture 3" descr="Chart, histogram&#10;&#10;Description automatically generated">
            <a:extLst>
              <a:ext uri="{FF2B5EF4-FFF2-40B4-BE49-F238E27FC236}">
                <a16:creationId xmlns:a16="http://schemas.microsoft.com/office/drawing/2014/main" id="{C77E31BD-3A9C-42E3-A595-483912E66B88}"/>
              </a:ext>
            </a:extLst>
          </p:cNvPr>
          <p:cNvPicPr>
            <a:picLocks noChangeAspect="1"/>
          </p:cNvPicPr>
          <p:nvPr/>
        </p:nvPicPr>
        <p:blipFill>
          <a:blip r:embed="rId2"/>
          <a:stretch>
            <a:fillRect/>
          </a:stretch>
        </p:blipFill>
        <p:spPr>
          <a:xfrm>
            <a:off x="6095999" y="3753344"/>
            <a:ext cx="3810639" cy="2857979"/>
          </a:xfrm>
          <a:prstGeom prst="rect">
            <a:avLst/>
          </a:prstGeom>
        </p:spPr>
      </p:pic>
    </p:spTree>
    <p:extLst>
      <p:ext uri="{BB962C8B-B14F-4D97-AF65-F5344CB8AC3E}">
        <p14:creationId xmlns:p14="http://schemas.microsoft.com/office/powerpoint/2010/main" val="1107605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397A-0893-43B0-8F88-339D4370D92D}"/>
              </a:ext>
            </a:extLst>
          </p:cNvPr>
          <p:cNvSpPr>
            <a:spLocks noGrp="1"/>
          </p:cNvSpPr>
          <p:nvPr>
            <p:ph type="title"/>
          </p:nvPr>
        </p:nvSpPr>
        <p:spPr/>
        <p:txBody>
          <a:bodyPr/>
          <a:lstStyle/>
          <a:p>
            <a:r>
              <a:rPr lang="en-US" dirty="0"/>
              <a:t>Distributions - Normal</a:t>
            </a:r>
          </a:p>
        </p:txBody>
      </p:sp>
      <p:sp>
        <p:nvSpPr>
          <p:cNvPr id="6" name="Content Placeholder 2">
            <a:extLst>
              <a:ext uri="{FF2B5EF4-FFF2-40B4-BE49-F238E27FC236}">
                <a16:creationId xmlns:a16="http://schemas.microsoft.com/office/drawing/2014/main" id="{B606D72E-1A47-4E8D-A74B-2E34CEED2D61}"/>
              </a:ext>
            </a:extLst>
          </p:cNvPr>
          <p:cNvSpPr txBox="1">
            <a:spLocks/>
          </p:cNvSpPr>
          <p:nvPr/>
        </p:nvSpPr>
        <p:spPr>
          <a:xfrm>
            <a:off x="677334" y="2160589"/>
            <a:ext cx="8596668" cy="454205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 only allows normal distributions to be used with floating-point numbers!</a:t>
            </a:r>
          </a:p>
          <a:p>
            <a:endParaRPr lang="en-US" dirty="0"/>
          </a:p>
          <a:p>
            <a:r>
              <a:rPr lang="en-US" dirty="0"/>
              <a:t>Like </a:t>
            </a:r>
            <a:r>
              <a:rPr lang="en-US" i="1" dirty="0"/>
              <a:t>std::uniform_real_distribution </a:t>
            </a:r>
            <a:r>
              <a:rPr lang="en-US" dirty="0"/>
              <a:t>though we still need to explicitly tell it what sort of floating-point it will manage!</a:t>
            </a:r>
          </a:p>
        </p:txBody>
      </p:sp>
    </p:spTree>
    <p:extLst>
      <p:ext uri="{BB962C8B-B14F-4D97-AF65-F5344CB8AC3E}">
        <p14:creationId xmlns:p14="http://schemas.microsoft.com/office/powerpoint/2010/main" val="3974311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397A-0893-43B0-8F88-339D4370D92D}"/>
              </a:ext>
            </a:extLst>
          </p:cNvPr>
          <p:cNvSpPr>
            <a:spLocks noGrp="1"/>
          </p:cNvSpPr>
          <p:nvPr>
            <p:ph type="title"/>
          </p:nvPr>
        </p:nvSpPr>
        <p:spPr/>
        <p:txBody>
          <a:bodyPr/>
          <a:lstStyle/>
          <a:p>
            <a:r>
              <a:rPr lang="en-US" dirty="0"/>
              <a:t>Normal Distribution</a:t>
            </a:r>
          </a:p>
        </p:txBody>
      </p:sp>
      <p:sp>
        <p:nvSpPr>
          <p:cNvPr id="6" name="Content Placeholder 2">
            <a:extLst>
              <a:ext uri="{FF2B5EF4-FFF2-40B4-BE49-F238E27FC236}">
                <a16:creationId xmlns:a16="http://schemas.microsoft.com/office/drawing/2014/main" id="{B606D72E-1A47-4E8D-A74B-2E34CEED2D61}"/>
              </a:ext>
            </a:extLst>
          </p:cNvPr>
          <p:cNvSpPr txBox="1">
            <a:spLocks/>
          </p:cNvSpPr>
          <p:nvPr/>
        </p:nvSpPr>
        <p:spPr>
          <a:xfrm>
            <a:off x="677334" y="2160590"/>
            <a:ext cx="8596668" cy="42281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Example</a:t>
            </a:r>
            <a:endParaRPr lang="en-US" sz="1800" dirty="0"/>
          </a:p>
        </p:txBody>
      </p:sp>
      <p:sp>
        <p:nvSpPr>
          <p:cNvPr id="10" name="TextBox 9">
            <a:extLst>
              <a:ext uri="{FF2B5EF4-FFF2-40B4-BE49-F238E27FC236}">
                <a16:creationId xmlns:a16="http://schemas.microsoft.com/office/drawing/2014/main" id="{5601AA5E-935A-5767-DF5F-9BEC610F9211}"/>
              </a:ext>
            </a:extLst>
          </p:cNvPr>
          <p:cNvSpPr txBox="1"/>
          <p:nvPr/>
        </p:nvSpPr>
        <p:spPr>
          <a:xfrm>
            <a:off x="677334" y="2583402"/>
            <a:ext cx="9584266" cy="2308324"/>
          </a:xfrm>
          <a:prstGeom prst="rect">
            <a:avLst/>
          </a:prstGeom>
          <a:solidFill>
            <a:schemeClr val="tx1"/>
          </a:solidFill>
        </p:spPr>
        <p:txBody>
          <a:bodyPr wrap="square" lIns="91440" tIns="45720" rIns="91440" bIns="45720" anchor="t">
            <a:spAutoFit/>
          </a:bodyPr>
          <a:lstStyle/>
          <a:p>
            <a:r>
              <a:rPr lang="en-US" sz="1600" b="0" dirty="0">
                <a:solidFill>
                  <a:srgbClr val="C586C0"/>
                </a:solidFill>
                <a:effectLst/>
                <a:latin typeface="Consolas"/>
              </a:rPr>
              <a:t>#include</a:t>
            </a:r>
            <a:r>
              <a:rPr lang="en-US" sz="1600" dirty="0">
                <a:solidFill>
                  <a:srgbClr val="569CD6"/>
                </a:solidFill>
                <a:latin typeface="Consolas"/>
              </a:rPr>
              <a:t> </a:t>
            </a:r>
            <a:r>
              <a:rPr lang="en-US" sz="1600" b="0" dirty="0">
                <a:solidFill>
                  <a:srgbClr val="CE9178"/>
                </a:solidFill>
                <a:effectLst/>
                <a:latin typeface="Consolas"/>
              </a:rPr>
              <a:t>&lt;</a:t>
            </a:r>
            <a:r>
              <a:rPr lang="en-US" sz="1600" dirty="0">
                <a:solidFill>
                  <a:srgbClr val="CE9178"/>
                </a:solidFill>
                <a:latin typeface="Consolas"/>
              </a:rPr>
              <a:t>random</a:t>
            </a:r>
            <a:r>
              <a:rPr lang="en-US" sz="1600" b="0" dirty="0">
                <a:solidFill>
                  <a:srgbClr val="CE9178"/>
                </a:solidFill>
                <a:effectLst/>
                <a:latin typeface="Consolas"/>
              </a:rPr>
              <a:t>&gt;</a:t>
            </a:r>
            <a:endParaRPr lang="en-US" sz="1600" b="0" dirty="0">
              <a:solidFill>
                <a:srgbClr val="000000"/>
              </a:solidFill>
              <a:effectLst/>
              <a:latin typeface="Consolas"/>
            </a:endParaRPr>
          </a:p>
          <a:p>
            <a:r>
              <a:rPr lang="en-US" sz="1600" b="0" dirty="0">
                <a:solidFill>
                  <a:srgbClr val="C586C0"/>
                </a:solidFill>
                <a:effectLst/>
                <a:latin typeface="Consolas"/>
              </a:rPr>
              <a:t>#include</a:t>
            </a:r>
            <a:r>
              <a:rPr lang="en-US" sz="1600" dirty="0">
                <a:solidFill>
                  <a:srgbClr val="569CD6"/>
                </a:solidFill>
                <a:latin typeface="Consolas"/>
              </a:rPr>
              <a:t> </a:t>
            </a:r>
            <a:r>
              <a:rPr lang="en-US" sz="1600" b="0" dirty="0">
                <a:solidFill>
                  <a:srgbClr val="CE9178"/>
                </a:solidFill>
                <a:effectLst/>
                <a:latin typeface="Consolas"/>
              </a:rPr>
              <a:t>&lt;</a:t>
            </a:r>
            <a:r>
              <a:rPr lang="en-US" sz="1600" dirty="0" err="1">
                <a:solidFill>
                  <a:srgbClr val="CE9178"/>
                </a:solidFill>
                <a:latin typeface="Consolas"/>
              </a:rPr>
              <a:t>fmt</a:t>
            </a:r>
            <a:r>
              <a:rPr lang="en-US" sz="1600" dirty="0">
                <a:solidFill>
                  <a:srgbClr val="CE9178"/>
                </a:solidFill>
                <a:latin typeface="Consolas"/>
              </a:rPr>
              <a:t>/</a:t>
            </a:r>
            <a:r>
              <a:rPr lang="en-US" sz="1600" dirty="0" err="1">
                <a:solidFill>
                  <a:srgbClr val="CE9178"/>
                </a:solidFill>
                <a:latin typeface="Consolas"/>
              </a:rPr>
              <a:t>format.h</a:t>
            </a:r>
            <a:r>
              <a:rPr lang="en-US" sz="1600" b="0" dirty="0">
                <a:solidFill>
                  <a:srgbClr val="CE9178"/>
                </a:solidFill>
                <a:effectLst/>
                <a:latin typeface="Consolas"/>
              </a:rPr>
              <a:t>&gt;</a:t>
            </a:r>
            <a:endParaRPr lang="en-US" dirty="0">
              <a:latin typeface="Consolas"/>
            </a:endParaRPr>
          </a:p>
          <a:p>
            <a:br>
              <a:rPr lang="en-US" sz="1600" b="0" dirty="0">
                <a:effectLst/>
                <a:latin typeface="Consolas" panose="020B0609020204030204" pitchFamily="49" charset="0"/>
              </a:rPr>
            </a:br>
            <a:r>
              <a:rPr lang="en-US" sz="1600" dirty="0">
                <a:solidFill>
                  <a:srgbClr val="569CD6"/>
                </a:solidFill>
                <a:latin typeface="Consolas"/>
              </a:rPr>
              <a:t>auto</a:t>
            </a:r>
            <a:r>
              <a:rPr lang="en-US" sz="1600" dirty="0">
                <a:solidFill>
                  <a:srgbClr val="D4D4D4"/>
                </a:solidFill>
                <a:latin typeface="Consolas"/>
              </a:rPr>
              <a:t>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b="0" dirty="0">
              <a:solidFill>
                <a:srgbClr val="569CD6"/>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a:rPr>
              <a:t>    </a:t>
            </a:r>
            <a:r>
              <a:rPr lang="en-US" sz="1600" dirty="0">
                <a:solidFill>
                  <a:srgbClr val="569CD6"/>
                </a:solidFill>
                <a:latin typeface="Consolas"/>
              </a:rPr>
              <a:t>auto</a:t>
            </a:r>
            <a:r>
              <a:rPr lang="en-US" sz="1600" b="0" dirty="0">
                <a:solidFill>
                  <a:srgbClr val="D4D4D4"/>
                </a:solidFill>
                <a:effectLst/>
                <a:latin typeface="Consolas"/>
              </a:rPr>
              <a:t> </a:t>
            </a:r>
            <a:r>
              <a:rPr lang="en-US" sz="1600" b="0" dirty="0">
                <a:solidFill>
                  <a:srgbClr val="DCDCAA"/>
                </a:solidFill>
                <a:effectLst/>
                <a:latin typeface="Consolas"/>
              </a:rPr>
              <a:t>dis</a:t>
            </a:r>
            <a:r>
              <a:rPr lang="en-US" sz="1600" dirty="0">
                <a:solidFill>
                  <a:srgbClr val="DCDCAA"/>
                </a:solidFill>
                <a:latin typeface="Consolas"/>
              </a:rPr>
              <a:t> = </a:t>
            </a:r>
            <a:r>
              <a:rPr lang="en-US" sz="1600" dirty="0">
                <a:solidFill>
                  <a:srgbClr val="4EC9B0"/>
                </a:solidFill>
                <a:latin typeface="Consolas"/>
              </a:rPr>
              <a:t>std</a:t>
            </a:r>
            <a:r>
              <a:rPr lang="en-US" sz="1600" dirty="0">
                <a:solidFill>
                  <a:srgbClr val="D4D4D4"/>
                </a:solidFill>
                <a:latin typeface="Consolas"/>
              </a:rPr>
              <a:t>::</a:t>
            </a:r>
            <a:r>
              <a:rPr lang="en-US" sz="1600" dirty="0" err="1">
                <a:solidFill>
                  <a:srgbClr val="D4D4D4"/>
                </a:solidFill>
                <a:latin typeface="Consolas"/>
              </a:rPr>
              <a:t>normal_distribution</a:t>
            </a:r>
            <a:r>
              <a:rPr lang="en-US" sz="1600" dirty="0">
                <a:solidFill>
                  <a:srgbClr val="D4D4D4"/>
                </a:solidFill>
                <a:latin typeface="Consolas"/>
              </a:rPr>
              <a:t>&lt;</a:t>
            </a:r>
            <a:r>
              <a:rPr lang="en-US" sz="1600" dirty="0">
                <a:solidFill>
                  <a:srgbClr val="569CD6"/>
                </a:solidFill>
                <a:latin typeface="Consolas"/>
              </a:rPr>
              <a:t>double</a:t>
            </a:r>
            <a:r>
              <a:rPr lang="en-US" sz="1600" dirty="0">
                <a:solidFill>
                  <a:srgbClr val="D4D4D4"/>
                </a:solidFill>
                <a:latin typeface="Consolas"/>
              </a:rPr>
              <a:t>&gt;{</a:t>
            </a:r>
            <a:r>
              <a:rPr lang="en-US" sz="1600" b="0" dirty="0">
                <a:solidFill>
                  <a:srgbClr val="B5CEA8"/>
                </a:solidFill>
                <a:effectLst/>
                <a:latin typeface="Consolas"/>
              </a:rPr>
              <a:t>50.0</a:t>
            </a:r>
            <a:r>
              <a:rPr lang="en-US" sz="1600" b="0" dirty="0">
                <a:solidFill>
                  <a:srgbClr val="D4D4D4"/>
                </a:solidFill>
                <a:effectLst/>
                <a:latin typeface="Consolas"/>
              </a:rPr>
              <a:t>, </a:t>
            </a:r>
            <a:r>
              <a:rPr lang="en-US" sz="1600" b="0" dirty="0">
                <a:solidFill>
                  <a:srgbClr val="B5CEA8"/>
                </a:solidFill>
                <a:effectLst/>
                <a:latin typeface="Consolas"/>
              </a:rPr>
              <a:t>25.0</a:t>
            </a:r>
            <a:r>
              <a:rPr lang="en-US" sz="1600" dirty="0">
                <a:solidFill>
                  <a:srgbClr val="B5CEA8"/>
                </a:solidFill>
                <a:latin typeface="Consolas"/>
              </a:rPr>
              <a:t>}</a:t>
            </a:r>
            <a:r>
              <a:rPr lang="en-US" sz="1600" dirty="0">
                <a:solidFill>
                  <a:srgbClr val="D4D4D4"/>
                </a:solidFill>
                <a:latin typeface="Consolas"/>
              </a:rPr>
              <a:t>;</a:t>
            </a:r>
            <a:endParaRPr lang="en-US" sz="1600" b="0" dirty="0">
              <a:solidFill>
                <a:srgbClr val="D4D4D4"/>
              </a:solidFill>
              <a:effectLst/>
              <a:latin typeface="Consolas"/>
            </a:endParaRPr>
          </a:p>
          <a:p>
            <a:r>
              <a:rPr lang="en-US" sz="1600" b="0" dirty="0">
                <a:solidFill>
                  <a:srgbClr val="D4D4D4"/>
                </a:solidFill>
                <a:effectLst/>
                <a:latin typeface="Consolas"/>
              </a:rPr>
              <a:t>   </a:t>
            </a:r>
            <a:r>
              <a:rPr lang="en-US" sz="1600" dirty="0">
                <a:solidFill>
                  <a:srgbClr val="D4D4D4"/>
                </a:solidFill>
                <a:latin typeface="Consolas"/>
              </a:rPr>
              <a:t> </a:t>
            </a:r>
            <a:r>
              <a:rPr lang="en-US" sz="1600" dirty="0">
                <a:solidFill>
                  <a:srgbClr val="569CD6"/>
                </a:solidFill>
                <a:latin typeface="Consolas"/>
              </a:rPr>
              <a:t>auto</a:t>
            </a:r>
            <a:r>
              <a:rPr lang="en-US" sz="1600" dirty="0">
                <a:solidFill>
                  <a:srgbClr val="D4D4D4"/>
                </a:solidFill>
                <a:latin typeface="Consolas"/>
              </a:rPr>
              <a:t> engine = </a:t>
            </a:r>
            <a:r>
              <a:rPr lang="en-US" sz="1600" dirty="0">
                <a:solidFill>
                  <a:srgbClr val="4EC9B0"/>
                </a:solidFill>
                <a:latin typeface="Consolas"/>
              </a:rPr>
              <a:t>std</a:t>
            </a:r>
            <a:r>
              <a:rPr lang="en-US" sz="1600" dirty="0">
                <a:solidFill>
                  <a:srgbClr val="D4D4D4"/>
                </a:solidFill>
                <a:latin typeface="Consolas"/>
              </a:rPr>
              <a:t>::mt19937{};</a:t>
            </a:r>
            <a:endParaRPr lang="en-US" sz="1600" b="0" dirty="0">
              <a:solidFill>
                <a:srgbClr val="D4D4D4"/>
              </a:solidFill>
              <a:effectLst/>
              <a:latin typeface="Consolas"/>
            </a:endParaRPr>
          </a:p>
          <a:p>
            <a:r>
              <a:rPr lang="en-US" sz="1600" b="0" dirty="0">
                <a:solidFill>
                  <a:srgbClr val="D4D4D4"/>
                </a:solidFill>
                <a:effectLst/>
                <a:latin typeface="Consolas"/>
              </a:rPr>
              <a:t>   </a:t>
            </a:r>
            <a:r>
              <a:rPr lang="en-US" sz="1600" dirty="0">
                <a:solidFill>
                  <a:srgbClr val="D4D4D4"/>
                </a:solidFill>
                <a:latin typeface="Consolas"/>
              </a:rPr>
              <a:t> </a:t>
            </a:r>
            <a:r>
              <a:rPr lang="en-US" sz="1600" dirty="0" err="1">
                <a:solidFill>
                  <a:srgbClr val="4EC9B0"/>
                </a:solidFill>
                <a:latin typeface="Consolas"/>
              </a:rPr>
              <a:t>fmt</a:t>
            </a:r>
            <a:r>
              <a:rPr lang="en-US" sz="1600" b="0" dirty="0">
                <a:solidFill>
                  <a:srgbClr val="D4D4D4"/>
                </a:solidFill>
                <a:effectLst/>
                <a:latin typeface="Consolas"/>
              </a:rPr>
              <a:t>::</a:t>
            </a:r>
            <a:r>
              <a:rPr lang="en-US" sz="1600" dirty="0">
                <a:solidFill>
                  <a:srgbClr val="D4D4D4"/>
                </a:solidFill>
                <a:latin typeface="Consolas"/>
              </a:rPr>
              <a:t>print(</a:t>
            </a:r>
            <a:r>
              <a:rPr lang="en-US" sz="1600" dirty="0">
                <a:solidFill>
                  <a:srgbClr val="CE9178"/>
                </a:solidFill>
                <a:latin typeface="Consolas"/>
              </a:rPr>
              <a:t>"{}</a:t>
            </a:r>
            <a:r>
              <a:rPr lang="en-US" sz="1600" dirty="0">
                <a:solidFill>
                  <a:srgbClr val="D7BA7D"/>
                </a:solidFill>
                <a:latin typeface="Consolas"/>
              </a:rPr>
              <a:t>\n</a:t>
            </a:r>
            <a:r>
              <a:rPr lang="en-US" sz="1600" dirty="0">
                <a:solidFill>
                  <a:srgbClr val="CE9178"/>
                </a:solidFill>
                <a:latin typeface="Consolas"/>
              </a:rPr>
              <a:t>"</a:t>
            </a:r>
            <a:r>
              <a:rPr lang="en-US" sz="1600" dirty="0">
                <a:solidFill>
                  <a:srgbClr val="D4D4D4"/>
                </a:solidFill>
                <a:latin typeface="Consolas"/>
              </a:rPr>
              <a:t>, </a:t>
            </a:r>
            <a:r>
              <a:rPr lang="en-US" sz="1600" b="0" dirty="0">
                <a:solidFill>
                  <a:srgbClr val="DCDCAA"/>
                </a:solidFill>
                <a:effectLst/>
                <a:latin typeface="Consolas"/>
              </a:rPr>
              <a:t>dis</a:t>
            </a:r>
            <a:r>
              <a:rPr lang="en-US" sz="1600" b="0" dirty="0">
                <a:solidFill>
                  <a:srgbClr val="D4D4D4"/>
                </a:solidFill>
                <a:effectLst/>
                <a:latin typeface="Consolas"/>
              </a:rPr>
              <a:t>(</a:t>
            </a:r>
            <a:r>
              <a:rPr lang="en-US" sz="1600" dirty="0">
                <a:solidFill>
                  <a:srgbClr val="D4D4D4"/>
                </a:solidFill>
                <a:latin typeface="Consolas"/>
              </a:rPr>
              <a:t>engine));</a:t>
            </a:r>
            <a:endParaRPr lang="en-US" sz="1600">
              <a:solidFill>
                <a:srgbClr val="000000"/>
              </a:solidFill>
              <a:latin typeface="Consolas"/>
            </a:endParaRPr>
          </a:p>
          <a:p>
            <a:r>
              <a:rPr lang="en-US"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216881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758ED-BFBD-43B9-ADF1-70D16A31BBB4}"/>
              </a:ext>
            </a:extLst>
          </p:cNvPr>
          <p:cNvSpPr>
            <a:spLocks noGrp="1"/>
          </p:cNvSpPr>
          <p:nvPr>
            <p:ph type="title"/>
          </p:nvPr>
        </p:nvSpPr>
        <p:spPr/>
        <p:txBody>
          <a:bodyPr/>
          <a:lstStyle/>
          <a:p>
            <a:r>
              <a:rPr lang="en-US" dirty="0"/>
              <a:t>Improper Use of Random Numbers</a:t>
            </a:r>
          </a:p>
        </p:txBody>
      </p:sp>
      <p:sp>
        <p:nvSpPr>
          <p:cNvPr id="3" name="Content Placeholder 2">
            <a:extLst>
              <a:ext uri="{FF2B5EF4-FFF2-40B4-BE49-F238E27FC236}">
                <a16:creationId xmlns:a16="http://schemas.microsoft.com/office/drawing/2014/main" id="{DE11D0E5-ECDB-4A8C-B168-E1FD701C905A}"/>
              </a:ext>
            </a:extLst>
          </p:cNvPr>
          <p:cNvSpPr>
            <a:spLocks noGrp="1"/>
          </p:cNvSpPr>
          <p:nvPr>
            <p:ph idx="1"/>
          </p:nvPr>
        </p:nvSpPr>
        <p:spPr>
          <a:xfrm>
            <a:off x="677334" y="2160589"/>
            <a:ext cx="8596668" cy="431691"/>
          </a:xfrm>
        </p:spPr>
        <p:txBody>
          <a:bodyPr/>
          <a:lstStyle/>
          <a:p>
            <a:r>
              <a:rPr lang="en-US" dirty="0"/>
              <a:t>What's wrong here?</a:t>
            </a:r>
          </a:p>
        </p:txBody>
      </p:sp>
      <p:sp>
        <p:nvSpPr>
          <p:cNvPr id="6" name="TextBox 5">
            <a:extLst>
              <a:ext uri="{FF2B5EF4-FFF2-40B4-BE49-F238E27FC236}">
                <a16:creationId xmlns:a16="http://schemas.microsoft.com/office/drawing/2014/main" id="{912F2191-FFA1-5716-EFDF-E2EB6DE601C0}"/>
              </a:ext>
            </a:extLst>
          </p:cNvPr>
          <p:cNvSpPr txBox="1"/>
          <p:nvPr/>
        </p:nvSpPr>
        <p:spPr>
          <a:xfrm>
            <a:off x="677334" y="2592280"/>
            <a:ext cx="9571566" cy="2308324"/>
          </a:xfrm>
          <a:prstGeom prst="rect">
            <a:avLst/>
          </a:prstGeom>
          <a:solidFill>
            <a:schemeClr val="tx1"/>
          </a:solidFill>
        </p:spPr>
        <p:txBody>
          <a:bodyPr wrap="square" lIns="91440" tIns="45720" rIns="91440" bIns="45720" anchor="t">
            <a:spAutoFit/>
          </a:bodyPr>
          <a:lstStyle/>
          <a:p>
            <a:r>
              <a:rPr lang="en-US" sz="1600" b="0" dirty="0">
                <a:solidFill>
                  <a:srgbClr val="C586C0"/>
                </a:solidFill>
                <a:effectLst/>
                <a:latin typeface="Consolas"/>
              </a:rPr>
              <a:t>#include</a:t>
            </a:r>
            <a:r>
              <a:rPr lang="en-US" sz="1600" dirty="0">
                <a:solidFill>
                  <a:srgbClr val="569CD6"/>
                </a:solidFill>
                <a:latin typeface="Consolas"/>
              </a:rPr>
              <a:t> </a:t>
            </a:r>
            <a:r>
              <a:rPr lang="en-US" sz="1600" b="0" dirty="0">
                <a:solidFill>
                  <a:srgbClr val="CE9178"/>
                </a:solidFill>
                <a:effectLst/>
                <a:latin typeface="Consolas"/>
              </a:rPr>
              <a:t>&lt;</a:t>
            </a:r>
            <a:r>
              <a:rPr lang="en-US" sz="1600" dirty="0">
                <a:solidFill>
                  <a:srgbClr val="CE9178"/>
                </a:solidFill>
                <a:latin typeface="Consolas"/>
              </a:rPr>
              <a:t>random</a:t>
            </a:r>
            <a:r>
              <a:rPr lang="en-US" sz="1600" b="0" dirty="0">
                <a:solidFill>
                  <a:srgbClr val="CE9178"/>
                </a:solidFill>
                <a:effectLst/>
                <a:latin typeface="Consolas"/>
              </a:rPr>
              <a:t>&gt;</a:t>
            </a:r>
            <a:endParaRPr lang="en-US" sz="1600" b="0" dirty="0">
              <a:solidFill>
                <a:srgbClr val="000000"/>
              </a:solidFill>
              <a:effectLst/>
              <a:latin typeface="Consolas"/>
            </a:endParaRPr>
          </a:p>
          <a:p>
            <a:r>
              <a:rPr lang="en-US" sz="1600" b="0" dirty="0">
                <a:solidFill>
                  <a:srgbClr val="C586C0"/>
                </a:solidFill>
                <a:effectLst/>
                <a:latin typeface="Consolas"/>
              </a:rPr>
              <a:t>#include</a:t>
            </a:r>
            <a:r>
              <a:rPr lang="en-US" sz="1600" dirty="0">
                <a:solidFill>
                  <a:srgbClr val="569CD6"/>
                </a:solidFill>
                <a:latin typeface="Consolas"/>
              </a:rPr>
              <a:t> </a:t>
            </a:r>
            <a:r>
              <a:rPr lang="en-US" sz="1600" b="0" dirty="0">
                <a:solidFill>
                  <a:srgbClr val="CE9178"/>
                </a:solidFill>
                <a:effectLst/>
                <a:latin typeface="Consolas"/>
              </a:rPr>
              <a:t>&lt;</a:t>
            </a:r>
            <a:r>
              <a:rPr lang="en-US" sz="1600" dirty="0" err="1">
                <a:solidFill>
                  <a:srgbClr val="CE9178"/>
                </a:solidFill>
                <a:latin typeface="Consolas"/>
              </a:rPr>
              <a:t>fmt</a:t>
            </a:r>
            <a:r>
              <a:rPr lang="en-US" sz="1600" dirty="0">
                <a:solidFill>
                  <a:srgbClr val="CE9178"/>
                </a:solidFill>
                <a:latin typeface="Consolas"/>
              </a:rPr>
              <a:t>/</a:t>
            </a:r>
            <a:r>
              <a:rPr lang="en-US" sz="1600" dirty="0" err="1">
                <a:solidFill>
                  <a:srgbClr val="CE9178"/>
                </a:solidFill>
                <a:latin typeface="Consolas"/>
              </a:rPr>
              <a:t>format.h</a:t>
            </a:r>
            <a:r>
              <a:rPr lang="en-US" sz="1600" b="0" dirty="0">
                <a:solidFill>
                  <a:srgbClr val="CE9178"/>
                </a:solidFill>
                <a:effectLst/>
                <a:latin typeface="Consolas"/>
              </a:rPr>
              <a:t>&gt;</a:t>
            </a:r>
            <a:endParaRPr lang="en-US" dirty="0">
              <a:latin typeface="Consolas"/>
            </a:endParaRPr>
          </a:p>
          <a:p>
            <a:br>
              <a:rPr lang="en-US" sz="1600" b="0" dirty="0">
                <a:effectLst/>
                <a:latin typeface="Consolas" panose="020B0609020204030204" pitchFamily="49" charset="0"/>
              </a:rPr>
            </a:br>
            <a:r>
              <a:rPr lang="en-US" sz="1600" dirty="0">
                <a:solidFill>
                  <a:srgbClr val="569CD6"/>
                </a:solidFill>
                <a:latin typeface="Consolas"/>
              </a:rPr>
              <a:t>auto</a:t>
            </a:r>
            <a:r>
              <a:rPr lang="en-US" sz="1600" b="0" dirty="0">
                <a:solidFill>
                  <a:srgbClr val="D4D4D4"/>
                </a:solidFill>
                <a:effectLst/>
                <a:latin typeface="Consolas"/>
              </a:rPr>
              <a:t>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b="0" dirty="0">
              <a:solidFill>
                <a:srgbClr val="569CD6"/>
              </a:solidFill>
              <a:effectLst/>
              <a:latin typeface="Consolas"/>
            </a:endParaRPr>
          </a:p>
          <a:p>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a:rPr>
              <a:t>   </a:t>
            </a:r>
            <a:r>
              <a:rPr lang="en-US" sz="1600" dirty="0">
                <a:solidFill>
                  <a:srgbClr val="D4D4D4"/>
                </a:solidFill>
                <a:latin typeface="Consolas"/>
              </a:rPr>
              <a:t> </a:t>
            </a:r>
            <a:r>
              <a:rPr lang="en-US" sz="1600" dirty="0">
                <a:solidFill>
                  <a:srgbClr val="569CD6"/>
                </a:solidFill>
                <a:latin typeface="Consolas"/>
              </a:rPr>
              <a:t>auto</a:t>
            </a:r>
            <a:r>
              <a:rPr lang="en-US" sz="1600" dirty="0">
                <a:solidFill>
                  <a:srgbClr val="D4D4D4"/>
                </a:solidFill>
                <a:latin typeface="Consolas"/>
              </a:rPr>
              <a:t> d</a:t>
            </a:r>
            <a:r>
              <a:rPr lang="en-US" sz="1600" dirty="0">
                <a:solidFill>
                  <a:srgbClr val="DCDCAA"/>
                </a:solidFill>
                <a:latin typeface="Consolas"/>
              </a:rPr>
              <a:t>is = </a:t>
            </a:r>
            <a:r>
              <a:rPr lang="en-US" sz="1600" dirty="0">
                <a:solidFill>
                  <a:srgbClr val="4EC9B0"/>
                </a:solidFill>
                <a:latin typeface="Consolas"/>
              </a:rPr>
              <a:t>std</a:t>
            </a:r>
            <a:r>
              <a:rPr lang="en-US" sz="1600" dirty="0">
                <a:solidFill>
                  <a:srgbClr val="D4D4D4"/>
                </a:solidFill>
                <a:latin typeface="Consolas"/>
              </a:rPr>
              <a:t>::</a:t>
            </a:r>
            <a:r>
              <a:rPr lang="en-US" sz="1600" dirty="0" err="1">
                <a:solidFill>
                  <a:srgbClr val="D4D4D4"/>
                </a:solidFill>
                <a:latin typeface="Consolas"/>
              </a:rPr>
              <a:t>uniform_real_distribution</a:t>
            </a:r>
            <a:r>
              <a:rPr lang="en-US" sz="1600" dirty="0">
                <a:solidFill>
                  <a:srgbClr val="D4D4D4"/>
                </a:solidFill>
                <a:latin typeface="Consolas"/>
              </a:rPr>
              <a:t>&lt;</a:t>
            </a:r>
            <a:r>
              <a:rPr lang="en-US" sz="1600" dirty="0">
                <a:solidFill>
                  <a:srgbClr val="569CD6"/>
                </a:solidFill>
                <a:latin typeface="Consolas"/>
              </a:rPr>
              <a:t>int</a:t>
            </a:r>
            <a:r>
              <a:rPr lang="en-US" sz="1600" dirty="0">
                <a:solidFill>
                  <a:srgbClr val="D4D4D4"/>
                </a:solidFill>
                <a:latin typeface="Consolas"/>
              </a:rPr>
              <a:t>&gt;{</a:t>
            </a:r>
            <a:r>
              <a:rPr lang="en-US" sz="1600" b="0" dirty="0">
                <a:solidFill>
                  <a:srgbClr val="B5CEA8"/>
                </a:solidFill>
                <a:effectLst/>
                <a:latin typeface="Consolas"/>
              </a:rPr>
              <a:t>0</a:t>
            </a:r>
            <a:r>
              <a:rPr lang="en-US" sz="1600" b="0" dirty="0">
                <a:solidFill>
                  <a:srgbClr val="D4D4D4"/>
                </a:solidFill>
                <a:effectLst/>
                <a:latin typeface="Consolas"/>
              </a:rPr>
              <a:t>, </a:t>
            </a:r>
            <a:r>
              <a:rPr lang="en-US" sz="1600" b="0" dirty="0">
                <a:solidFill>
                  <a:srgbClr val="B5CEA8"/>
                </a:solidFill>
                <a:effectLst/>
                <a:latin typeface="Consolas"/>
              </a:rPr>
              <a:t>10</a:t>
            </a:r>
            <a:r>
              <a:rPr lang="en-US" sz="1600" dirty="0">
                <a:solidFill>
                  <a:srgbClr val="B5CEA8"/>
                </a:solidFill>
                <a:latin typeface="Consolas"/>
              </a:rPr>
              <a:t>}</a:t>
            </a:r>
            <a:r>
              <a:rPr lang="en-US" sz="1600" dirty="0">
                <a:solidFill>
                  <a:srgbClr val="D4D4D4"/>
                </a:solidFill>
                <a:latin typeface="Consolas"/>
              </a:rPr>
              <a:t>;</a:t>
            </a:r>
            <a:endParaRPr lang="en-US" sz="1600" b="0" dirty="0">
              <a:solidFill>
                <a:srgbClr val="D4D4D4"/>
              </a:solidFill>
              <a:effectLst/>
              <a:latin typeface="Consolas"/>
            </a:endParaRPr>
          </a:p>
          <a:p>
            <a:r>
              <a:rPr lang="en-US" sz="1600" b="0" dirty="0">
                <a:solidFill>
                  <a:srgbClr val="D4D4D4"/>
                </a:solidFill>
                <a:effectLst/>
                <a:latin typeface="Consolas"/>
              </a:rPr>
              <a:t>   </a:t>
            </a:r>
            <a:r>
              <a:rPr lang="en-US" sz="1600" dirty="0">
                <a:solidFill>
                  <a:srgbClr val="D4D4D4"/>
                </a:solidFill>
                <a:latin typeface="Consolas"/>
              </a:rPr>
              <a:t> </a:t>
            </a:r>
            <a:r>
              <a:rPr lang="en-US" sz="1600" dirty="0">
                <a:solidFill>
                  <a:srgbClr val="569CD6"/>
                </a:solidFill>
                <a:latin typeface="Consolas"/>
              </a:rPr>
              <a:t>auto</a:t>
            </a:r>
            <a:r>
              <a:rPr lang="en-US" sz="1600" dirty="0">
                <a:solidFill>
                  <a:srgbClr val="D4D4D4"/>
                </a:solidFill>
                <a:latin typeface="Consolas"/>
              </a:rPr>
              <a:t> engine = </a:t>
            </a:r>
            <a:r>
              <a:rPr lang="en-US" sz="1600" dirty="0">
                <a:solidFill>
                  <a:srgbClr val="4EC9B0"/>
                </a:solidFill>
                <a:latin typeface="Consolas"/>
              </a:rPr>
              <a:t>std</a:t>
            </a:r>
            <a:r>
              <a:rPr lang="en-US" sz="1600" dirty="0">
                <a:solidFill>
                  <a:srgbClr val="D4D4D4"/>
                </a:solidFill>
                <a:latin typeface="Consolas"/>
              </a:rPr>
              <a:t>::mt19937{};</a:t>
            </a:r>
            <a:endParaRPr lang="en-US" sz="1600" b="0">
              <a:solidFill>
                <a:srgbClr val="000000"/>
              </a:solidFill>
              <a:effectLst/>
              <a:latin typeface="Consolas"/>
            </a:endParaRPr>
          </a:p>
          <a:p>
            <a:r>
              <a:rPr lang="en-US" sz="1600" b="0" dirty="0">
                <a:solidFill>
                  <a:srgbClr val="D4D4D4"/>
                </a:solidFill>
                <a:effectLst/>
                <a:latin typeface="Consolas"/>
              </a:rPr>
              <a:t>   </a:t>
            </a:r>
            <a:r>
              <a:rPr lang="en-US" sz="1600" dirty="0">
                <a:solidFill>
                  <a:srgbClr val="D4D4D4"/>
                </a:solidFill>
                <a:latin typeface="Consolas"/>
              </a:rPr>
              <a:t> </a:t>
            </a:r>
            <a:r>
              <a:rPr lang="en-US" sz="1600" dirty="0" err="1">
                <a:solidFill>
                  <a:srgbClr val="4EC9B0"/>
                </a:solidFill>
                <a:latin typeface="Consolas"/>
              </a:rPr>
              <a:t>fmt</a:t>
            </a:r>
            <a:r>
              <a:rPr lang="en-US" sz="1600" b="0" dirty="0">
                <a:solidFill>
                  <a:srgbClr val="D4D4D4"/>
                </a:solidFill>
                <a:effectLst/>
                <a:latin typeface="Consolas"/>
              </a:rPr>
              <a:t>::</a:t>
            </a:r>
            <a:r>
              <a:rPr lang="en-US" sz="1600" dirty="0">
                <a:solidFill>
                  <a:srgbClr val="D4D4D4"/>
                </a:solidFill>
                <a:latin typeface="Consolas"/>
              </a:rPr>
              <a:t>print(</a:t>
            </a:r>
            <a:r>
              <a:rPr lang="en-US" sz="1600" dirty="0">
                <a:solidFill>
                  <a:srgbClr val="CE9178"/>
                </a:solidFill>
                <a:latin typeface="Consolas"/>
              </a:rPr>
              <a:t>"{}</a:t>
            </a:r>
            <a:r>
              <a:rPr lang="en-US" sz="1600" dirty="0">
                <a:solidFill>
                  <a:srgbClr val="D7BA7D"/>
                </a:solidFill>
                <a:latin typeface="Consolas"/>
              </a:rPr>
              <a:t>\n</a:t>
            </a:r>
            <a:r>
              <a:rPr lang="en-US" sz="1600" dirty="0">
                <a:solidFill>
                  <a:srgbClr val="CE9178"/>
                </a:solidFill>
                <a:latin typeface="Consolas"/>
              </a:rPr>
              <a:t>"</a:t>
            </a:r>
            <a:r>
              <a:rPr lang="en-US" sz="1600" dirty="0">
                <a:solidFill>
                  <a:srgbClr val="D4D4D4"/>
                </a:solidFill>
                <a:latin typeface="Consolas"/>
              </a:rPr>
              <a:t>, </a:t>
            </a:r>
            <a:r>
              <a:rPr lang="en-US" sz="1600" b="0" dirty="0">
                <a:solidFill>
                  <a:srgbClr val="DCDCAA"/>
                </a:solidFill>
                <a:effectLst/>
                <a:latin typeface="Consolas"/>
              </a:rPr>
              <a:t>dis</a:t>
            </a:r>
            <a:r>
              <a:rPr lang="en-US" sz="1600" b="0" dirty="0">
                <a:solidFill>
                  <a:srgbClr val="D4D4D4"/>
                </a:solidFill>
                <a:effectLst/>
                <a:latin typeface="Consolas"/>
              </a:rPr>
              <a:t>(</a:t>
            </a:r>
            <a:r>
              <a:rPr lang="en-US" sz="1600" dirty="0">
                <a:solidFill>
                  <a:srgbClr val="D4D4D4"/>
                </a:solidFill>
                <a:latin typeface="Consolas"/>
              </a:rPr>
              <a:t>engine));</a:t>
            </a:r>
            <a:endParaRPr lang="en-US" dirty="0"/>
          </a:p>
          <a:p>
            <a:r>
              <a:rPr lang="en-US"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453476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758ED-BFBD-43B9-ADF1-70D16A31BBB4}"/>
              </a:ext>
            </a:extLst>
          </p:cNvPr>
          <p:cNvSpPr>
            <a:spLocks noGrp="1"/>
          </p:cNvSpPr>
          <p:nvPr>
            <p:ph type="title"/>
          </p:nvPr>
        </p:nvSpPr>
        <p:spPr/>
        <p:txBody>
          <a:bodyPr/>
          <a:lstStyle/>
          <a:p>
            <a:r>
              <a:rPr lang="en-US" dirty="0"/>
              <a:t>Improper Use of Random Numbers</a:t>
            </a:r>
          </a:p>
        </p:txBody>
      </p:sp>
      <p:sp>
        <p:nvSpPr>
          <p:cNvPr id="5" name="Content Placeholder 2">
            <a:extLst>
              <a:ext uri="{FF2B5EF4-FFF2-40B4-BE49-F238E27FC236}">
                <a16:creationId xmlns:a16="http://schemas.microsoft.com/office/drawing/2014/main" id="{81C54717-17FF-4521-BF90-098EC781A649}"/>
              </a:ext>
            </a:extLst>
          </p:cNvPr>
          <p:cNvSpPr txBox="1">
            <a:spLocks/>
          </p:cNvSpPr>
          <p:nvPr/>
        </p:nvSpPr>
        <p:spPr>
          <a:xfrm>
            <a:off x="677334" y="5924721"/>
            <a:ext cx="8596668" cy="4316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Uniform real distributions only work with floating point types! </a:t>
            </a:r>
          </a:p>
        </p:txBody>
      </p:sp>
      <p:sp>
        <p:nvSpPr>
          <p:cNvPr id="6" name="TextBox 5">
            <a:extLst>
              <a:ext uri="{FF2B5EF4-FFF2-40B4-BE49-F238E27FC236}">
                <a16:creationId xmlns:a16="http://schemas.microsoft.com/office/drawing/2014/main" id="{52A84C9B-4760-E27C-0DFE-1A4C8898CC75}"/>
              </a:ext>
            </a:extLst>
          </p:cNvPr>
          <p:cNvSpPr txBox="1"/>
          <p:nvPr/>
        </p:nvSpPr>
        <p:spPr>
          <a:xfrm>
            <a:off x="677334" y="2592280"/>
            <a:ext cx="9571566" cy="2308324"/>
          </a:xfrm>
          <a:prstGeom prst="rect">
            <a:avLst/>
          </a:prstGeom>
          <a:solidFill>
            <a:schemeClr val="tx1"/>
          </a:solidFill>
        </p:spPr>
        <p:txBody>
          <a:bodyPr wrap="square" lIns="91440" tIns="45720" rIns="91440" bIns="45720" anchor="t">
            <a:spAutoFit/>
          </a:bodyPr>
          <a:lstStyle/>
          <a:p>
            <a:r>
              <a:rPr lang="en-US" sz="1600" b="0" dirty="0">
                <a:solidFill>
                  <a:srgbClr val="C586C0"/>
                </a:solidFill>
                <a:effectLst/>
                <a:latin typeface="Consolas"/>
              </a:rPr>
              <a:t>#include</a:t>
            </a:r>
            <a:r>
              <a:rPr lang="en-US" sz="1600" dirty="0">
                <a:solidFill>
                  <a:srgbClr val="569CD6"/>
                </a:solidFill>
                <a:latin typeface="Consolas"/>
              </a:rPr>
              <a:t> </a:t>
            </a:r>
            <a:r>
              <a:rPr lang="en-US" sz="1600" b="0" dirty="0">
                <a:solidFill>
                  <a:srgbClr val="CE9178"/>
                </a:solidFill>
                <a:effectLst/>
                <a:latin typeface="Consolas"/>
              </a:rPr>
              <a:t>&lt;</a:t>
            </a:r>
            <a:r>
              <a:rPr lang="en-US" sz="1600" dirty="0">
                <a:solidFill>
                  <a:srgbClr val="CE9178"/>
                </a:solidFill>
                <a:latin typeface="Consolas"/>
              </a:rPr>
              <a:t>random</a:t>
            </a:r>
            <a:r>
              <a:rPr lang="en-US" sz="1600" b="0" dirty="0">
                <a:solidFill>
                  <a:srgbClr val="CE9178"/>
                </a:solidFill>
                <a:effectLst/>
                <a:latin typeface="Consolas"/>
              </a:rPr>
              <a:t>&gt;</a:t>
            </a:r>
            <a:endParaRPr lang="en-US" sz="1600" b="0" dirty="0">
              <a:solidFill>
                <a:srgbClr val="000000"/>
              </a:solidFill>
              <a:effectLst/>
              <a:latin typeface="Consolas"/>
            </a:endParaRPr>
          </a:p>
          <a:p>
            <a:r>
              <a:rPr lang="en-US" sz="1600" b="0" dirty="0">
                <a:solidFill>
                  <a:srgbClr val="C586C0"/>
                </a:solidFill>
                <a:effectLst/>
                <a:latin typeface="Consolas"/>
              </a:rPr>
              <a:t>#include</a:t>
            </a:r>
            <a:r>
              <a:rPr lang="en-US" sz="1600" dirty="0">
                <a:solidFill>
                  <a:srgbClr val="569CD6"/>
                </a:solidFill>
                <a:latin typeface="Consolas"/>
              </a:rPr>
              <a:t> </a:t>
            </a:r>
            <a:r>
              <a:rPr lang="en-US" sz="1600" b="0" dirty="0">
                <a:solidFill>
                  <a:srgbClr val="CE9178"/>
                </a:solidFill>
                <a:effectLst/>
                <a:latin typeface="Consolas"/>
              </a:rPr>
              <a:t>&lt;</a:t>
            </a:r>
            <a:r>
              <a:rPr lang="en-US" sz="1600" dirty="0" err="1">
                <a:solidFill>
                  <a:srgbClr val="CE9178"/>
                </a:solidFill>
                <a:latin typeface="Consolas"/>
              </a:rPr>
              <a:t>fmt</a:t>
            </a:r>
            <a:r>
              <a:rPr lang="en-US" sz="1600" dirty="0">
                <a:solidFill>
                  <a:srgbClr val="CE9178"/>
                </a:solidFill>
                <a:latin typeface="Consolas"/>
              </a:rPr>
              <a:t>/</a:t>
            </a:r>
            <a:r>
              <a:rPr lang="en-US" sz="1600" dirty="0" err="1">
                <a:solidFill>
                  <a:srgbClr val="CE9178"/>
                </a:solidFill>
                <a:latin typeface="Consolas"/>
              </a:rPr>
              <a:t>format.h</a:t>
            </a:r>
            <a:r>
              <a:rPr lang="en-US" sz="1600" b="0" dirty="0">
                <a:solidFill>
                  <a:srgbClr val="CE9178"/>
                </a:solidFill>
                <a:effectLst/>
                <a:latin typeface="Consolas"/>
              </a:rPr>
              <a:t>&gt;</a:t>
            </a:r>
            <a:endParaRPr lang="en-US" dirty="0"/>
          </a:p>
          <a:p>
            <a:br>
              <a:rPr lang="en-US" sz="1600" b="0" dirty="0">
                <a:effectLst/>
                <a:latin typeface="Consolas" panose="020B0609020204030204" pitchFamily="49" charset="0"/>
              </a:rPr>
            </a:br>
            <a:r>
              <a:rPr lang="en-US" sz="1600" dirty="0">
                <a:solidFill>
                  <a:srgbClr val="569CD6"/>
                </a:solidFill>
                <a:latin typeface="Consolas"/>
              </a:rPr>
              <a:t>auto</a:t>
            </a:r>
            <a:r>
              <a:rPr lang="en-US" sz="1600" dirty="0">
                <a:solidFill>
                  <a:srgbClr val="D4D4D4"/>
                </a:solidFill>
                <a:latin typeface="Consolas"/>
              </a:rPr>
              <a:t>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b="0" dirty="0">
              <a:solidFill>
                <a:srgbClr val="569CD6"/>
              </a:solidFill>
              <a:effectLst/>
              <a:latin typeface="Consolas" panose="020B0609020204030204" pitchFamily="49" charset="0"/>
            </a:endParaRPr>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dirty="0">
                <a:solidFill>
                  <a:srgbClr val="D4D4D4"/>
                </a:solidFill>
                <a:latin typeface="Consolas"/>
              </a:rPr>
              <a:t> </a:t>
            </a:r>
            <a:r>
              <a:rPr lang="en-US" sz="1600" dirty="0">
                <a:solidFill>
                  <a:srgbClr val="569CD6"/>
                </a:solidFill>
                <a:latin typeface="Consolas"/>
              </a:rPr>
              <a:t>auto</a:t>
            </a:r>
            <a:r>
              <a:rPr lang="en-US" sz="1600" dirty="0">
                <a:solidFill>
                  <a:srgbClr val="D4D4D4"/>
                </a:solidFill>
                <a:latin typeface="Consolas"/>
              </a:rPr>
              <a:t> d</a:t>
            </a:r>
            <a:r>
              <a:rPr lang="en-US" sz="1600" dirty="0">
                <a:solidFill>
                  <a:srgbClr val="DCDCAA"/>
                </a:solidFill>
                <a:latin typeface="Consolas"/>
              </a:rPr>
              <a:t>is = </a:t>
            </a:r>
            <a:r>
              <a:rPr lang="en-US" sz="1600" b="0" dirty="0">
                <a:solidFill>
                  <a:srgbClr val="4EC9B0"/>
                </a:solidFill>
                <a:effectLst/>
                <a:latin typeface="Consolas"/>
              </a:rPr>
              <a:t>std</a:t>
            </a:r>
            <a:r>
              <a:rPr lang="en-US" sz="1600" b="0" dirty="0">
                <a:solidFill>
                  <a:srgbClr val="D4D4D4"/>
                </a:solidFill>
                <a:effectLst/>
                <a:latin typeface="Consolas"/>
              </a:rPr>
              <a:t>::</a:t>
            </a:r>
            <a:r>
              <a:rPr lang="en-US" sz="1600" b="0" dirty="0" err="1">
                <a:solidFill>
                  <a:srgbClr val="D4D4D4"/>
                </a:solidFill>
                <a:effectLst/>
                <a:latin typeface="Consolas"/>
              </a:rPr>
              <a:t>uniform_real_distribution</a:t>
            </a:r>
            <a:r>
              <a:rPr lang="en-US" sz="1600" b="0" dirty="0">
                <a:solidFill>
                  <a:srgbClr val="D4D4D4"/>
                </a:solidFill>
                <a:effectLst/>
                <a:latin typeface="Consolas"/>
              </a:rPr>
              <a:t>&lt;</a:t>
            </a:r>
            <a:r>
              <a:rPr lang="en-US" sz="1600" b="0" dirty="0">
                <a:solidFill>
                  <a:srgbClr val="569CD6"/>
                </a:solidFill>
                <a:effectLst/>
                <a:latin typeface="Consolas"/>
              </a:rPr>
              <a:t>int</a:t>
            </a:r>
            <a:r>
              <a:rPr lang="en-US" sz="1600" dirty="0">
                <a:solidFill>
                  <a:srgbClr val="D4D4D4"/>
                </a:solidFill>
                <a:latin typeface="Consolas"/>
              </a:rPr>
              <a:t>&gt;{</a:t>
            </a:r>
            <a:r>
              <a:rPr lang="en-US" sz="1600" b="0" dirty="0">
                <a:solidFill>
                  <a:srgbClr val="B5CEA8"/>
                </a:solidFill>
                <a:effectLst/>
                <a:latin typeface="Consolas"/>
              </a:rPr>
              <a:t>0</a:t>
            </a:r>
            <a:r>
              <a:rPr lang="en-US" sz="1600" b="0" dirty="0">
                <a:solidFill>
                  <a:srgbClr val="D4D4D4"/>
                </a:solidFill>
                <a:effectLst/>
                <a:latin typeface="Consolas"/>
              </a:rPr>
              <a:t>,</a:t>
            </a:r>
            <a:r>
              <a:rPr lang="en-US" sz="1600" dirty="0">
                <a:solidFill>
                  <a:srgbClr val="D4D4D4"/>
                </a:solidFill>
                <a:latin typeface="Consolas"/>
              </a:rPr>
              <a:t> </a:t>
            </a:r>
            <a:r>
              <a:rPr lang="en-US" sz="1600" b="0" dirty="0">
                <a:solidFill>
                  <a:srgbClr val="B5CEA8"/>
                </a:solidFill>
                <a:effectLst/>
                <a:latin typeface="Consolas"/>
              </a:rPr>
              <a:t>10</a:t>
            </a:r>
            <a:r>
              <a:rPr lang="en-US" sz="1600" dirty="0">
                <a:solidFill>
                  <a:srgbClr val="B5CEA8"/>
                </a:solidFill>
                <a:latin typeface="Consolas"/>
              </a:rPr>
              <a:t>}</a:t>
            </a:r>
            <a:r>
              <a:rPr lang="en-US" sz="1600" dirty="0">
                <a:solidFill>
                  <a:srgbClr val="D4D4D4"/>
                </a:solidFill>
                <a:latin typeface="Consolas"/>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a:rPr>
              <a:t>   </a:t>
            </a:r>
            <a:r>
              <a:rPr lang="en-US" sz="1600" dirty="0">
                <a:solidFill>
                  <a:srgbClr val="D4D4D4"/>
                </a:solidFill>
                <a:latin typeface="Consolas"/>
              </a:rPr>
              <a:t> </a:t>
            </a:r>
            <a:r>
              <a:rPr lang="en-US" sz="1600" dirty="0">
                <a:solidFill>
                  <a:srgbClr val="569CD6"/>
                </a:solidFill>
                <a:latin typeface="Consolas"/>
              </a:rPr>
              <a:t>auto</a:t>
            </a:r>
            <a:r>
              <a:rPr lang="en-US" sz="1600" dirty="0">
                <a:solidFill>
                  <a:srgbClr val="D4D4D4"/>
                </a:solidFill>
                <a:latin typeface="Consolas"/>
              </a:rPr>
              <a:t> engine = </a:t>
            </a:r>
            <a:r>
              <a:rPr lang="en-US" sz="1600" b="0" dirty="0">
                <a:solidFill>
                  <a:srgbClr val="4EC9B0"/>
                </a:solidFill>
                <a:effectLst/>
                <a:latin typeface="Consolas"/>
              </a:rPr>
              <a:t>std</a:t>
            </a:r>
            <a:r>
              <a:rPr lang="en-US" sz="1600" b="0" dirty="0">
                <a:solidFill>
                  <a:srgbClr val="D4D4D4"/>
                </a:solidFill>
                <a:effectLst/>
                <a:latin typeface="Consolas"/>
              </a:rPr>
              <a:t>::mt19937</a:t>
            </a:r>
            <a:r>
              <a:rPr lang="en-US" sz="1600" dirty="0">
                <a:solidFill>
                  <a:srgbClr val="D4D4D4"/>
                </a:solidFill>
                <a:latin typeface="Consolas"/>
              </a:rPr>
              <a:t>{};</a:t>
            </a:r>
            <a:endParaRPr lang="en-US" sz="1600" b="0" dirty="0">
              <a:solidFill>
                <a:srgbClr val="000000"/>
              </a:solidFill>
              <a:effectLst/>
              <a:latin typeface="Consolas" panose="020B0609020204030204" pitchFamily="49" charset="0"/>
            </a:endParaRPr>
          </a:p>
          <a:p>
            <a:r>
              <a:rPr lang="en-US" sz="1600" b="0" dirty="0">
                <a:solidFill>
                  <a:srgbClr val="D4D4D4"/>
                </a:solidFill>
                <a:effectLst/>
                <a:latin typeface="Consolas"/>
              </a:rPr>
              <a:t>   </a:t>
            </a:r>
            <a:r>
              <a:rPr lang="en-US" sz="1600" dirty="0">
                <a:solidFill>
                  <a:srgbClr val="D4D4D4"/>
                </a:solidFill>
                <a:latin typeface="Consolas"/>
              </a:rPr>
              <a:t> </a:t>
            </a:r>
            <a:r>
              <a:rPr lang="en-US" sz="1600" dirty="0" err="1">
                <a:solidFill>
                  <a:srgbClr val="4EC9B0"/>
                </a:solidFill>
                <a:latin typeface="Consolas"/>
              </a:rPr>
              <a:t>fmt</a:t>
            </a:r>
            <a:r>
              <a:rPr lang="en-US" sz="1600" b="0" dirty="0">
                <a:solidFill>
                  <a:srgbClr val="D4D4D4"/>
                </a:solidFill>
                <a:effectLst/>
                <a:latin typeface="Consolas"/>
              </a:rPr>
              <a:t>::</a:t>
            </a:r>
            <a:r>
              <a:rPr lang="en-US" sz="1600" dirty="0">
                <a:solidFill>
                  <a:srgbClr val="D4D4D4"/>
                </a:solidFill>
                <a:latin typeface="Consolas"/>
              </a:rPr>
              <a:t>print(</a:t>
            </a:r>
            <a:r>
              <a:rPr lang="en-US" sz="1600" dirty="0">
                <a:solidFill>
                  <a:srgbClr val="CE9178"/>
                </a:solidFill>
                <a:latin typeface="Consolas"/>
              </a:rPr>
              <a:t>"{}</a:t>
            </a:r>
            <a:r>
              <a:rPr lang="en-US" sz="1600" dirty="0">
                <a:solidFill>
                  <a:srgbClr val="D7BA7D"/>
                </a:solidFill>
                <a:latin typeface="Consolas"/>
              </a:rPr>
              <a:t>\n</a:t>
            </a:r>
            <a:r>
              <a:rPr lang="en-US" sz="1600" dirty="0">
                <a:solidFill>
                  <a:srgbClr val="CE9178"/>
                </a:solidFill>
                <a:latin typeface="Consolas"/>
              </a:rPr>
              <a:t>"</a:t>
            </a:r>
            <a:r>
              <a:rPr lang="en-US" sz="1600" dirty="0">
                <a:solidFill>
                  <a:srgbClr val="D4D4D4"/>
                </a:solidFill>
                <a:latin typeface="Consolas"/>
              </a:rPr>
              <a:t>, </a:t>
            </a:r>
            <a:r>
              <a:rPr lang="en-US" sz="1600" b="0" dirty="0">
                <a:solidFill>
                  <a:srgbClr val="DCDCAA"/>
                </a:solidFill>
                <a:effectLst/>
                <a:latin typeface="Consolas"/>
              </a:rPr>
              <a:t>dis</a:t>
            </a:r>
            <a:r>
              <a:rPr lang="en-US" sz="1600" b="0" dirty="0">
                <a:solidFill>
                  <a:srgbClr val="D4D4D4"/>
                </a:solidFill>
                <a:effectLst/>
                <a:latin typeface="Consolas"/>
              </a:rPr>
              <a:t>(</a:t>
            </a:r>
            <a:r>
              <a:rPr lang="en-US" sz="1600" dirty="0">
                <a:solidFill>
                  <a:srgbClr val="D4D4D4"/>
                </a:solidFill>
                <a:latin typeface="Consolas"/>
              </a:rPr>
              <a:t>engine));</a:t>
            </a:r>
            <a:endParaRPr lang="en-US" dirty="0"/>
          </a:p>
          <a:p>
            <a:r>
              <a:rPr lang="en-US" sz="1600" b="0" dirty="0">
                <a:solidFill>
                  <a:srgbClr val="D4D4D4"/>
                </a:solidFill>
                <a:effectLst/>
                <a:latin typeface="Consolas"/>
              </a:rPr>
              <a:t>}</a:t>
            </a:r>
            <a:endParaRPr lang="en-US" sz="1600" dirty="0">
              <a:solidFill>
                <a:srgbClr val="D4D4D4"/>
              </a:solidFill>
              <a:latin typeface="Consolas"/>
            </a:endParaRPr>
          </a:p>
        </p:txBody>
      </p:sp>
    </p:spTree>
    <p:extLst>
      <p:ext uri="{BB962C8B-B14F-4D97-AF65-F5344CB8AC3E}">
        <p14:creationId xmlns:p14="http://schemas.microsoft.com/office/powerpoint/2010/main" val="729054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7ABC-C913-479D-9535-89E55B4D87E7}"/>
              </a:ext>
            </a:extLst>
          </p:cNvPr>
          <p:cNvSpPr>
            <a:spLocks noGrp="1"/>
          </p:cNvSpPr>
          <p:nvPr>
            <p:ph type="title"/>
          </p:nvPr>
        </p:nvSpPr>
        <p:spPr/>
        <p:txBody>
          <a:bodyPr/>
          <a:lstStyle/>
          <a:p>
            <a:r>
              <a:rPr lang="en-US" dirty="0"/>
              <a:t>RNG – Common Tasks</a:t>
            </a:r>
          </a:p>
        </p:txBody>
      </p:sp>
      <p:sp>
        <p:nvSpPr>
          <p:cNvPr id="3" name="Content Placeholder 2">
            <a:extLst>
              <a:ext uri="{FF2B5EF4-FFF2-40B4-BE49-F238E27FC236}">
                <a16:creationId xmlns:a16="http://schemas.microsoft.com/office/drawing/2014/main" id="{FDE66C97-F5CE-4F95-ABD1-5032A9B18ABB}"/>
              </a:ext>
            </a:extLst>
          </p:cNvPr>
          <p:cNvSpPr>
            <a:spLocks noGrp="1"/>
          </p:cNvSpPr>
          <p:nvPr>
            <p:ph idx="1"/>
          </p:nvPr>
        </p:nvSpPr>
        <p:spPr>
          <a:xfrm>
            <a:off x="677334" y="2160589"/>
            <a:ext cx="8596668" cy="4087811"/>
          </a:xfrm>
        </p:spPr>
        <p:txBody>
          <a:bodyPr>
            <a:normAutofit/>
          </a:bodyPr>
          <a:lstStyle/>
          <a:p>
            <a:r>
              <a:rPr lang="en-US" dirty="0"/>
              <a:t>generating random points in 2D or 3D space</a:t>
            </a:r>
          </a:p>
          <a:p>
            <a:pPr lvl="1"/>
            <a:r>
              <a:rPr lang="en-US" dirty="0"/>
              <a:t>generate 2 or 3 numbers, and together they represent a point!</a:t>
            </a:r>
          </a:p>
          <a:p>
            <a:pPr lvl="1"/>
            <a:endParaRPr lang="en-US" dirty="0"/>
          </a:p>
          <a:p>
            <a:r>
              <a:rPr lang="en-US" dirty="0"/>
              <a:t>adding noise to data</a:t>
            </a:r>
          </a:p>
          <a:p>
            <a:pPr lvl="1"/>
            <a:r>
              <a:rPr lang="en-US" dirty="0"/>
              <a:t>sometimes we want to fuzz data to make it appear more realistic, like when simulating signal processing</a:t>
            </a:r>
          </a:p>
          <a:p>
            <a:pPr lvl="1"/>
            <a:endParaRPr lang="en-US" dirty="0"/>
          </a:p>
          <a:p>
            <a:r>
              <a:rPr lang="en-US" dirty="0"/>
              <a:t>strategy patterns</a:t>
            </a:r>
          </a:p>
          <a:p>
            <a:pPr lvl="1"/>
            <a:r>
              <a:rPr lang="en-US" dirty="0"/>
              <a:t>predictive analytics – understand the depth of your system and where it can go</a:t>
            </a:r>
          </a:p>
          <a:p>
            <a:pPr lvl="1"/>
            <a:r>
              <a:rPr lang="en-US" dirty="0"/>
              <a:t>AI design – use randomness to represent the choices made by AI</a:t>
            </a:r>
          </a:p>
          <a:p>
            <a:pPr lvl="1"/>
            <a:endParaRPr lang="en-US" dirty="0"/>
          </a:p>
          <a:p>
            <a:pPr lvl="2"/>
            <a:endParaRPr lang="en-US" dirty="0"/>
          </a:p>
          <a:p>
            <a:pPr lvl="1"/>
            <a:endParaRPr lang="en-US" dirty="0"/>
          </a:p>
          <a:p>
            <a:endParaRPr lang="en-US" dirty="0"/>
          </a:p>
        </p:txBody>
      </p:sp>
    </p:spTree>
    <p:extLst>
      <p:ext uri="{BB962C8B-B14F-4D97-AF65-F5344CB8AC3E}">
        <p14:creationId xmlns:p14="http://schemas.microsoft.com/office/powerpoint/2010/main" val="4160090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7ABC-C913-479D-9535-89E55B4D87E7}"/>
              </a:ext>
            </a:extLst>
          </p:cNvPr>
          <p:cNvSpPr>
            <a:spLocks noGrp="1"/>
          </p:cNvSpPr>
          <p:nvPr>
            <p:ph type="title"/>
          </p:nvPr>
        </p:nvSpPr>
        <p:spPr/>
        <p:txBody>
          <a:bodyPr/>
          <a:lstStyle/>
          <a:p>
            <a:r>
              <a:rPr lang="en-US" dirty="0"/>
              <a:t>Baking a Cake</a:t>
            </a:r>
          </a:p>
        </p:txBody>
      </p:sp>
      <p:sp>
        <p:nvSpPr>
          <p:cNvPr id="3" name="Content Placeholder 2">
            <a:extLst>
              <a:ext uri="{FF2B5EF4-FFF2-40B4-BE49-F238E27FC236}">
                <a16:creationId xmlns:a16="http://schemas.microsoft.com/office/drawing/2014/main" id="{FDE66C97-F5CE-4F95-ABD1-5032A9B18ABB}"/>
              </a:ext>
            </a:extLst>
          </p:cNvPr>
          <p:cNvSpPr>
            <a:spLocks noGrp="1"/>
          </p:cNvSpPr>
          <p:nvPr>
            <p:ph idx="1"/>
          </p:nvPr>
        </p:nvSpPr>
        <p:spPr/>
        <p:txBody>
          <a:bodyPr/>
          <a:lstStyle/>
          <a:p>
            <a:r>
              <a:rPr lang="en-US" dirty="0"/>
              <a:t>A recipe for a cake may specify the following:</a:t>
            </a:r>
          </a:p>
          <a:p>
            <a:pPr lvl="1"/>
            <a:r>
              <a:rPr lang="en-US" dirty="0"/>
              <a:t>Ingredients:</a:t>
            </a:r>
          </a:p>
          <a:p>
            <a:pPr lvl="2"/>
            <a:r>
              <a:rPr lang="en-US" dirty="0"/>
              <a:t>3 cups flour</a:t>
            </a:r>
          </a:p>
          <a:p>
            <a:pPr lvl="2"/>
            <a:r>
              <a:rPr lang="en-US" dirty="0"/>
              <a:t>1 tbsp baking soda</a:t>
            </a:r>
          </a:p>
          <a:p>
            <a:pPr lvl="2"/>
            <a:r>
              <a:rPr lang="en-US" dirty="0"/>
              <a:t>1 tsp salt</a:t>
            </a:r>
          </a:p>
          <a:p>
            <a:pPr lvl="2"/>
            <a:r>
              <a:rPr lang="en-US" dirty="0"/>
              <a:t>1 cup butter</a:t>
            </a:r>
          </a:p>
          <a:p>
            <a:pPr lvl="2"/>
            <a:r>
              <a:rPr lang="en-US" dirty="0"/>
              <a:t>1 cup milk</a:t>
            </a:r>
          </a:p>
          <a:p>
            <a:pPr lvl="2"/>
            <a:r>
              <a:rPr lang="en-US" dirty="0"/>
              <a:t>5 eggs</a:t>
            </a:r>
          </a:p>
          <a:p>
            <a:pPr lvl="1"/>
            <a:r>
              <a:rPr lang="en-US" dirty="0"/>
              <a:t>Directions</a:t>
            </a:r>
          </a:p>
          <a:p>
            <a:pPr lvl="2"/>
            <a:r>
              <a:rPr lang="en-US" dirty="0"/>
              <a:t>mix</a:t>
            </a:r>
          </a:p>
          <a:p>
            <a:pPr lvl="2"/>
            <a:r>
              <a:rPr lang="en-US" dirty="0"/>
              <a:t>bake for 30 min at 350F</a:t>
            </a:r>
          </a:p>
          <a:p>
            <a:endParaRPr lang="en-US" dirty="0"/>
          </a:p>
        </p:txBody>
      </p:sp>
    </p:spTree>
    <p:extLst>
      <p:ext uri="{BB962C8B-B14F-4D97-AF65-F5344CB8AC3E}">
        <p14:creationId xmlns:p14="http://schemas.microsoft.com/office/powerpoint/2010/main" val="1220424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7ABC-C913-479D-9535-89E55B4D87E7}"/>
              </a:ext>
            </a:extLst>
          </p:cNvPr>
          <p:cNvSpPr>
            <a:spLocks noGrp="1"/>
          </p:cNvSpPr>
          <p:nvPr>
            <p:ph type="title"/>
          </p:nvPr>
        </p:nvSpPr>
        <p:spPr/>
        <p:txBody>
          <a:bodyPr/>
          <a:lstStyle/>
          <a:p>
            <a:r>
              <a:rPr lang="en-US" dirty="0"/>
              <a:t>Baking a Cake</a:t>
            </a:r>
          </a:p>
        </p:txBody>
      </p:sp>
      <p:sp>
        <p:nvSpPr>
          <p:cNvPr id="3" name="Content Placeholder 2">
            <a:extLst>
              <a:ext uri="{FF2B5EF4-FFF2-40B4-BE49-F238E27FC236}">
                <a16:creationId xmlns:a16="http://schemas.microsoft.com/office/drawing/2014/main" id="{FDE66C97-F5CE-4F95-ABD1-5032A9B18ABB}"/>
              </a:ext>
            </a:extLst>
          </p:cNvPr>
          <p:cNvSpPr>
            <a:spLocks noGrp="1"/>
          </p:cNvSpPr>
          <p:nvPr>
            <p:ph idx="1"/>
          </p:nvPr>
        </p:nvSpPr>
        <p:spPr/>
        <p:txBody>
          <a:bodyPr/>
          <a:lstStyle/>
          <a:p>
            <a:r>
              <a:rPr lang="en-US" dirty="0"/>
              <a:t>A recipe for a cake may specify the following (not this simply...):</a:t>
            </a:r>
          </a:p>
          <a:p>
            <a:pPr lvl="1"/>
            <a:r>
              <a:rPr lang="en-US" dirty="0"/>
              <a:t>Ingredients:</a:t>
            </a:r>
          </a:p>
          <a:p>
            <a:pPr lvl="2"/>
            <a:r>
              <a:rPr lang="en-US" dirty="0"/>
              <a:t>3 cups flour</a:t>
            </a:r>
          </a:p>
          <a:p>
            <a:pPr lvl="2"/>
            <a:r>
              <a:rPr lang="en-US" dirty="0"/>
              <a:t>1 tbsp baking soda</a:t>
            </a:r>
          </a:p>
          <a:p>
            <a:pPr lvl="2"/>
            <a:r>
              <a:rPr lang="en-US" dirty="0"/>
              <a:t>1 tsp salt</a:t>
            </a:r>
          </a:p>
          <a:p>
            <a:pPr lvl="2"/>
            <a:r>
              <a:rPr lang="en-US" dirty="0"/>
              <a:t>1 cup butter</a:t>
            </a:r>
          </a:p>
          <a:p>
            <a:pPr lvl="2"/>
            <a:r>
              <a:rPr lang="en-US" dirty="0"/>
              <a:t>1 cup milk</a:t>
            </a:r>
          </a:p>
          <a:p>
            <a:pPr lvl="2"/>
            <a:r>
              <a:rPr lang="en-US" dirty="0"/>
              <a:t>5 eggs</a:t>
            </a:r>
          </a:p>
          <a:p>
            <a:pPr lvl="1"/>
            <a:r>
              <a:rPr lang="en-US" dirty="0"/>
              <a:t>Directions</a:t>
            </a:r>
          </a:p>
          <a:p>
            <a:pPr lvl="2"/>
            <a:r>
              <a:rPr lang="en-US" dirty="0"/>
              <a:t>mix</a:t>
            </a:r>
          </a:p>
          <a:p>
            <a:pPr lvl="2"/>
            <a:r>
              <a:rPr lang="en-US" dirty="0"/>
              <a:t>bake for 30 min at 350F</a:t>
            </a:r>
          </a:p>
          <a:p>
            <a:endParaRPr lang="en-US" dirty="0"/>
          </a:p>
        </p:txBody>
      </p:sp>
      <p:sp>
        <p:nvSpPr>
          <p:cNvPr id="4" name="TextBox 3">
            <a:extLst>
              <a:ext uri="{FF2B5EF4-FFF2-40B4-BE49-F238E27FC236}">
                <a16:creationId xmlns:a16="http://schemas.microsoft.com/office/drawing/2014/main" id="{44B78E28-98CF-4A95-8D66-A53743452FD8}"/>
              </a:ext>
            </a:extLst>
          </p:cNvPr>
          <p:cNvSpPr txBox="1"/>
          <p:nvPr/>
        </p:nvSpPr>
        <p:spPr>
          <a:xfrm>
            <a:off x="4183398" y="3475582"/>
            <a:ext cx="3417903" cy="1477328"/>
          </a:xfrm>
          <a:prstGeom prst="rect">
            <a:avLst/>
          </a:prstGeom>
          <a:noFill/>
        </p:spPr>
        <p:txBody>
          <a:bodyPr wrap="square" rtlCol="0">
            <a:spAutoFit/>
          </a:bodyPr>
          <a:lstStyle/>
          <a:p>
            <a:r>
              <a:rPr lang="en-US" dirty="0">
                <a:solidFill>
                  <a:srgbClr val="FF0000"/>
                </a:solidFill>
              </a:rPr>
              <a:t>How perfectly are you measuring each of these quantities?</a:t>
            </a:r>
          </a:p>
          <a:p>
            <a:endParaRPr lang="en-US" dirty="0">
              <a:solidFill>
                <a:srgbClr val="FF0000"/>
              </a:solidFill>
            </a:endParaRPr>
          </a:p>
          <a:p>
            <a:r>
              <a:rPr lang="en-US" dirty="0">
                <a:solidFill>
                  <a:srgbClr val="FF0000"/>
                </a:solidFill>
              </a:rPr>
              <a:t>What if you miscounted 4 eggs?</a:t>
            </a:r>
          </a:p>
        </p:txBody>
      </p:sp>
      <p:sp>
        <p:nvSpPr>
          <p:cNvPr id="5" name="Right Brace 4">
            <a:extLst>
              <a:ext uri="{FF2B5EF4-FFF2-40B4-BE49-F238E27FC236}">
                <a16:creationId xmlns:a16="http://schemas.microsoft.com/office/drawing/2014/main" id="{5A6406EF-D49D-4519-BF4B-7E623B1C15BB}"/>
              </a:ext>
            </a:extLst>
          </p:cNvPr>
          <p:cNvSpPr/>
          <p:nvPr/>
        </p:nvSpPr>
        <p:spPr>
          <a:xfrm>
            <a:off x="3382393" y="2991775"/>
            <a:ext cx="656947" cy="189094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471D347F-3D52-4FC3-870C-6A73E4F409EE}"/>
              </a:ext>
            </a:extLst>
          </p:cNvPr>
          <p:cNvSpPr/>
          <p:nvPr/>
        </p:nvSpPr>
        <p:spPr>
          <a:xfrm>
            <a:off x="4039340" y="5592932"/>
            <a:ext cx="656947" cy="44388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245A9A2E-4C40-4423-9584-A392A1BF54F0}"/>
              </a:ext>
            </a:extLst>
          </p:cNvPr>
          <p:cNvSpPr txBox="1"/>
          <p:nvPr/>
        </p:nvSpPr>
        <p:spPr>
          <a:xfrm>
            <a:off x="4779681" y="5348221"/>
            <a:ext cx="4754936" cy="1200329"/>
          </a:xfrm>
          <a:prstGeom prst="rect">
            <a:avLst/>
          </a:prstGeom>
          <a:noFill/>
        </p:spPr>
        <p:txBody>
          <a:bodyPr wrap="square" rtlCol="0">
            <a:spAutoFit/>
          </a:bodyPr>
          <a:lstStyle/>
          <a:p>
            <a:r>
              <a:rPr lang="en-US" dirty="0">
                <a:solidFill>
                  <a:srgbClr val="FF0000"/>
                </a:solidFill>
              </a:rPr>
              <a:t>How well did you mix?</a:t>
            </a:r>
          </a:p>
          <a:p>
            <a:r>
              <a:rPr lang="en-US" dirty="0">
                <a:solidFill>
                  <a:srgbClr val="FF0000"/>
                </a:solidFill>
              </a:rPr>
              <a:t>Was the oven really at 350F?</a:t>
            </a:r>
          </a:p>
          <a:p>
            <a:r>
              <a:rPr lang="en-US" dirty="0">
                <a:solidFill>
                  <a:srgbClr val="FF0000"/>
                </a:solidFill>
              </a:rPr>
              <a:t>Did it bake for exactly 30 minutes?</a:t>
            </a:r>
          </a:p>
          <a:p>
            <a:r>
              <a:rPr lang="en-US" dirty="0">
                <a:solidFill>
                  <a:srgbClr val="FF0000"/>
                </a:solidFill>
              </a:rPr>
              <a:t>How is the heat distributed in the oven?</a:t>
            </a:r>
          </a:p>
        </p:txBody>
      </p:sp>
    </p:spTree>
    <p:extLst>
      <p:ext uri="{BB962C8B-B14F-4D97-AF65-F5344CB8AC3E}">
        <p14:creationId xmlns:p14="http://schemas.microsoft.com/office/powerpoint/2010/main" val="1301838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99C3-8CD7-406F-BFEF-5C13714FEDC0}"/>
              </a:ext>
            </a:extLst>
          </p:cNvPr>
          <p:cNvSpPr>
            <a:spLocks noGrp="1"/>
          </p:cNvSpPr>
          <p:nvPr>
            <p:ph type="title"/>
          </p:nvPr>
        </p:nvSpPr>
        <p:spPr/>
        <p:txBody>
          <a:bodyPr/>
          <a:lstStyle/>
          <a:p>
            <a:r>
              <a:rPr lang="en-US" dirty="0"/>
              <a:t>Monte Carlo Methods</a:t>
            </a:r>
          </a:p>
        </p:txBody>
      </p:sp>
      <p:sp>
        <p:nvSpPr>
          <p:cNvPr id="3" name="Content Placeholder 2">
            <a:extLst>
              <a:ext uri="{FF2B5EF4-FFF2-40B4-BE49-F238E27FC236}">
                <a16:creationId xmlns:a16="http://schemas.microsoft.com/office/drawing/2014/main" id="{434D9288-DC86-43D4-A0D1-63521E8F7B58}"/>
              </a:ext>
            </a:extLst>
          </p:cNvPr>
          <p:cNvSpPr>
            <a:spLocks noGrp="1"/>
          </p:cNvSpPr>
          <p:nvPr>
            <p:ph idx="1"/>
          </p:nvPr>
        </p:nvSpPr>
        <p:spPr/>
        <p:txBody>
          <a:bodyPr>
            <a:normAutofit lnSpcReduction="10000"/>
          </a:bodyPr>
          <a:lstStyle/>
          <a:p>
            <a:r>
              <a:rPr lang="en-US" dirty="0"/>
              <a:t>Monte Carlo Methods are a class of techniques that utilize random number generation to aid in representing uncertainty.</a:t>
            </a:r>
          </a:p>
          <a:p>
            <a:endParaRPr lang="en-US" dirty="0"/>
          </a:p>
          <a:p>
            <a:r>
              <a:rPr lang="en-US" dirty="0"/>
              <a:t>In theory algorithms and measurements are precise and without error. The simulation is a perfect world.</a:t>
            </a:r>
          </a:p>
          <a:p>
            <a:endParaRPr lang="en-US" dirty="0"/>
          </a:p>
          <a:p>
            <a:r>
              <a:rPr lang="en-US" dirty="0"/>
              <a:t>In practice apparatus are imperfect, human elements are unpredictable, and details are unaccounted for.</a:t>
            </a:r>
          </a:p>
          <a:p>
            <a:pPr marL="0" indent="0">
              <a:buNone/>
            </a:pPr>
            <a:endParaRPr lang="en-US" dirty="0"/>
          </a:p>
          <a:p>
            <a:r>
              <a:rPr lang="en-US" dirty="0"/>
              <a:t>Monte Carlo Methods allow an algorithm to run with randomly imperfect data so that one execution to the next is different, which over time will paint a better picture.</a:t>
            </a:r>
          </a:p>
          <a:p>
            <a:endParaRPr lang="en-US" dirty="0"/>
          </a:p>
        </p:txBody>
      </p:sp>
    </p:spTree>
    <p:extLst>
      <p:ext uri="{BB962C8B-B14F-4D97-AF65-F5344CB8AC3E}">
        <p14:creationId xmlns:p14="http://schemas.microsoft.com/office/powerpoint/2010/main" val="823603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3ABD-C858-4132-8272-654A5E785379}"/>
              </a:ext>
            </a:extLst>
          </p:cNvPr>
          <p:cNvSpPr>
            <a:spLocks noGrp="1"/>
          </p:cNvSpPr>
          <p:nvPr>
            <p:ph type="title"/>
          </p:nvPr>
        </p:nvSpPr>
        <p:spPr/>
        <p:txBody>
          <a:bodyPr/>
          <a:lstStyle/>
          <a:p>
            <a:r>
              <a:rPr lang="en-US" dirty="0"/>
              <a:t>Monte Carlo Methods</a:t>
            </a:r>
          </a:p>
        </p:txBody>
      </p:sp>
      <p:sp>
        <p:nvSpPr>
          <p:cNvPr id="3" name="Content Placeholder 2">
            <a:extLst>
              <a:ext uri="{FF2B5EF4-FFF2-40B4-BE49-F238E27FC236}">
                <a16:creationId xmlns:a16="http://schemas.microsoft.com/office/drawing/2014/main" id="{FE767920-F68A-4316-9410-914ECA240FFB}"/>
              </a:ext>
            </a:extLst>
          </p:cNvPr>
          <p:cNvSpPr>
            <a:spLocks noGrp="1"/>
          </p:cNvSpPr>
          <p:nvPr>
            <p:ph idx="1"/>
          </p:nvPr>
        </p:nvSpPr>
        <p:spPr>
          <a:xfrm>
            <a:off x="677334" y="2160590"/>
            <a:ext cx="9050866" cy="4612744"/>
          </a:xfrm>
        </p:spPr>
        <p:txBody>
          <a:bodyPr vert="horz" lIns="91440" tIns="45720" rIns="91440" bIns="45720" rtlCol="0" anchor="t">
            <a:normAutofit lnSpcReduction="10000"/>
          </a:bodyPr>
          <a:lstStyle/>
          <a:p>
            <a:r>
              <a:rPr lang="en-US" dirty="0"/>
              <a:t>Various aspects of the system are represented with varying distributions that align reasonably well with their realistic behavior.</a:t>
            </a:r>
          </a:p>
          <a:p>
            <a:pPr lvl="1"/>
            <a:r>
              <a:rPr lang="en-US" dirty="0"/>
              <a:t>This is usually dictated by real-world measurements and/or subject matter experts that understand the system exceptionally well.</a:t>
            </a:r>
          </a:p>
          <a:p>
            <a:pPr lvl="1"/>
            <a:endParaRPr lang="en-US" dirty="0"/>
          </a:p>
          <a:p>
            <a:r>
              <a:rPr lang="en-US" dirty="0"/>
              <a:t>We run a Monte Carlo method many times over until the resulting data </a:t>
            </a:r>
            <a:r>
              <a:rPr lang="en-US" i="1" dirty="0"/>
              <a:t>converges</a:t>
            </a:r>
            <a:r>
              <a:rPr lang="en-US" dirty="0"/>
              <a:t>.</a:t>
            </a:r>
          </a:p>
          <a:p>
            <a:pPr lvl="1"/>
            <a:r>
              <a:rPr lang="en-US" dirty="0"/>
              <a:t>This can take tens, hundreds, and even thousands of executions to observe a convergence in the data.</a:t>
            </a:r>
          </a:p>
          <a:p>
            <a:pPr lvl="1"/>
            <a:endParaRPr lang="en-US" dirty="0"/>
          </a:p>
          <a:p>
            <a:r>
              <a:rPr lang="en-US" dirty="0"/>
              <a:t>When checking for a numerical convergence, we utilize some error threshold (epsilon).</a:t>
            </a:r>
          </a:p>
          <a:p>
            <a:pPr lvl="1"/>
            <a:r>
              <a:rPr lang="en-US" dirty="0"/>
              <a:t>This will typically be </a:t>
            </a:r>
            <a:r>
              <a:rPr lang="el-GR" dirty="0"/>
              <a:t>ε</a:t>
            </a:r>
            <a:r>
              <a:rPr lang="en-US" dirty="0"/>
              <a:t> = 1e</a:t>
            </a:r>
            <a:r>
              <a:rPr lang="en-US" baseline="30000" dirty="0"/>
              <a:t>-8</a:t>
            </a:r>
            <a:r>
              <a:rPr lang="en-US" dirty="0"/>
              <a:t> (this is a really small number!)</a:t>
            </a:r>
          </a:p>
          <a:p>
            <a:pPr lvl="1"/>
            <a:r>
              <a:rPr lang="en-US" dirty="0"/>
              <a:t>If our data is off from the expect result by a difference less than </a:t>
            </a:r>
            <a:r>
              <a:rPr lang="el-GR" dirty="0"/>
              <a:t>ε</a:t>
            </a:r>
            <a:r>
              <a:rPr lang="en-US" dirty="0"/>
              <a:t> then we say our result is close enough.</a:t>
            </a:r>
          </a:p>
        </p:txBody>
      </p:sp>
    </p:spTree>
    <p:extLst>
      <p:ext uri="{BB962C8B-B14F-4D97-AF65-F5344CB8AC3E}">
        <p14:creationId xmlns:p14="http://schemas.microsoft.com/office/powerpoint/2010/main" val="380880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397A-0893-43B0-8F88-339D4370D92D}"/>
              </a:ext>
            </a:extLst>
          </p:cNvPr>
          <p:cNvSpPr>
            <a:spLocks noGrp="1"/>
          </p:cNvSpPr>
          <p:nvPr>
            <p:ph type="title"/>
          </p:nvPr>
        </p:nvSpPr>
        <p:spPr/>
        <p:txBody>
          <a:bodyPr/>
          <a:lstStyle/>
          <a:p>
            <a:r>
              <a:rPr lang="en-US" dirty="0"/>
              <a:t>Random Number Generation</a:t>
            </a:r>
          </a:p>
        </p:txBody>
      </p:sp>
      <p:sp>
        <p:nvSpPr>
          <p:cNvPr id="3" name="Content Placeholder 2">
            <a:extLst>
              <a:ext uri="{FF2B5EF4-FFF2-40B4-BE49-F238E27FC236}">
                <a16:creationId xmlns:a16="http://schemas.microsoft.com/office/drawing/2014/main" id="{5C190F60-3568-4696-BAD7-27BC7094207E}"/>
              </a:ext>
            </a:extLst>
          </p:cNvPr>
          <p:cNvSpPr>
            <a:spLocks noGrp="1"/>
          </p:cNvSpPr>
          <p:nvPr>
            <p:ph idx="1"/>
          </p:nvPr>
        </p:nvSpPr>
        <p:spPr>
          <a:xfrm>
            <a:off x="677334" y="2160589"/>
            <a:ext cx="8596668" cy="4337865"/>
          </a:xfrm>
        </p:spPr>
        <p:txBody>
          <a:bodyPr vert="horz" lIns="91440" tIns="45720" rIns="91440" bIns="45720" rtlCol="0" anchor="t">
            <a:normAutofit/>
          </a:bodyPr>
          <a:lstStyle/>
          <a:p>
            <a:r>
              <a:rPr lang="en-US" dirty="0"/>
              <a:t>A random number generator (RNG) is one that produces a stream of numbers in an undeterminable pattern.</a:t>
            </a:r>
          </a:p>
          <a:p>
            <a:endParaRPr lang="en-US" dirty="0"/>
          </a:p>
          <a:p>
            <a:r>
              <a:rPr lang="en-US" dirty="0"/>
              <a:t>Many applications require the use of a random number.</a:t>
            </a:r>
          </a:p>
          <a:p>
            <a:pPr lvl="1"/>
            <a:r>
              <a:rPr lang="en-US" dirty="0"/>
              <a:t>Statistics &amp; analysis</a:t>
            </a:r>
          </a:p>
          <a:p>
            <a:pPr lvl="1"/>
            <a:r>
              <a:rPr lang="en-US" dirty="0"/>
              <a:t>Simulations</a:t>
            </a:r>
          </a:p>
          <a:p>
            <a:pPr lvl="1"/>
            <a:r>
              <a:rPr lang="en-US" dirty="0"/>
              <a:t>Cryptography</a:t>
            </a:r>
          </a:p>
          <a:p>
            <a:pPr lvl="1"/>
            <a:r>
              <a:rPr lang="en-US" dirty="0"/>
              <a:t>Games</a:t>
            </a:r>
          </a:p>
          <a:p>
            <a:pPr lvl="1"/>
            <a:endParaRPr lang="en-US" dirty="0"/>
          </a:p>
          <a:p>
            <a:r>
              <a:rPr lang="en-US" dirty="0"/>
              <a:t>Random Number Generation (RNG) can be based on hardware or on software.</a:t>
            </a:r>
          </a:p>
        </p:txBody>
      </p:sp>
    </p:spTree>
    <p:extLst>
      <p:ext uri="{BB962C8B-B14F-4D97-AF65-F5344CB8AC3E}">
        <p14:creationId xmlns:p14="http://schemas.microsoft.com/office/powerpoint/2010/main" val="818460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397A-0893-43B0-8F88-339D4370D92D}"/>
              </a:ext>
            </a:extLst>
          </p:cNvPr>
          <p:cNvSpPr>
            <a:spLocks noGrp="1"/>
          </p:cNvSpPr>
          <p:nvPr>
            <p:ph type="title"/>
          </p:nvPr>
        </p:nvSpPr>
        <p:spPr/>
        <p:txBody>
          <a:bodyPr/>
          <a:lstStyle/>
          <a:p>
            <a:r>
              <a:rPr lang="en-US" dirty="0"/>
              <a:t>List of Engines &amp; Distributions</a:t>
            </a:r>
          </a:p>
        </p:txBody>
      </p:sp>
      <p:sp>
        <p:nvSpPr>
          <p:cNvPr id="6" name="Content Placeholder 2">
            <a:extLst>
              <a:ext uri="{FF2B5EF4-FFF2-40B4-BE49-F238E27FC236}">
                <a16:creationId xmlns:a16="http://schemas.microsoft.com/office/drawing/2014/main" id="{B606D72E-1A47-4E8D-A74B-2E34CEED2D61}"/>
              </a:ext>
            </a:extLst>
          </p:cNvPr>
          <p:cNvSpPr txBox="1">
            <a:spLocks/>
          </p:cNvSpPr>
          <p:nvPr/>
        </p:nvSpPr>
        <p:spPr>
          <a:xfrm>
            <a:off x="677334" y="2160589"/>
            <a:ext cx="8596668" cy="388077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a:p>
            <a:endParaRPr lang="en-US" sz="1800" dirty="0"/>
          </a:p>
          <a:p>
            <a:endParaRPr lang="en-US" dirty="0"/>
          </a:p>
        </p:txBody>
      </p:sp>
      <p:sp>
        <p:nvSpPr>
          <p:cNvPr id="5" name="Content Placeholder 2">
            <a:extLst>
              <a:ext uri="{FF2B5EF4-FFF2-40B4-BE49-F238E27FC236}">
                <a16:creationId xmlns:a16="http://schemas.microsoft.com/office/drawing/2014/main" id="{91079BA9-33CF-4C1A-8D57-F81C03DEFDED}"/>
              </a:ext>
            </a:extLst>
          </p:cNvPr>
          <p:cNvSpPr txBox="1">
            <a:spLocks/>
          </p:cNvSpPr>
          <p:nvPr/>
        </p:nvSpPr>
        <p:spPr>
          <a:xfrm>
            <a:off x="829734" y="2312989"/>
            <a:ext cx="8596668" cy="778985"/>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ea typeface="+mn-lt"/>
                <a:cs typeface="+mn-lt"/>
                <a:hlinkClick r:id="rId2"/>
              </a:rPr>
              <a:t>https://en.cppreference.com/w/cpp/header/random</a:t>
            </a:r>
            <a:endParaRPr lang="en-US" sz="1800" dirty="0"/>
          </a:p>
          <a:p>
            <a:endParaRPr lang="en-US" dirty="0"/>
          </a:p>
        </p:txBody>
      </p:sp>
    </p:spTree>
    <p:extLst>
      <p:ext uri="{BB962C8B-B14F-4D97-AF65-F5344CB8AC3E}">
        <p14:creationId xmlns:p14="http://schemas.microsoft.com/office/powerpoint/2010/main" val="541449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397A-0893-43B0-8F88-339D4370D92D}"/>
              </a:ext>
            </a:extLst>
          </p:cNvPr>
          <p:cNvSpPr>
            <a:spLocks noGrp="1"/>
          </p:cNvSpPr>
          <p:nvPr>
            <p:ph type="title"/>
          </p:nvPr>
        </p:nvSpPr>
        <p:spPr/>
        <p:txBody>
          <a:bodyPr/>
          <a:lstStyle/>
          <a:p>
            <a:r>
              <a:rPr lang="en-US" dirty="0"/>
              <a:t>Random Number Generation</a:t>
            </a:r>
          </a:p>
        </p:txBody>
      </p:sp>
      <p:sp>
        <p:nvSpPr>
          <p:cNvPr id="3" name="Content Placeholder 2">
            <a:extLst>
              <a:ext uri="{FF2B5EF4-FFF2-40B4-BE49-F238E27FC236}">
                <a16:creationId xmlns:a16="http://schemas.microsoft.com/office/drawing/2014/main" id="{5C190F60-3568-4696-BAD7-27BC7094207E}"/>
              </a:ext>
            </a:extLst>
          </p:cNvPr>
          <p:cNvSpPr>
            <a:spLocks noGrp="1"/>
          </p:cNvSpPr>
          <p:nvPr>
            <p:ph idx="1"/>
          </p:nvPr>
        </p:nvSpPr>
        <p:spPr>
          <a:xfrm>
            <a:off x="677334" y="2160589"/>
            <a:ext cx="8596668" cy="3982992"/>
          </a:xfrm>
        </p:spPr>
        <p:txBody>
          <a:bodyPr vert="horz" lIns="91440" tIns="45720" rIns="91440" bIns="45720" rtlCol="0" anchor="t">
            <a:normAutofit/>
          </a:bodyPr>
          <a:lstStyle/>
          <a:p>
            <a:r>
              <a:rPr lang="en-US" dirty="0"/>
              <a:t>The quality of a random number generator that we are concerned about is its </a:t>
            </a:r>
            <a:r>
              <a:rPr lang="en-US" i="1" dirty="0"/>
              <a:t>period</a:t>
            </a:r>
            <a:r>
              <a:rPr lang="en-US" dirty="0"/>
              <a:t>, or how long it goes before repeating a number.</a:t>
            </a:r>
          </a:p>
        </p:txBody>
      </p:sp>
      <p:pic>
        <p:nvPicPr>
          <p:cNvPr id="4" name="Picture 4" descr="A close up of text on a white background&#10;&#10;Description generated with very high confidence">
            <a:extLst>
              <a:ext uri="{FF2B5EF4-FFF2-40B4-BE49-F238E27FC236}">
                <a16:creationId xmlns:a16="http://schemas.microsoft.com/office/drawing/2014/main" id="{7822C860-6BAF-418F-9749-BA30EEACF2A8}"/>
              </a:ext>
            </a:extLst>
          </p:cNvPr>
          <p:cNvPicPr>
            <a:picLocks noChangeAspect="1"/>
          </p:cNvPicPr>
          <p:nvPr/>
        </p:nvPicPr>
        <p:blipFill>
          <a:blip r:embed="rId2"/>
          <a:stretch>
            <a:fillRect/>
          </a:stretch>
        </p:blipFill>
        <p:spPr>
          <a:xfrm>
            <a:off x="1102659" y="3050843"/>
            <a:ext cx="7835590" cy="2315516"/>
          </a:xfrm>
          <a:prstGeom prst="rect">
            <a:avLst/>
          </a:prstGeom>
        </p:spPr>
      </p:pic>
    </p:spTree>
    <p:extLst>
      <p:ext uri="{BB962C8B-B14F-4D97-AF65-F5344CB8AC3E}">
        <p14:creationId xmlns:p14="http://schemas.microsoft.com/office/powerpoint/2010/main" val="4234686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397A-0893-43B0-8F88-339D4370D92D}"/>
              </a:ext>
            </a:extLst>
          </p:cNvPr>
          <p:cNvSpPr>
            <a:spLocks noGrp="1"/>
          </p:cNvSpPr>
          <p:nvPr>
            <p:ph type="title"/>
          </p:nvPr>
        </p:nvSpPr>
        <p:spPr/>
        <p:txBody>
          <a:bodyPr/>
          <a:lstStyle/>
          <a:p>
            <a:r>
              <a:rPr lang="en-US" dirty="0"/>
              <a:t>RNG – Reproducibility &amp; Seeds</a:t>
            </a:r>
          </a:p>
        </p:txBody>
      </p:sp>
      <p:sp>
        <p:nvSpPr>
          <p:cNvPr id="3" name="Content Placeholder 2">
            <a:extLst>
              <a:ext uri="{FF2B5EF4-FFF2-40B4-BE49-F238E27FC236}">
                <a16:creationId xmlns:a16="http://schemas.microsoft.com/office/drawing/2014/main" id="{5C190F60-3568-4696-BAD7-27BC7094207E}"/>
              </a:ext>
            </a:extLst>
          </p:cNvPr>
          <p:cNvSpPr>
            <a:spLocks noGrp="1"/>
          </p:cNvSpPr>
          <p:nvPr>
            <p:ph idx="1"/>
          </p:nvPr>
        </p:nvSpPr>
        <p:spPr/>
        <p:txBody>
          <a:bodyPr vert="horz" lIns="91440" tIns="45720" rIns="91440" bIns="45720" rtlCol="0" anchor="t">
            <a:normAutofit/>
          </a:bodyPr>
          <a:lstStyle/>
          <a:p>
            <a:r>
              <a:rPr lang="en-US" dirty="0"/>
              <a:t>When using random numbers we need to consider the reproducibility of those random numbers.</a:t>
            </a:r>
          </a:p>
          <a:p>
            <a:endParaRPr lang="en-US" dirty="0"/>
          </a:p>
          <a:p>
            <a:r>
              <a:rPr lang="en-US" dirty="0"/>
              <a:t>We want systems to be reproducible to help facilitate debugging and for improving quality control.</a:t>
            </a:r>
          </a:p>
          <a:p>
            <a:pPr lvl="1"/>
            <a:r>
              <a:rPr lang="en-US" dirty="0"/>
              <a:t>Imagine your system crashes only </a:t>
            </a:r>
            <a:r>
              <a:rPr lang="en-US" i="1" dirty="0"/>
              <a:t>some</a:t>
            </a:r>
            <a:r>
              <a:rPr lang="en-US" dirty="0"/>
              <a:t> of the time. If you have unpredictable random inputs, tracing the root cause becomes immensely difficult!</a:t>
            </a:r>
          </a:p>
          <a:p>
            <a:pPr lvl="1"/>
            <a:endParaRPr lang="en-US" dirty="0"/>
          </a:p>
          <a:p>
            <a:r>
              <a:rPr lang="en-US" dirty="0"/>
              <a:t>Engines use </a:t>
            </a:r>
            <a:r>
              <a:rPr lang="en-US" i="1" dirty="0"/>
              <a:t>seeds</a:t>
            </a:r>
            <a:r>
              <a:rPr lang="en-US" dirty="0"/>
              <a:t> to control the pattern that it creates. Use the same seed and the same exact pattern emerges from the engine. Not so random...</a:t>
            </a:r>
          </a:p>
          <a:p>
            <a:pPr lvl="1"/>
            <a:endParaRPr lang="en-US" dirty="0"/>
          </a:p>
          <a:p>
            <a:endParaRPr lang="en-US" dirty="0"/>
          </a:p>
          <a:p>
            <a:pPr lvl="1"/>
            <a:endParaRPr lang="en-US" dirty="0"/>
          </a:p>
          <a:p>
            <a:endParaRPr lang="en-US" dirty="0"/>
          </a:p>
        </p:txBody>
      </p:sp>
    </p:spTree>
    <p:extLst>
      <p:ext uri="{BB962C8B-B14F-4D97-AF65-F5344CB8AC3E}">
        <p14:creationId xmlns:p14="http://schemas.microsoft.com/office/powerpoint/2010/main" val="28227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D2BE-D6F7-4F29-81BA-E0BDCDDDA2F6}"/>
              </a:ext>
            </a:extLst>
          </p:cNvPr>
          <p:cNvSpPr>
            <a:spLocks noGrp="1"/>
          </p:cNvSpPr>
          <p:nvPr>
            <p:ph type="title"/>
          </p:nvPr>
        </p:nvSpPr>
        <p:spPr/>
        <p:txBody>
          <a:bodyPr/>
          <a:lstStyle/>
          <a:p>
            <a:r>
              <a:rPr lang="en-US" dirty="0"/>
              <a:t>RNG – Deterministic vs. Indeterminism</a:t>
            </a:r>
          </a:p>
        </p:txBody>
      </p:sp>
      <p:sp>
        <p:nvSpPr>
          <p:cNvPr id="3" name="Content Placeholder 2">
            <a:extLst>
              <a:ext uri="{FF2B5EF4-FFF2-40B4-BE49-F238E27FC236}">
                <a16:creationId xmlns:a16="http://schemas.microsoft.com/office/drawing/2014/main" id="{F31622EF-1DB7-49AB-B344-2A8ECF1AA226}"/>
              </a:ext>
            </a:extLst>
          </p:cNvPr>
          <p:cNvSpPr>
            <a:spLocks noGrp="1"/>
          </p:cNvSpPr>
          <p:nvPr>
            <p:ph idx="1"/>
          </p:nvPr>
        </p:nvSpPr>
        <p:spPr/>
        <p:txBody>
          <a:bodyPr/>
          <a:lstStyle/>
          <a:p>
            <a:r>
              <a:rPr lang="en-US" dirty="0"/>
              <a:t>Engines are initialized with a seed; this seed may be set by the user or set with some form of </a:t>
            </a:r>
            <a:r>
              <a:rPr lang="en-US" i="1" dirty="0"/>
              <a:t>entropy</a:t>
            </a:r>
            <a:r>
              <a:rPr lang="en-US" dirty="0"/>
              <a:t>.</a:t>
            </a:r>
          </a:p>
          <a:p>
            <a:endParaRPr lang="en-US" dirty="0"/>
          </a:p>
          <a:p>
            <a:r>
              <a:rPr lang="en-US" dirty="0"/>
              <a:t>Allowing the user to set the seed allows the system to be run with that same seed again to produce the same results. This is called </a:t>
            </a:r>
            <a:r>
              <a:rPr lang="en-US" i="1" dirty="0"/>
              <a:t>deterministic RNG.</a:t>
            </a:r>
          </a:p>
          <a:p>
            <a:endParaRPr lang="en-US" dirty="0"/>
          </a:p>
          <a:p>
            <a:r>
              <a:rPr lang="en-US" dirty="0"/>
              <a:t>Entropy is some characteristic about the (computing) environment at that moment in time. E.g. available RAM, system clock, etc. or some combination that is (nearly) impossible to replicate. Using entropy is called </a:t>
            </a:r>
            <a:r>
              <a:rPr lang="en-US" i="1" dirty="0"/>
              <a:t>indeterministic RNG.</a:t>
            </a:r>
            <a:endParaRPr lang="en-US" dirty="0"/>
          </a:p>
          <a:p>
            <a:endParaRPr lang="en-US" dirty="0"/>
          </a:p>
        </p:txBody>
      </p:sp>
    </p:spTree>
    <p:extLst>
      <p:ext uri="{BB962C8B-B14F-4D97-AF65-F5344CB8AC3E}">
        <p14:creationId xmlns:p14="http://schemas.microsoft.com/office/powerpoint/2010/main" val="273786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397A-0893-43B0-8F88-339D4370D92D}"/>
              </a:ext>
            </a:extLst>
          </p:cNvPr>
          <p:cNvSpPr>
            <a:spLocks noGrp="1"/>
          </p:cNvSpPr>
          <p:nvPr>
            <p:ph type="title"/>
          </p:nvPr>
        </p:nvSpPr>
        <p:spPr/>
        <p:txBody>
          <a:bodyPr/>
          <a:lstStyle/>
          <a:p>
            <a:r>
              <a:rPr lang="en-US" dirty="0"/>
              <a:t>RNG – Engines &amp; Distributions</a:t>
            </a:r>
          </a:p>
        </p:txBody>
      </p:sp>
      <p:sp>
        <p:nvSpPr>
          <p:cNvPr id="3" name="Content Placeholder 2">
            <a:extLst>
              <a:ext uri="{FF2B5EF4-FFF2-40B4-BE49-F238E27FC236}">
                <a16:creationId xmlns:a16="http://schemas.microsoft.com/office/drawing/2014/main" id="{5C190F60-3568-4696-BAD7-27BC7094207E}"/>
              </a:ext>
            </a:extLst>
          </p:cNvPr>
          <p:cNvSpPr>
            <a:spLocks noGrp="1"/>
          </p:cNvSpPr>
          <p:nvPr>
            <p:ph idx="1"/>
          </p:nvPr>
        </p:nvSpPr>
        <p:spPr>
          <a:xfrm>
            <a:off x="677334" y="2160589"/>
            <a:ext cx="8596668" cy="4426642"/>
          </a:xfrm>
        </p:spPr>
        <p:txBody>
          <a:bodyPr vert="horz" lIns="91440" tIns="45720" rIns="91440" bIns="45720" rtlCol="0" anchor="t">
            <a:normAutofit fontScale="92500" lnSpcReduction="20000"/>
          </a:bodyPr>
          <a:lstStyle/>
          <a:p>
            <a:r>
              <a:rPr lang="en-US" dirty="0"/>
              <a:t>We can produce random and pseudo random numbers for our programs using a combination of generators (engines) and distributions.</a:t>
            </a:r>
          </a:p>
          <a:p>
            <a:pPr lvl="1"/>
            <a:r>
              <a:rPr lang="en-US" dirty="0"/>
              <a:t>All are provided by the C++ header </a:t>
            </a:r>
            <a:r>
              <a:rPr lang="en-US" i="1" dirty="0"/>
              <a:t>random</a:t>
            </a:r>
            <a:r>
              <a:rPr lang="en-US" dirty="0"/>
              <a:t>.</a:t>
            </a:r>
          </a:p>
          <a:p>
            <a:endParaRPr lang="en-US" dirty="0"/>
          </a:p>
          <a:p>
            <a:r>
              <a:rPr lang="en-US" dirty="0"/>
              <a:t>Engines are tasked with producing a random number.</a:t>
            </a:r>
          </a:p>
          <a:p>
            <a:endParaRPr lang="en-US" dirty="0"/>
          </a:p>
          <a:p>
            <a:r>
              <a:rPr lang="en-US" dirty="0"/>
              <a:t>Distributions are tasked with taking the number generated by the engine and transforming it according to some set of rules.</a:t>
            </a:r>
          </a:p>
          <a:p>
            <a:endParaRPr lang="en-US" dirty="0"/>
          </a:p>
          <a:p>
            <a:r>
              <a:rPr lang="en-US" dirty="0"/>
              <a:t>C++ provides a handful of engines and many different distributions.</a:t>
            </a:r>
          </a:p>
          <a:p>
            <a:pPr lvl="1"/>
            <a:r>
              <a:rPr lang="en-US" dirty="0"/>
              <a:t>Common engine: std::mt19937</a:t>
            </a:r>
          </a:p>
          <a:p>
            <a:pPr lvl="1"/>
            <a:r>
              <a:rPr lang="en-US" dirty="0"/>
              <a:t>Common distributions: std::uniform_real_distribution, std::uniform_int_distribution, std::normal_distribution</a:t>
            </a:r>
          </a:p>
          <a:p>
            <a:pPr lvl="1"/>
            <a:r>
              <a:rPr lang="en-US" dirty="0"/>
              <a:t>These are all data types!</a:t>
            </a:r>
          </a:p>
        </p:txBody>
      </p:sp>
    </p:spTree>
    <p:extLst>
      <p:ext uri="{BB962C8B-B14F-4D97-AF65-F5344CB8AC3E}">
        <p14:creationId xmlns:p14="http://schemas.microsoft.com/office/powerpoint/2010/main" val="728645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397A-0893-43B0-8F88-339D4370D92D}"/>
              </a:ext>
            </a:extLst>
          </p:cNvPr>
          <p:cNvSpPr>
            <a:spLocks noGrp="1"/>
          </p:cNvSpPr>
          <p:nvPr>
            <p:ph type="title"/>
          </p:nvPr>
        </p:nvSpPr>
        <p:spPr/>
        <p:txBody>
          <a:bodyPr/>
          <a:lstStyle/>
          <a:p>
            <a:r>
              <a:rPr lang="en-US" dirty="0"/>
              <a:t>RNG – Engines &amp; Distributions</a:t>
            </a:r>
          </a:p>
        </p:txBody>
      </p:sp>
      <p:sp>
        <p:nvSpPr>
          <p:cNvPr id="3" name="Content Placeholder 2">
            <a:extLst>
              <a:ext uri="{FF2B5EF4-FFF2-40B4-BE49-F238E27FC236}">
                <a16:creationId xmlns:a16="http://schemas.microsoft.com/office/drawing/2014/main" id="{5C190F60-3568-4696-BAD7-27BC7094207E}"/>
              </a:ext>
            </a:extLst>
          </p:cNvPr>
          <p:cNvSpPr>
            <a:spLocks noGrp="1"/>
          </p:cNvSpPr>
          <p:nvPr>
            <p:ph idx="1"/>
          </p:nvPr>
        </p:nvSpPr>
        <p:spPr>
          <a:xfrm>
            <a:off x="677334" y="2160589"/>
            <a:ext cx="8596668" cy="4426642"/>
          </a:xfrm>
        </p:spPr>
        <p:txBody>
          <a:bodyPr vert="horz" lIns="91440" tIns="45720" rIns="91440" bIns="45720" rtlCol="0" anchor="t">
            <a:normAutofit/>
          </a:bodyPr>
          <a:lstStyle/>
          <a:p>
            <a:r>
              <a:rPr lang="en-US" dirty="0"/>
              <a:t>The engines and distributions in C++ are called </a:t>
            </a:r>
            <a:r>
              <a:rPr lang="en-US" i="1" dirty="0"/>
              <a:t>functors</a:t>
            </a:r>
            <a:r>
              <a:rPr lang="en-US" dirty="0"/>
              <a:t>.</a:t>
            </a:r>
          </a:p>
          <a:p>
            <a:pPr lvl="1"/>
            <a:r>
              <a:rPr lang="en-US" dirty="0"/>
              <a:t>They are variables that look and act like functions.</a:t>
            </a:r>
          </a:p>
          <a:p>
            <a:pPr lvl="1"/>
            <a:endParaRPr lang="en-US" dirty="0"/>
          </a:p>
          <a:p>
            <a:r>
              <a:rPr lang="en-US" dirty="0"/>
              <a:t>Engines are called like functions without parameters:</a:t>
            </a:r>
            <a:br>
              <a:rPr lang="en-US" dirty="0"/>
            </a:br>
            <a:br>
              <a:rPr lang="en-US" dirty="0"/>
            </a:br>
            <a:r>
              <a:rPr lang="en-US" dirty="0">
                <a:solidFill>
                  <a:schemeClr val="accent2"/>
                </a:solidFill>
                <a:latin typeface="Consolas" panose="020B0609020204030204" pitchFamily="49" charset="0"/>
              </a:rPr>
              <a:t>auto</a:t>
            </a:r>
            <a:r>
              <a:rPr lang="en-US" dirty="0">
                <a:latin typeface="Consolas" panose="020B0609020204030204" pitchFamily="49" charset="0"/>
              </a:rPr>
              <a:t> r = eng();</a:t>
            </a:r>
            <a:br>
              <a:rPr lang="en-US" dirty="0"/>
            </a:br>
            <a:endParaRPr lang="en-US" dirty="0"/>
          </a:p>
          <a:p>
            <a:r>
              <a:rPr lang="en-US" dirty="0"/>
              <a:t>Distributions are called like functions, taking in an engine as a parameter:</a:t>
            </a:r>
            <a:br>
              <a:rPr lang="en-US" dirty="0"/>
            </a:br>
            <a:br>
              <a:rPr lang="en-US" dirty="0"/>
            </a:br>
            <a:r>
              <a:rPr lang="en-US" dirty="0">
                <a:solidFill>
                  <a:schemeClr val="accent2"/>
                </a:solidFill>
                <a:latin typeface="Consolas" panose="020B0609020204030204" pitchFamily="49" charset="0"/>
              </a:rPr>
              <a:t>auto</a:t>
            </a:r>
            <a:r>
              <a:rPr lang="en-US" dirty="0">
                <a:latin typeface="Consolas" panose="020B0609020204030204" pitchFamily="49" charset="0"/>
              </a:rPr>
              <a:t> r = dis(eng);</a:t>
            </a:r>
          </a:p>
        </p:txBody>
      </p:sp>
    </p:spTree>
    <p:extLst>
      <p:ext uri="{BB962C8B-B14F-4D97-AF65-F5344CB8AC3E}">
        <p14:creationId xmlns:p14="http://schemas.microsoft.com/office/powerpoint/2010/main" val="3101538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FD985-016D-4FD8-B209-8BCF26CF4CDA}"/>
              </a:ext>
            </a:extLst>
          </p:cNvPr>
          <p:cNvSpPr>
            <a:spLocks noGrp="1"/>
          </p:cNvSpPr>
          <p:nvPr>
            <p:ph type="title"/>
          </p:nvPr>
        </p:nvSpPr>
        <p:spPr/>
        <p:txBody>
          <a:bodyPr/>
          <a:lstStyle/>
          <a:p>
            <a:r>
              <a:rPr lang="en-US" dirty="0"/>
              <a:t>Engines – Random Device</a:t>
            </a:r>
          </a:p>
        </p:txBody>
      </p:sp>
      <p:sp>
        <p:nvSpPr>
          <p:cNvPr id="3" name="Content Placeholder 2">
            <a:extLst>
              <a:ext uri="{FF2B5EF4-FFF2-40B4-BE49-F238E27FC236}">
                <a16:creationId xmlns:a16="http://schemas.microsoft.com/office/drawing/2014/main" id="{9EDCBDB9-8201-474F-B5EE-E051D00D5245}"/>
              </a:ext>
            </a:extLst>
          </p:cNvPr>
          <p:cNvSpPr>
            <a:spLocks noGrp="1"/>
          </p:cNvSpPr>
          <p:nvPr>
            <p:ph idx="1"/>
          </p:nvPr>
        </p:nvSpPr>
        <p:spPr>
          <a:xfrm>
            <a:off x="677334" y="2160589"/>
            <a:ext cx="8596668" cy="4444397"/>
          </a:xfrm>
        </p:spPr>
        <p:txBody>
          <a:bodyPr/>
          <a:lstStyle/>
          <a:p>
            <a:r>
              <a:rPr lang="en-US" dirty="0"/>
              <a:t>A random device is an indeterministic engine that usually uses hardware entropy as its seed.</a:t>
            </a:r>
          </a:p>
          <a:p>
            <a:pPr lvl="1"/>
            <a:r>
              <a:rPr lang="en-US" dirty="0"/>
              <a:t>Sensors on chip. e.g. temperature, sound, etc.</a:t>
            </a:r>
          </a:p>
          <a:p>
            <a:pPr lvl="1"/>
            <a:r>
              <a:rPr lang="en-US" dirty="0"/>
              <a:t>User inputs. e.g. mouse movement, key presses, etc.</a:t>
            </a:r>
          </a:p>
          <a:p>
            <a:pPr lvl="1"/>
            <a:r>
              <a:rPr lang="en-US" dirty="0"/>
              <a:t>CPU cycling/throttling, memory available, etc.</a:t>
            </a:r>
          </a:p>
          <a:p>
            <a:endParaRPr lang="en-US" dirty="0"/>
          </a:p>
          <a:p>
            <a:r>
              <a:rPr lang="en-US" dirty="0"/>
              <a:t>Not consistent across platforms, and heavily dependent on the type of hardware entropy in use.</a:t>
            </a:r>
          </a:p>
          <a:p>
            <a:pPr lvl="1"/>
            <a:r>
              <a:rPr lang="en-US" dirty="0"/>
              <a:t>Poor entropy availability will result in poor randomness.</a:t>
            </a:r>
          </a:p>
          <a:p>
            <a:pPr lvl="1"/>
            <a:r>
              <a:rPr lang="en-US" dirty="0"/>
              <a:t>Not all systems can provide hardware entropy.</a:t>
            </a:r>
          </a:p>
          <a:p>
            <a:pPr lvl="1"/>
            <a:endParaRPr lang="en-US" dirty="0"/>
          </a:p>
          <a:p>
            <a:r>
              <a:rPr lang="en-US" dirty="0"/>
              <a:t>Typically used to seed another engine.</a:t>
            </a:r>
          </a:p>
        </p:txBody>
      </p:sp>
    </p:spTree>
    <p:extLst>
      <p:ext uri="{BB962C8B-B14F-4D97-AF65-F5344CB8AC3E}">
        <p14:creationId xmlns:p14="http://schemas.microsoft.com/office/powerpoint/2010/main" val="11880281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4950</TotalTime>
  <Words>2197</Words>
  <Application>Microsoft Office PowerPoint</Application>
  <PresentationFormat>Widescreen</PresentationFormat>
  <Paragraphs>266</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Consolas</vt:lpstr>
      <vt:lpstr>Roboto</vt:lpstr>
      <vt:lpstr>Trebuchet MS</vt:lpstr>
      <vt:lpstr>Wingdings 3</vt:lpstr>
      <vt:lpstr>Facet</vt:lpstr>
      <vt:lpstr>Class 08</vt:lpstr>
      <vt:lpstr>Outline</vt:lpstr>
      <vt:lpstr>Random Number Generation</vt:lpstr>
      <vt:lpstr>Random Number Generation</vt:lpstr>
      <vt:lpstr>RNG – Reproducibility &amp; Seeds</vt:lpstr>
      <vt:lpstr>RNG – Deterministic vs. Indeterminism</vt:lpstr>
      <vt:lpstr>RNG – Engines &amp; Distributions</vt:lpstr>
      <vt:lpstr>RNG – Engines &amp; Distributions</vt:lpstr>
      <vt:lpstr>Engines – Random Device</vt:lpstr>
      <vt:lpstr>Engines – Random Device</vt:lpstr>
      <vt:lpstr>Engines – Mersenne Twister</vt:lpstr>
      <vt:lpstr>Engines – Mersenne Twister</vt:lpstr>
      <vt:lpstr>Engines – Mersenne Twister</vt:lpstr>
      <vt:lpstr>Engines – Mersenne Twister</vt:lpstr>
      <vt:lpstr>Engines – Mersenne Twister</vt:lpstr>
      <vt:lpstr>Distributions - Uniform</vt:lpstr>
      <vt:lpstr>Distributions - Uniform</vt:lpstr>
      <vt:lpstr>Uniform Integer Distribution</vt:lpstr>
      <vt:lpstr>Uniform Real Distribution</vt:lpstr>
      <vt:lpstr>Distributions - Normal</vt:lpstr>
      <vt:lpstr>Distributions - Normal</vt:lpstr>
      <vt:lpstr>Normal Distribution</vt:lpstr>
      <vt:lpstr>Improper Use of Random Numbers</vt:lpstr>
      <vt:lpstr>Improper Use of Random Numbers</vt:lpstr>
      <vt:lpstr>RNG – Common Tasks</vt:lpstr>
      <vt:lpstr>Baking a Cake</vt:lpstr>
      <vt:lpstr>Baking a Cake</vt:lpstr>
      <vt:lpstr>Monte Carlo Methods</vt:lpstr>
      <vt:lpstr>Monte Carlo Methods</vt:lpstr>
      <vt:lpstr>List of Engines &amp; Distributions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Sanchirico</dc:creator>
  <cp:lastModifiedBy>Nicholas Sanchirico</cp:lastModifiedBy>
  <cp:revision>2094</cp:revision>
  <dcterms:modified xsi:type="dcterms:W3CDTF">2024-03-18T20:26:30Z</dcterms:modified>
</cp:coreProperties>
</file>