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28"/>
  </p:notesMasterIdLst>
  <p:sldIdLst>
    <p:sldId id="256" r:id="rId2"/>
    <p:sldId id="258" r:id="rId3"/>
    <p:sldId id="259" r:id="rId4"/>
    <p:sldId id="261" r:id="rId5"/>
    <p:sldId id="263" r:id="rId6"/>
    <p:sldId id="262" r:id="rId7"/>
    <p:sldId id="264" r:id="rId8"/>
    <p:sldId id="266" r:id="rId9"/>
    <p:sldId id="267" r:id="rId10"/>
    <p:sldId id="268" r:id="rId11"/>
    <p:sldId id="269" r:id="rId12"/>
    <p:sldId id="327" r:id="rId13"/>
    <p:sldId id="328" r:id="rId14"/>
    <p:sldId id="329" r:id="rId15"/>
    <p:sldId id="265" r:id="rId16"/>
    <p:sldId id="272" r:id="rId17"/>
    <p:sldId id="315" r:id="rId18"/>
    <p:sldId id="316" r:id="rId19"/>
    <p:sldId id="324" r:id="rId20"/>
    <p:sldId id="314" r:id="rId21"/>
    <p:sldId id="273" r:id="rId22"/>
    <p:sldId id="275" r:id="rId23"/>
    <p:sldId id="305" r:id="rId24"/>
    <p:sldId id="306" r:id="rId25"/>
    <p:sldId id="271" r:id="rId26"/>
    <p:sldId id="32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initials="N" lastIdx="1" clrIdx="0">
    <p:extLst>
      <p:ext uri="{19B8F6BF-5375-455C-9EA6-DF929625EA0E}">
        <p15:presenceInfo xmlns:p15="http://schemas.microsoft.com/office/powerpoint/2012/main" userId="Nic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96D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D477E3-8B2B-D540-0FFE-3BBE3F801FEC}" v="12" dt="2024-04-27T18:43:37.848"/>
    <p1510:client id="{E7C2EED7-1FD3-4113-A5F1-F9D425BCBB2C}" v="15" dt="2024-04-27T19:54:15.4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90" d="100"/>
          <a:sy n="90" d="100"/>
        </p:scale>
        <p:origin x="38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0369B-9757-47DD-A743-0F9941B06C2E}"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93986-AD34-47A6-9776-C037BD3382F0}" type="slidenum">
              <a:rPr lang="en-US" smtClean="0"/>
              <a:t>‹#›</a:t>
            </a:fld>
            <a:endParaRPr lang="en-US"/>
          </a:p>
        </p:txBody>
      </p:sp>
    </p:spTree>
    <p:extLst>
      <p:ext uri="{BB962C8B-B14F-4D97-AF65-F5344CB8AC3E}">
        <p14:creationId xmlns:p14="http://schemas.microsoft.com/office/powerpoint/2010/main" val="29396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18" name="Slide Number Placeholder 5">
            <a:extLst>
              <a:ext uri="{FF2B5EF4-FFF2-40B4-BE49-F238E27FC236}">
                <a16:creationId xmlns:a16="http://schemas.microsoft.com/office/drawing/2014/main" id="{3545549E-0336-44AF-8C70-DB21DBCCAF46}"/>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422158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EB755D6-1D30-42F7-9F9B-59D19A9893DB}"/>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410788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10" name="Slide Number Placeholder 5">
            <a:extLst>
              <a:ext uri="{FF2B5EF4-FFF2-40B4-BE49-F238E27FC236}">
                <a16:creationId xmlns:a16="http://schemas.microsoft.com/office/drawing/2014/main" id="{24744F00-C681-46CA-A32C-3CD78B552385}"/>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177544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B31F0016-D214-4002-8CFC-895A1054A7C9}"/>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696184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10" name="Slide Number Placeholder 5">
            <a:extLst>
              <a:ext uri="{FF2B5EF4-FFF2-40B4-BE49-F238E27FC236}">
                <a16:creationId xmlns:a16="http://schemas.microsoft.com/office/drawing/2014/main" id="{B011DB33-35E7-4D92-9418-65C3752AD563}"/>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3410198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D0254CDE-3B72-4703-8381-990F8E5D419C}"/>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2466313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a:t>4/29/2024</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69122258-F20B-43B0-880E-A268B40BE49B}"/>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3581658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94593730-B28A-4CB8-A7FE-0C8E10D9F5B7}"/>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296411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69885CB9-022F-4A78-A625-441CE02D9F71}"/>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356300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383D7F38-4D26-4A7D-AD13-6A13C154CE32}"/>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40882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a:t>4/29/2024</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A790BC10-BA84-4130-9408-16AFE1E09A2A}"/>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215597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pPr/>
              <a:t>4/29/2024</a:t>
            </a:fld>
            <a:endParaRPr lang="en-US"/>
          </a:p>
        </p:txBody>
      </p:sp>
      <p:sp>
        <p:nvSpPr>
          <p:cNvPr id="8" name="Footer Placeholder 7"/>
          <p:cNvSpPr>
            <a:spLocks noGrp="1"/>
          </p:cNvSpPr>
          <p:nvPr>
            <p:ph type="ftr" sz="quarter" idx="11"/>
          </p:nvPr>
        </p:nvSpPr>
        <p:spPr/>
        <p:txBody>
          <a:bodyPr/>
          <a:lstStyle/>
          <a:p>
            <a:endParaRPr lang="en-US"/>
          </a:p>
        </p:txBody>
      </p:sp>
      <p:sp>
        <p:nvSpPr>
          <p:cNvPr id="10" name="Slide Number Placeholder 5">
            <a:extLst>
              <a:ext uri="{FF2B5EF4-FFF2-40B4-BE49-F238E27FC236}">
                <a16:creationId xmlns:a16="http://schemas.microsoft.com/office/drawing/2014/main" id="{B1211455-3E0C-4003-A1B2-377959A652A1}"/>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308596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pPr/>
              <a:t>4/29/2024</a:t>
            </a:fld>
            <a:endParaRPr lang="en-US"/>
          </a:p>
        </p:txBody>
      </p:sp>
      <p:sp>
        <p:nvSpPr>
          <p:cNvPr id="4" name="Footer Placeholder 3"/>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D9706-8CFB-431B-BB03-DE111F1207A9}"/>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323011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5" name="Slide Number Placeholder 5">
            <a:extLst>
              <a:ext uri="{FF2B5EF4-FFF2-40B4-BE49-F238E27FC236}">
                <a16:creationId xmlns:a16="http://schemas.microsoft.com/office/drawing/2014/main" id="{E87319B5-5CD1-409A-8E21-569A4BCA7899}"/>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58939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4/29/2024</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FA912917-AD8C-48AD-9056-EEB851A794BE}"/>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319282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61BEF0D-F0BB-DE4B-95CE-6DB70DBA9567}" type="datetimeFigureOut">
              <a:rPr lang="en-US"/>
              <a:pPr/>
              <a:t>4/29/2024</a:t>
            </a:fld>
            <a:endParaRPr lang="en-US"/>
          </a:p>
        </p:txBody>
      </p:sp>
      <p:sp>
        <p:nvSpPr>
          <p:cNvPr id="8" name="Slide Number Placeholder 5">
            <a:extLst>
              <a:ext uri="{FF2B5EF4-FFF2-40B4-BE49-F238E27FC236}">
                <a16:creationId xmlns:a16="http://schemas.microsoft.com/office/drawing/2014/main" id="{FD6DB0AD-D71C-4CE9-A701-B50801C640DB}"/>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425994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4/29/2024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18" name="Slide Number Placeholder 5">
            <a:extLst>
              <a:ext uri="{FF2B5EF4-FFF2-40B4-BE49-F238E27FC236}">
                <a16:creationId xmlns:a16="http://schemas.microsoft.com/office/drawing/2014/main" id="{E3C8CEE6-64BE-4F4C-8534-B0B611ED1FD5}"/>
              </a:ext>
            </a:extLst>
          </p:cNvPr>
          <p:cNvSpPr txBox="1">
            <a:spLocks/>
          </p:cNvSpPr>
          <p:nvPr userDrawn="1"/>
        </p:nvSpPr>
        <p:spPr>
          <a:xfrm>
            <a:off x="8588040" y="139325"/>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a:p>
        </p:txBody>
      </p:sp>
    </p:spTree>
    <p:extLst>
      <p:ext uri="{BB962C8B-B14F-4D97-AF65-F5344CB8AC3E}">
        <p14:creationId xmlns:p14="http://schemas.microsoft.com/office/powerpoint/2010/main" val="39192663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 Boss</a:t>
            </a:r>
          </a:p>
        </p:txBody>
      </p:sp>
      <p:sp>
        <p:nvSpPr>
          <p:cNvPr id="3" name="Subtitle 2"/>
          <p:cNvSpPr>
            <a:spLocks noGrp="1"/>
          </p:cNvSpPr>
          <p:nvPr>
            <p:ph type="subTitle" idx="1"/>
          </p:nvPr>
        </p:nvSpPr>
        <p:spPr>
          <a:xfrm>
            <a:off x="1507067" y="4050833"/>
            <a:ext cx="7766936" cy="1276193"/>
          </a:xfrm>
        </p:spPr>
        <p:txBody>
          <a:bodyPr>
            <a:normAutofit/>
          </a:bodyPr>
          <a:lstStyle/>
          <a:p>
            <a:r>
              <a:rPr lang="en-US" dirty="0">
                <a:ea typeface="+mn-lt"/>
                <a:cs typeface="+mn-lt"/>
              </a:rPr>
              <a:t>Intro to Parallelization with Multithreading</a:t>
            </a: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0AA7-5B11-4A8D-A0D4-5E7C82D67DE8}"/>
              </a:ext>
            </a:extLst>
          </p:cNvPr>
          <p:cNvSpPr>
            <a:spLocks noGrp="1"/>
          </p:cNvSpPr>
          <p:nvPr>
            <p:ph type="title"/>
          </p:nvPr>
        </p:nvSpPr>
        <p:spPr/>
        <p:txBody>
          <a:bodyPr/>
          <a:lstStyle/>
          <a:p>
            <a:r>
              <a:rPr lang="en-US" dirty="0"/>
              <a:t>Example Cont'd</a:t>
            </a:r>
          </a:p>
        </p:txBody>
      </p:sp>
      <p:sp>
        <p:nvSpPr>
          <p:cNvPr id="3" name="Content Placeholder 2">
            <a:extLst>
              <a:ext uri="{FF2B5EF4-FFF2-40B4-BE49-F238E27FC236}">
                <a16:creationId xmlns:a16="http://schemas.microsoft.com/office/drawing/2014/main" id="{489E21B2-012F-4497-B4D9-5DC2F50457C5}"/>
              </a:ext>
            </a:extLst>
          </p:cNvPr>
          <p:cNvSpPr>
            <a:spLocks noGrp="1"/>
          </p:cNvSpPr>
          <p:nvPr>
            <p:ph idx="1"/>
          </p:nvPr>
        </p:nvSpPr>
        <p:spPr/>
        <p:txBody>
          <a:bodyPr/>
          <a:lstStyle/>
          <a:p>
            <a:r>
              <a:rPr lang="en-US" dirty="0"/>
              <a:t>Here is a possible output from our example:</a:t>
            </a:r>
          </a:p>
        </p:txBody>
      </p:sp>
      <p:sp>
        <p:nvSpPr>
          <p:cNvPr id="4" name="TextBox 3">
            <a:extLst>
              <a:ext uri="{FF2B5EF4-FFF2-40B4-BE49-F238E27FC236}">
                <a16:creationId xmlns:a16="http://schemas.microsoft.com/office/drawing/2014/main" id="{B8D4C12D-242B-4662-804D-0A2F129375D6}"/>
              </a:ext>
            </a:extLst>
          </p:cNvPr>
          <p:cNvSpPr txBox="1"/>
          <p:nvPr/>
        </p:nvSpPr>
        <p:spPr>
          <a:xfrm>
            <a:off x="747346" y="2848708"/>
            <a:ext cx="8526656" cy="646331"/>
          </a:xfrm>
          <a:prstGeom prst="rect">
            <a:avLst/>
          </a:prstGeom>
          <a:solidFill>
            <a:schemeClr val="bg2"/>
          </a:solidFill>
        </p:spPr>
        <p:txBody>
          <a:bodyPr wrap="square" rtlCol="0">
            <a:spAutoFit/>
          </a:bodyPr>
          <a:lstStyle/>
          <a:p>
            <a:r>
              <a:rPr lang="en-US" dirty="0">
                <a:latin typeface="Consolas" panose="020B0609020204030204" pitchFamily="49" charset="0"/>
              </a:rPr>
              <a:t>Thread #2Thread #1 done!</a:t>
            </a:r>
          </a:p>
          <a:p>
            <a:r>
              <a:rPr lang="en-US" dirty="0">
                <a:latin typeface="Consolas" panose="020B0609020204030204" pitchFamily="49" charset="0"/>
              </a:rPr>
              <a:t> done!Thread #3 done!</a:t>
            </a:r>
          </a:p>
        </p:txBody>
      </p:sp>
    </p:spTree>
    <p:extLst>
      <p:ext uri="{BB962C8B-B14F-4D97-AF65-F5344CB8AC3E}">
        <p14:creationId xmlns:p14="http://schemas.microsoft.com/office/powerpoint/2010/main" val="963482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0AA7-5B11-4A8D-A0D4-5E7C82D67DE8}"/>
              </a:ext>
            </a:extLst>
          </p:cNvPr>
          <p:cNvSpPr>
            <a:spLocks noGrp="1"/>
          </p:cNvSpPr>
          <p:nvPr>
            <p:ph type="title"/>
          </p:nvPr>
        </p:nvSpPr>
        <p:spPr/>
        <p:txBody>
          <a:bodyPr/>
          <a:lstStyle/>
          <a:p>
            <a:r>
              <a:rPr lang="en-US" dirty="0"/>
              <a:t>Example Cont'd</a:t>
            </a:r>
          </a:p>
        </p:txBody>
      </p:sp>
      <p:sp>
        <p:nvSpPr>
          <p:cNvPr id="3" name="Content Placeholder 2">
            <a:extLst>
              <a:ext uri="{FF2B5EF4-FFF2-40B4-BE49-F238E27FC236}">
                <a16:creationId xmlns:a16="http://schemas.microsoft.com/office/drawing/2014/main" id="{489E21B2-012F-4497-B4D9-5DC2F50457C5}"/>
              </a:ext>
            </a:extLst>
          </p:cNvPr>
          <p:cNvSpPr>
            <a:spLocks noGrp="1"/>
          </p:cNvSpPr>
          <p:nvPr>
            <p:ph idx="1"/>
          </p:nvPr>
        </p:nvSpPr>
        <p:spPr>
          <a:xfrm>
            <a:off x="677334" y="2186965"/>
            <a:ext cx="8596668" cy="3958857"/>
          </a:xfrm>
        </p:spPr>
        <p:txBody>
          <a:bodyPr>
            <a:normAutofit lnSpcReduction="10000"/>
          </a:bodyPr>
          <a:lstStyle/>
          <a:p>
            <a:r>
              <a:rPr lang="en-US" dirty="0"/>
              <a:t>Here is a possible output from our example:</a:t>
            </a:r>
          </a:p>
          <a:p>
            <a:endParaRPr lang="en-US" dirty="0"/>
          </a:p>
          <a:p>
            <a:endParaRPr lang="en-US" dirty="0"/>
          </a:p>
          <a:p>
            <a:pPr marL="0" indent="0">
              <a:buNone/>
            </a:pPr>
            <a:endParaRPr lang="en-US" dirty="0"/>
          </a:p>
          <a:p>
            <a:r>
              <a:rPr lang="en-US" dirty="0"/>
              <a:t>Our program is interleaving the output!</a:t>
            </a:r>
          </a:p>
          <a:p>
            <a:endParaRPr lang="en-US" dirty="0"/>
          </a:p>
          <a:p>
            <a:r>
              <a:rPr lang="en-US" dirty="0"/>
              <a:t>This is because </a:t>
            </a:r>
            <a:r>
              <a:rPr lang="en-US" dirty="0">
                <a:latin typeface="Consolas" panose="020B0609020204030204" pitchFamily="49" charset="0"/>
              </a:rPr>
              <a:t>std::cout </a:t>
            </a:r>
            <a:r>
              <a:rPr lang="en-US" dirty="0"/>
              <a:t>is shared between all threads, and each line using it is broken down into multiple actions. Each usage of &lt;&lt; is an individual action, even though it is part of a single statement!</a:t>
            </a:r>
          </a:p>
          <a:p>
            <a:endParaRPr lang="en-US" dirty="0"/>
          </a:p>
          <a:p>
            <a:r>
              <a:rPr lang="en-US" dirty="0"/>
              <a:t>We can resolve this by using </a:t>
            </a:r>
            <a:r>
              <a:rPr lang="en-US"/>
              <a:t>a singular action to print!</a:t>
            </a:r>
            <a:endParaRPr lang="en-US" dirty="0"/>
          </a:p>
        </p:txBody>
      </p:sp>
      <p:sp>
        <p:nvSpPr>
          <p:cNvPr id="4" name="TextBox 3">
            <a:extLst>
              <a:ext uri="{FF2B5EF4-FFF2-40B4-BE49-F238E27FC236}">
                <a16:creationId xmlns:a16="http://schemas.microsoft.com/office/drawing/2014/main" id="{B8D4C12D-242B-4662-804D-0A2F129375D6}"/>
              </a:ext>
            </a:extLst>
          </p:cNvPr>
          <p:cNvSpPr txBox="1"/>
          <p:nvPr/>
        </p:nvSpPr>
        <p:spPr>
          <a:xfrm>
            <a:off x="747346" y="2848708"/>
            <a:ext cx="8526656" cy="646331"/>
          </a:xfrm>
          <a:prstGeom prst="rect">
            <a:avLst/>
          </a:prstGeom>
          <a:solidFill>
            <a:schemeClr val="bg2"/>
          </a:solidFill>
        </p:spPr>
        <p:txBody>
          <a:bodyPr wrap="square" rtlCol="0">
            <a:spAutoFit/>
          </a:bodyPr>
          <a:lstStyle/>
          <a:p>
            <a:r>
              <a:rPr lang="en-US" dirty="0">
                <a:latin typeface="Consolas" panose="020B0609020204030204" pitchFamily="49" charset="0"/>
              </a:rPr>
              <a:t>Thread #2Thread #1 done!</a:t>
            </a:r>
          </a:p>
          <a:p>
            <a:r>
              <a:rPr lang="en-US" dirty="0">
                <a:latin typeface="Consolas" panose="020B0609020204030204" pitchFamily="49" charset="0"/>
              </a:rPr>
              <a:t> done!Thread #3 done!</a:t>
            </a:r>
          </a:p>
        </p:txBody>
      </p:sp>
    </p:spTree>
    <p:extLst>
      <p:ext uri="{BB962C8B-B14F-4D97-AF65-F5344CB8AC3E}">
        <p14:creationId xmlns:p14="http://schemas.microsoft.com/office/powerpoint/2010/main" val="287258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B389-AE7A-0F69-B88C-9938185E1352}"/>
              </a:ext>
            </a:extLst>
          </p:cNvPr>
          <p:cNvSpPr>
            <a:spLocks noGrp="1"/>
          </p:cNvSpPr>
          <p:nvPr>
            <p:ph type="title"/>
          </p:nvPr>
        </p:nvSpPr>
        <p:spPr/>
        <p:txBody>
          <a:bodyPr/>
          <a:lstStyle/>
          <a:p>
            <a:r>
              <a:rPr lang="en-US" dirty="0"/>
              <a:t>Example Cont'd</a:t>
            </a:r>
          </a:p>
        </p:txBody>
      </p:sp>
      <p:sp>
        <p:nvSpPr>
          <p:cNvPr id="3" name="Content Placeholder 2">
            <a:extLst>
              <a:ext uri="{FF2B5EF4-FFF2-40B4-BE49-F238E27FC236}">
                <a16:creationId xmlns:a16="http://schemas.microsoft.com/office/drawing/2014/main" id="{441DE62F-A6A5-23B3-70F0-1D09CB2B6BD8}"/>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D169CA41-3861-CDBA-5E69-82E4774D7161}"/>
              </a:ext>
            </a:extLst>
          </p:cNvPr>
          <p:cNvSpPr txBox="1"/>
          <p:nvPr/>
        </p:nvSpPr>
        <p:spPr>
          <a:xfrm>
            <a:off x="457201" y="1270000"/>
            <a:ext cx="9592733" cy="5632311"/>
          </a:xfrm>
          <a:prstGeom prst="rect">
            <a:avLst/>
          </a:prstGeom>
          <a:solidFill>
            <a:schemeClr val="tx1"/>
          </a:solidFill>
        </p:spPr>
        <p:txBody>
          <a:bodyPr wrap="square">
            <a:spAutoFit/>
          </a:bodyPr>
          <a:lstStyle/>
          <a:p>
            <a:r>
              <a:rPr lang="en-US" b="0" dirty="0">
                <a:solidFill>
                  <a:srgbClr val="C586C0"/>
                </a:solidFill>
                <a:effectLst/>
                <a:latin typeface="Consolas" panose="020B0609020204030204" pitchFamily="49" charset="0"/>
              </a:rPr>
              <a:t>#include</a:t>
            </a:r>
            <a:r>
              <a:rPr lang="en-US" b="0" dirty="0">
                <a:solidFill>
                  <a:srgbClr val="569CD6"/>
                </a:solidFill>
                <a:effectLst/>
                <a:latin typeface="Consolas" panose="020B0609020204030204" pitchFamily="49" charset="0"/>
              </a:rPr>
              <a:t> </a:t>
            </a:r>
            <a:r>
              <a:rPr lang="en-US" b="0" dirty="0">
                <a:solidFill>
                  <a:srgbClr val="CE9178"/>
                </a:solidFill>
                <a:effectLst/>
                <a:latin typeface="Consolas" panose="020B0609020204030204" pitchFamily="49" charset="0"/>
              </a:rPr>
              <a:t>&lt;chrono&gt;</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#include</a:t>
            </a:r>
            <a:r>
              <a:rPr lang="en-US" b="0" dirty="0">
                <a:solidFill>
                  <a:srgbClr val="569CD6"/>
                </a:solidFill>
                <a:effectLst/>
                <a:latin typeface="Consolas" panose="020B0609020204030204" pitchFamily="49" charset="0"/>
              </a:rPr>
              <a:t> </a:t>
            </a:r>
            <a:r>
              <a:rPr lang="en-US" b="0" dirty="0">
                <a:solidFill>
                  <a:srgbClr val="CE9178"/>
                </a:solidFill>
                <a:effectLst/>
                <a:latin typeface="Consolas" panose="020B0609020204030204" pitchFamily="49" charset="0"/>
              </a:rPr>
              <a:t>&lt;thread&gt;</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#include</a:t>
            </a:r>
            <a:r>
              <a:rPr lang="en-US" b="0" dirty="0">
                <a:solidFill>
                  <a:srgbClr val="569CD6"/>
                </a:solidFill>
                <a:effectLst/>
                <a:latin typeface="Consolas" panose="020B0609020204030204" pitchFamily="49" charset="0"/>
              </a:rPr>
              <a:t> </a:t>
            </a:r>
            <a:r>
              <a:rPr lang="en-US" b="0" dirty="0">
                <a:solidFill>
                  <a:srgbClr val="CE9178"/>
                </a:solidFill>
                <a:effectLst/>
                <a:latin typeface="Consolas" panose="020B0609020204030204" pitchFamily="49" charset="0"/>
              </a:rPr>
              <a:t>&lt;fmt/format.h&gt;</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#include</a:t>
            </a:r>
            <a:r>
              <a:rPr lang="en-US" b="0" dirty="0">
                <a:solidFill>
                  <a:srgbClr val="569CD6"/>
                </a:solidFill>
                <a:effectLst/>
                <a:latin typeface="Consolas" panose="020B0609020204030204" pitchFamily="49" charset="0"/>
              </a:rPr>
              <a:t> </a:t>
            </a:r>
            <a:r>
              <a:rPr lang="en-US" b="0" dirty="0">
                <a:solidFill>
                  <a:srgbClr val="CE9178"/>
                </a:solidFill>
                <a:effectLst/>
                <a:latin typeface="Consolas" panose="020B0609020204030204" pitchFamily="49" charset="0"/>
              </a:rPr>
              <a:t>&lt;fmt/</a:t>
            </a:r>
            <a:r>
              <a:rPr lang="en-US" b="0" dirty="0" err="1">
                <a:solidFill>
                  <a:srgbClr val="CE9178"/>
                </a:solidFill>
                <a:effectLst/>
                <a:latin typeface="Consolas" panose="020B0609020204030204" pitchFamily="49" charset="0"/>
              </a:rPr>
              <a:t>std.h</a:t>
            </a:r>
            <a:r>
              <a:rPr lang="en-US" b="0" dirty="0">
                <a:solidFill>
                  <a:srgbClr val="CE9178"/>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US" b="0" dirty="0">
              <a:solidFill>
                <a:srgbClr val="C586C0"/>
              </a:solidFill>
              <a:effectLst/>
              <a:latin typeface="Consolas" panose="020B0609020204030204" pitchFamily="49" charset="0"/>
            </a:endParaRPr>
          </a:p>
          <a:p>
            <a:r>
              <a:rPr lang="en-US" b="0" dirty="0">
                <a:solidFill>
                  <a:srgbClr val="C586C0"/>
                </a:solidFill>
                <a:effectLst/>
                <a:latin typeface="Consolas" panose="020B0609020204030204" pitchFamily="49" charset="0"/>
              </a:rPr>
              <a:t>using</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namespace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literals</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chrono_literals</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auto</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foo</a:t>
            </a:r>
            <a:r>
              <a:rPr lang="en-US" b="0" dirty="0">
                <a:solidFill>
                  <a:srgbClr val="D4D4D4"/>
                </a:solidFill>
                <a:effectLst/>
                <a:latin typeface="Consolas" panose="020B0609020204030204" pitchFamily="49" charset="0"/>
              </a:rPr>
              <a:t>() -&gt; </a:t>
            </a:r>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this_thread</a:t>
            </a:r>
            <a:r>
              <a:rPr lang="en-US" b="0" dirty="0">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sleep_for</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fmt</a:t>
            </a:r>
            <a:r>
              <a:rPr lang="en-US" b="0" dirty="0">
                <a:solidFill>
                  <a:srgbClr val="D4D4D4"/>
                </a:solidFill>
                <a:effectLst/>
                <a:latin typeface="Consolas" panose="020B0609020204030204" pitchFamily="49" charset="0"/>
              </a:rPr>
              <a:t>::print(</a:t>
            </a:r>
            <a:r>
              <a:rPr lang="en-US" b="0" dirty="0">
                <a:solidFill>
                  <a:srgbClr val="CE9178"/>
                </a:solidFill>
                <a:effectLst/>
                <a:latin typeface="Consolas" panose="020B0609020204030204" pitchFamily="49" charset="0"/>
              </a:rPr>
              <a:t>"Thread #</a:t>
            </a:r>
            <a:r>
              <a:rPr lang="en-US" dirty="0">
                <a:solidFill>
                  <a:srgbClr val="CE9178"/>
                </a:solidFill>
                <a:latin typeface="Consolas" panose="020B0609020204030204" pitchFamily="49" charset="0"/>
              </a:rPr>
              <a:t>{} done\n"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this_thread</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get_id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dirty="0">
                <a:solidFill>
                  <a:srgbClr val="569CD6"/>
                </a:solidFill>
                <a:latin typeface="Consolas" panose="020B0609020204030204" pitchFamily="49" charset="0"/>
              </a:rPr>
              <a:t>auto</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main</a:t>
            </a:r>
            <a:r>
              <a:rPr lang="en-US" b="0" dirty="0">
                <a:solidFill>
                  <a:srgbClr val="D4D4D4"/>
                </a:solidFill>
                <a:effectLst/>
                <a:latin typeface="Consolas" panose="020B0609020204030204" pitchFamily="49" charset="0"/>
              </a:rPr>
              <a:t>() -&gt; </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dirty="0">
                <a:solidFill>
                  <a:srgbClr val="569CD6"/>
                </a:solidFill>
                <a:latin typeface="Consolas" panose="020B0609020204030204" pitchFamily="49" charset="0"/>
              </a:rPr>
              <a:t>auto </a:t>
            </a:r>
            <a:r>
              <a:rPr lang="en-US" b="0" dirty="0">
                <a:solidFill>
                  <a:srgbClr val="DCDCAA"/>
                </a:solidFill>
                <a:effectLst/>
                <a:latin typeface="Consolas" panose="020B0609020204030204" pitchFamily="49" charset="0"/>
              </a:rPr>
              <a:t>t1 = </a:t>
            </a:r>
            <a:r>
              <a:rPr lang="en-US" b="0" dirty="0">
                <a:solidFill>
                  <a:srgbClr val="4EC9B0"/>
                </a:solidFill>
                <a:effectLst/>
                <a:latin typeface="Consolas" panose="020B0609020204030204" pitchFamily="49" charset="0"/>
              </a:rPr>
              <a:t>std</a:t>
            </a:r>
            <a:r>
              <a:rPr lang="en-US" b="0" dirty="0">
                <a:solidFill>
                  <a:srgbClr val="D4D4D4"/>
                </a:solidFill>
                <a:effectLst/>
                <a:latin typeface="Consolas" panose="020B0609020204030204" pitchFamily="49" charset="0"/>
              </a:rPr>
              <a:t>::thread</a:t>
            </a:r>
            <a:r>
              <a:rPr lang="en-US" dirty="0">
                <a:solidFill>
                  <a:srgbClr val="D4D4D4"/>
                </a:solidFill>
                <a:latin typeface="Consolas" panose="020B0609020204030204" pitchFamily="49" charset="0"/>
              </a:rPr>
              <a:t>{</a:t>
            </a:r>
            <a:r>
              <a:rPr lang="en-US" b="0" dirty="0">
                <a:solidFill>
                  <a:srgbClr val="D4D4D4"/>
                </a:solidFill>
                <a:effectLst/>
                <a:latin typeface="Consolas" panose="020B0609020204030204" pitchFamily="49" charset="0"/>
              </a:rPr>
              <a:t>foo};</a:t>
            </a:r>
          </a:p>
          <a:p>
            <a:r>
              <a:rPr lang="en-US" b="0" dirty="0">
                <a:solidFill>
                  <a:srgbClr val="D4D4D4"/>
                </a:solidFill>
                <a:effectLst/>
                <a:latin typeface="Consolas" panose="020B0609020204030204" pitchFamily="49" charset="0"/>
              </a:rPr>
              <a:t>    </a:t>
            </a:r>
            <a:r>
              <a:rPr lang="en-US" dirty="0">
                <a:solidFill>
                  <a:srgbClr val="569CD6"/>
                </a:solidFill>
                <a:latin typeface="Consolas" panose="020B0609020204030204" pitchFamily="49" charset="0"/>
              </a:rPr>
              <a:t>auto </a:t>
            </a:r>
            <a:r>
              <a:rPr lang="en-US" b="0" dirty="0">
                <a:solidFill>
                  <a:srgbClr val="DCDCAA"/>
                </a:solidFill>
                <a:effectLst/>
                <a:latin typeface="Consolas" panose="020B0609020204030204" pitchFamily="49" charset="0"/>
              </a:rPr>
              <a:t>t2 = </a:t>
            </a:r>
            <a:r>
              <a:rPr lang="en-US" b="0" dirty="0">
                <a:solidFill>
                  <a:srgbClr val="4EC9B0"/>
                </a:solidFill>
                <a:effectLst/>
                <a:latin typeface="Consolas" panose="020B0609020204030204" pitchFamily="49" charset="0"/>
              </a:rPr>
              <a:t>std</a:t>
            </a:r>
            <a:r>
              <a:rPr lang="en-US" b="0" dirty="0">
                <a:solidFill>
                  <a:srgbClr val="D4D4D4"/>
                </a:solidFill>
                <a:effectLst/>
                <a:latin typeface="Consolas" panose="020B0609020204030204" pitchFamily="49" charset="0"/>
              </a:rPr>
              <a:t>::thread{foo</a:t>
            </a:r>
            <a:r>
              <a:rPr lang="en-US" dirty="0">
                <a:solidFill>
                  <a:srgbClr val="D4D4D4"/>
                </a:solidFill>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dirty="0">
                <a:solidFill>
                  <a:srgbClr val="569CD6"/>
                </a:solidFill>
                <a:latin typeface="Consolas" panose="020B0609020204030204" pitchFamily="49" charset="0"/>
              </a:rPr>
              <a:t>auto </a:t>
            </a:r>
            <a:r>
              <a:rPr lang="en-US" b="0" dirty="0">
                <a:solidFill>
                  <a:srgbClr val="DCDCAA"/>
                </a:solidFill>
                <a:effectLst/>
                <a:latin typeface="Consolas" panose="020B0609020204030204" pitchFamily="49" charset="0"/>
              </a:rPr>
              <a:t>t3 = </a:t>
            </a:r>
            <a:r>
              <a:rPr lang="en-US" b="0" dirty="0">
                <a:solidFill>
                  <a:srgbClr val="4EC9B0"/>
                </a:solidFill>
                <a:effectLst/>
                <a:latin typeface="Consolas" panose="020B0609020204030204" pitchFamily="49" charset="0"/>
              </a:rPr>
              <a:t>std</a:t>
            </a:r>
            <a:r>
              <a:rPr lang="en-US" b="0" dirty="0">
                <a:solidFill>
                  <a:srgbClr val="D4D4D4"/>
                </a:solidFill>
                <a:effectLst/>
                <a:latin typeface="Consolas" panose="020B0609020204030204" pitchFamily="49" charset="0"/>
              </a:rPr>
              <a:t>::thread</a:t>
            </a:r>
            <a:r>
              <a:rPr lang="en-US" dirty="0">
                <a:solidFill>
                  <a:srgbClr val="D4D4D4"/>
                </a:solidFill>
                <a:latin typeface="Consolas" panose="020B0609020204030204" pitchFamily="49" charset="0"/>
              </a:rPr>
              <a:t>{</a:t>
            </a:r>
            <a:r>
              <a:rPr lang="en-US" b="0" dirty="0">
                <a:solidFill>
                  <a:srgbClr val="D4D4D4"/>
                </a:solidFill>
                <a:effectLst/>
                <a:latin typeface="Consolas" panose="020B0609020204030204" pitchFamily="49" charset="0"/>
              </a:rPr>
              <a:t>foo</a:t>
            </a:r>
            <a:r>
              <a:rPr lang="en-US" dirty="0">
                <a:solidFill>
                  <a:srgbClr val="D4D4D4"/>
                </a:solidFill>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t1</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join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t2</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join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t3</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join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71666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0AA7-5B11-4A8D-A0D4-5E7C82D67DE8}"/>
              </a:ext>
            </a:extLst>
          </p:cNvPr>
          <p:cNvSpPr>
            <a:spLocks noGrp="1"/>
          </p:cNvSpPr>
          <p:nvPr>
            <p:ph type="title"/>
          </p:nvPr>
        </p:nvSpPr>
        <p:spPr/>
        <p:txBody>
          <a:bodyPr/>
          <a:lstStyle/>
          <a:p>
            <a:r>
              <a:rPr lang="en-US" dirty="0"/>
              <a:t>Example Cont'd</a:t>
            </a:r>
          </a:p>
        </p:txBody>
      </p:sp>
      <p:sp>
        <p:nvSpPr>
          <p:cNvPr id="3" name="Content Placeholder 2">
            <a:extLst>
              <a:ext uri="{FF2B5EF4-FFF2-40B4-BE49-F238E27FC236}">
                <a16:creationId xmlns:a16="http://schemas.microsoft.com/office/drawing/2014/main" id="{489E21B2-012F-4497-B4D9-5DC2F50457C5}"/>
              </a:ext>
            </a:extLst>
          </p:cNvPr>
          <p:cNvSpPr>
            <a:spLocks noGrp="1"/>
          </p:cNvSpPr>
          <p:nvPr>
            <p:ph idx="1"/>
          </p:nvPr>
        </p:nvSpPr>
        <p:spPr/>
        <p:txBody>
          <a:bodyPr/>
          <a:lstStyle/>
          <a:p>
            <a:r>
              <a:rPr lang="en-US" dirty="0"/>
              <a:t>Here is a possible output from our example:</a:t>
            </a:r>
          </a:p>
        </p:txBody>
      </p:sp>
      <p:sp>
        <p:nvSpPr>
          <p:cNvPr id="4" name="TextBox 3">
            <a:extLst>
              <a:ext uri="{FF2B5EF4-FFF2-40B4-BE49-F238E27FC236}">
                <a16:creationId xmlns:a16="http://schemas.microsoft.com/office/drawing/2014/main" id="{B8D4C12D-242B-4662-804D-0A2F129375D6}"/>
              </a:ext>
            </a:extLst>
          </p:cNvPr>
          <p:cNvSpPr txBox="1"/>
          <p:nvPr/>
        </p:nvSpPr>
        <p:spPr>
          <a:xfrm>
            <a:off x="747346" y="2848708"/>
            <a:ext cx="8526656" cy="923330"/>
          </a:xfrm>
          <a:prstGeom prst="rect">
            <a:avLst/>
          </a:prstGeom>
          <a:solidFill>
            <a:schemeClr val="bg2"/>
          </a:solidFill>
        </p:spPr>
        <p:txBody>
          <a:bodyPr wrap="square" rtlCol="0">
            <a:spAutoFit/>
          </a:bodyPr>
          <a:lstStyle/>
          <a:p>
            <a:r>
              <a:rPr lang="en-US" dirty="0">
                <a:latin typeface="Consolas" panose="020B0609020204030204" pitchFamily="49" charset="0"/>
              </a:rPr>
              <a:t>Thread #2 done!</a:t>
            </a:r>
          </a:p>
          <a:p>
            <a:r>
              <a:rPr lang="en-US" dirty="0">
                <a:latin typeface="Consolas" panose="020B0609020204030204" pitchFamily="49" charset="0"/>
              </a:rPr>
              <a:t>Thread #1 done!</a:t>
            </a:r>
          </a:p>
          <a:p>
            <a:r>
              <a:rPr lang="en-US" dirty="0">
                <a:latin typeface="Consolas" panose="020B0609020204030204" pitchFamily="49" charset="0"/>
              </a:rPr>
              <a:t>Thread #3 done!</a:t>
            </a:r>
          </a:p>
        </p:txBody>
      </p:sp>
    </p:spTree>
    <p:extLst>
      <p:ext uri="{BB962C8B-B14F-4D97-AF65-F5344CB8AC3E}">
        <p14:creationId xmlns:p14="http://schemas.microsoft.com/office/powerpoint/2010/main" val="198935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0AA7-5B11-4A8D-A0D4-5E7C82D67DE8}"/>
              </a:ext>
            </a:extLst>
          </p:cNvPr>
          <p:cNvSpPr>
            <a:spLocks noGrp="1"/>
          </p:cNvSpPr>
          <p:nvPr>
            <p:ph type="title"/>
          </p:nvPr>
        </p:nvSpPr>
        <p:spPr/>
        <p:txBody>
          <a:bodyPr/>
          <a:lstStyle/>
          <a:p>
            <a:r>
              <a:rPr lang="en-US" dirty="0"/>
              <a:t>Example Cont'd</a:t>
            </a:r>
          </a:p>
        </p:txBody>
      </p:sp>
      <p:sp>
        <p:nvSpPr>
          <p:cNvPr id="3" name="Content Placeholder 2">
            <a:extLst>
              <a:ext uri="{FF2B5EF4-FFF2-40B4-BE49-F238E27FC236}">
                <a16:creationId xmlns:a16="http://schemas.microsoft.com/office/drawing/2014/main" id="{489E21B2-012F-4497-B4D9-5DC2F50457C5}"/>
              </a:ext>
            </a:extLst>
          </p:cNvPr>
          <p:cNvSpPr>
            <a:spLocks noGrp="1"/>
          </p:cNvSpPr>
          <p:nvPr>
            <p:ph idx="1"/>
          </p:nvPr>
        </p:nvSpPr>
        <p:spPr/>
        <p:txBody>
          <a:bodyPr/>
          <a:lstStyle/>
          <a:p>
            <a:r>
              <a:rPr lang="en-US" dirty="0"/>
              <a:t>Here is a possible output from our example:</a:t>
            </a:r>
          </a:p>
          <a:p>
            <a:endParaRPr lang="en-US" dirty="0"/>
          </a:p>
          <a:p>
            <a:endParaRPr lang="en-US" dirty="0"/>
          </a:p>
          <a:p>
            <a:endParaRPr lang="en-US" dirty="0"/>
          </a:p>
          <a:p>
            <a:endParaRPr lang="en-US" dirty="0"/>
          </a:p>
          <a:p>
            <a:endParaRPr lang="en-US" dirty="0"/>
          </a:p>
          <a:p>
            <a:r>
              <a:rPr lang="en-US" dirty="0"/>
              <a:t>Why did thread #2 come before thread #1?</a:t>
            </a:r>
          </a:p>
          <a:p>
            <a:endParaRPr lang="en-US" dirty="0"/>
          </a:p>
          <a:p>
            <a:r>
              <a:rPr lang="en-US" dirty="0"/>
              <a:t>Starting threads is expensive and indeterministic!</a:t>
            </a:r>
          </a:p>
        </p:txBody>
      </p:sp>
      <p:sp>
        <p:nvSpPr>
          <p:cNvPr id="4" name="TextBox 3">
            <a:extLst>
              <a:ext uri="{FF2B5EF4-FFF2-40B4-BE49-F238E27FC236}">
                <a16:creationId xmlns:a16="http://schemas.microsoft.com/office/drawing/2014/main" id="{B8D4C12D-242B-4662-804D-0A2F129375D6}"/>
              </a:ext>
            </a:extLst>
          </p:cNvPr>
          <p:cNvSpPr txBox="1"/>
          <p:nvPr/>
        </p:nvSpPr>
        <p:spPr>
          <a:xfrm>
            <a:off x="747346" y="2848708"/>
            <a:ext cx="8526656" cy="923330"/>
          </a:xfrm>
          <a:prstGeom prst="rect">
            <a:avLst/>
          </a:prstGeom>
          <a:solidFill>
            <a:schemeClr val="bg2"/>
          </a:solidFill>
        </p:spPr>
        <p:txBody>
          <a:bodyPr wrap="square" rtlCol="0">
            <a:spAutoFit/>
          </a:bodyPr>
          <a:lstStyle/>
          <a:p>
            <a:r>
              <a:rPr lang="en-US" dirty="0">
                <a:latin typeface="Consolas" panose="020B0609020204030204" pitchFamily="49" charset="0"/>
              </a:rPr>
              <a:t>Thread #2 done!</a:t>
            </a:r>
          </a:p>
          <a:p>
            <a:r>
              <a:rPr lang="en-US" dirty="0">
                <a:latin typeface="Consolas" panose="020B0609020204030204" pitchFamily="49" charset="0"/>
              </a:rPr>
              <a:t>Thread #1 done!</a:t>
            </a:r>
          </a:p>
          <a:p>
            <a:r>
              <a:rPr lang="en-US" dirty="0">
                <a:latin typeface="Consolas" panose="020B0609020204030204" pitchFamily="49" charset="0"/>
              </a:rPr>
              <a:t>Thread #3 done!</a:t>
            </a:r>
          </a:p>
        </p:txBody>
      </p:sp>
    </p:spTree>
    <p:extLst>
      <p:ext uri="{BB962C8B-B14F-4D97-AF65-F5344CB8AC3E}">
        <p14:creationId xmlns:p14="http://schemas.microsoft.com/office/powerpoint/2010/main" val="1459557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74CF7-243A-4C79-A807-2C4DD36D53D5}"/>
              </a:ext>
            </a:extLst>
          </p:cNvPr>
          <p:cNvSpPr>
            <a:spLocks noGrp="1"/>
          </p:cNvSpPr>
          <p:nvPr>
            <p:ph type="title"/>
          </p:nvPr>
        </p:nvSpPr>
        <p:spPr/>
        <p:txBody>
          <a:bodyPr/>
          <a:lstStyle/>
          <a:p>
            <a:r>
              <a:rPr lang="en-US" dirty="0"/>
              <a:t>Multithreading Issues</a:t>
            </a:r>
          </a:p>
        </p:txBody>
      </p:sp>
      <p:sp>
        <p:nvSpPr>
          <p:cNvPr id="3" name="Content Placeholder 2">
            <a:extLst>
              <a:ext uri="{FF2B5EF4-FFF2-40B4-BE49-F238E27FC236}">
                <a16:creationId xmlns:a16="http://schemas.microsoft.com/office/drawing/2014/main" id="{486890F9-FFA3-43E5-B032-71C3541BEC19}"/>
              </a:ext>
            </a:extLst>
          </p:cNvPr>
          <p:cNvSpPr>
            <a:spLocks noGrp="1"/>
          </p:cNvSpPr>
          <p:nvPr>
            <p:ph idx="1"/>
          </p:nvPr>
        </p:nvSpPr>
        <p:spPr/>
        <p:txBody>
          <a:bodyPr/>
          <a:lstStyle/>
          <a:p>
            <a:r>
              <a:rPr lang="en-US" dirty="0"/>
              <a:t>Multithreading brings with it a brand-new set of issues when dealing with memory and timing.</a:t>
            </a:r>
          </a:p>
          <a:p>
            <a:endParaRPr lang="en-US" dirty="0"/>
          </a:p>
          <a:p>
            <a:r>
              <a:rPr lang="en-US" dirty="0"/>
              <a:t>What happens if one thread updates a variable as another one reads it? Does the second thread get the old or the new value? This is called a </a:t>
            </a:r>
            <a:r>
              <a:rPr lang="en-US" i="1" dirty="0"/>
              <a:t>race condition</a:t>
            </a:r>
            <a:r>
              <a:rPr lang="en-US" dirty="0"/>
              <a:t>.</a:t>
            </a:r>
          </a:p>
          <a:p>
            <a:endParaRPr lang="en-US" dirty="0"/>
          </a:p>
          <a:p>
            <a:r>
              <a:rPr lang="en-US" dirty="0"/>
              <a:t>When dealing with multiple threads we have ensure that we are sharing memory safely among them and properly synchronizing them. </a:t>
            </a:r>
          </a:p>
        </p:txBody>
      </p:sp>
    </p:spTree>
    <p:extLst>
      <p:ext uri="{BB962C8B-B14F-4D97-AF65-F5344CB8AC3E}">
        <p14:creationId xmlns:p14="http://schemas.microsoft.com/office/powerpoint/2010/main" val="967119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EFD8-814E-4FCD-9A43-DA61A4D1446C}"/>
              </a:ext>
            </a:extLst>
          </p:cNvPr>
          <p:cNvSpPr>
            <a:spLocks noGrp="1"/>
          </p:cNvSpPr>
          <p:nvPr>
            <p:ph type="title"/>
          </p:nvPr>
        </p:nvSpPr>
        <p:spPr/>
        <p:txBody>
          <a:bodyPr/>
          <a:lstStyle/>
          <a:p>
            <a:r>
              <a:rPr lang="en-US" dirty="0"/>
              <a:t>Protecting Shared Memory</a:t>
            </a:r>
          </a:p>
        </p:txBody>
      </p:sp>
      <p:sp>
        <p:nvSpPr>
          <p:cNvPr id="3" name="Content Placeholder 2">
            <a:extLst>
              <a:ext uri="{FF2B5EF4-FFF2-40B4-BE49-F238E27FC236}">
                <a16:creationId xmlns:a16="http://schemas.microsoft.com/office/drawing/2014/main" id="{224A8FA6-5B77-4507-9A95-4307A5CE3429}"/>
              </a:ext>
            </a:extLst>
          </p:cNvPr>
          <p:cNvSpPr>
            <a:spLocks noGrp="1"/>
          </p:cNvSpPr>
          <p:nvPr>
            <p:ph idx="1"/>
          </p:nvPr>
        </p:nvSpPr>
        <p:spPr/>
        <p:txBody>
          <a:bodyPr>
            <a:normAutofit fontScale="92500" lnSpcReduction="10000"/>
          </a:bodyPr>
          <a:lstStyle/>
          <a:p>
            <a:r>
              <a:rPr lang="en-US" dirty="0"/>
              <a:t>We can protect shared memory from improper access and usage using a </a:t>
            </a:r>
            <a:r>
              <a:rPr lang="en-US" i="1" dirty="0"/>
              <a:t>mutex</a:t>
            </a:r>
            <a:r>
              <a:rPr lang="en-US" dirty="0"/>
              <a:t>.</a:t>
            </a:r>
          </a:p>
          <a:p>
            <a:pPr lvl="1"/>
            <a:r>
              <a:rPr lang="en-US" dirty="0"/>
              <a:t>this is short for </a:t>
            </a:r>
            <a:r>
              <a:rPr lang="en-US" i="1" dirty="0"/>
              <a:t>mutual exclusion</a:t>
            </a:r>
            <a:endParaRPr lang="en-US" dirty="0"/>
          </a:p>
          <a:p>
            <a:pPr lvl="1"/>
            <a:endParaRPr lang="en-US" dirty="0"/>
          </a:p>
          <a:p>
            <a:r>
              <a:rPr lang="en-US" dirty="0"/>
              <a:t>A thread locks a mutex while it performs some set of actions and all other threads must wait until the mutex is unlocked.</a:t>
            </a:r>
          </a:p>
          <a:p>
            <a:endParaRPr lang="en-US" dirty="0"/>
          </a:p>
          <a:p>
            <a:r>
              <a:rPr lang="en-US" dirty="0"/>
              <a:t>Threads are responsible for unlocking any mutex they lock, otherwise the program can experience a </a:t>
            </a:r>
            <a:r>
              <a:rPr lang="en-US" i="1" dirty="0"/>
              <a:t>deadlock</a:t>
            </a:r>
            <a:r>
              <a:rPr lang="en-US" dirty="0"/>
              <a:t>.</a:t>
            </a:r>
          </a:p>
          <a:p>
            <a:pPr lvl="1"/>
            <a:r>
              <a:rPr lang="en-US" dirty="0"/>
              <a:t>Every thread is waiting for a mutex to unlock and thus your program is frozen.</a:t>
            </a:r>
          </a:p>
          <a:p>
            <a:endParaRPr lang="en-US" dirty="0"/>
          </a:p>
          <a:p>
            <a:r>
              <a:rPr lang="en-US" dirty="0"/>
              <a:t>We must include the </a:t>
            </a:r>
            <a:r>
              <a:rPr lang="en-US" i="1" dirty="0">
                <a:solidFill>
                  <a:srgbClr val="C00000"/>
                </a:solidFill>
              </a:rPr>
              <a:t>mutex</a:t>
            </a:r>
            <a:r>
              <a:rPr lang="en-US" dirty="0"/>
              <a:t> header so that we can create </a:t>
            </a:r>
            <a:r>
              <a:rPr lang="en-US" i="1" dirty="0"/>
              <a:t>std::mutex</a:t>
            </a:r>
            <a:r>
              <a:rPr lang="en-US" dirty="0"/>
              <a:t> objects. When appropriate we must </a:t>
            </a:r>
            <a:r>
              <a:rPr lang="en-US" b="1" i="1" u="sng" dirty="0"/>
              <a:t>lock</a:t>
            </a:r>
            <a:r>
              <a:rPr lang="en-US" dirty="0"/>
              <a:t> the mutex, and then </a:t>
            </a:r>
            <a:r>
              <a:rPr lang="en-US" b="1" i="1" u="sng" dirty="0"/>
              <a:t>unlock</a:t>
            </a:r>
            <a:r>
              <a:rPr lang="en-US" dirty="0"/>
              <a:t> it.</a:t>
            </a:r>
          </a:p>
        </p:txBody>
      </p:sp>
    </p:spTree>
    <p:extLst>
      <p:ext uri="{BB962C8B-B14F-4D97-AF65-F5344CB8AC3E}">
        <p14:creationId xmlns:p14="http://schemas.microsoft.com/office/powerpoint/2010/main" val="1679867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5E19-3D4B-4356-8A1A-4287E5DDB61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6D03034-2590-4737-9C90-D49C47D67A3D}"/>
              </a:ext>
            </a:extLst>
          </p:cNvPr>
          <p:cNvSpPr>
            <a:spLocks noGrp="1"/>
          </p:cNvSpPr>
          <p:nvPr>
            <p:ph idx="1"/>
          </p:nvPr>
        </p:nvSpPr>
        <p:spPr>
          <a:xfrm>
            <a:off x="677334" y="2160590"/>
            <a:ext cx="8596668" cy="380388"/>
          </a:xfrm>
        </p:spPr>
        <p:txBody>
          <a:bodyPr/>
          <a:lstStyle/>
          <a:p>
            <a:r>
              <a:rPr lang="en-US" dirty="0"/>
              <a:t>What is wrong here?</a:t>
            </a:r>
          </a:p>
        </p:txBody>
      </p:sp>
      <p:sp>
        <p:nvSpPr>
          <p:cNvPr id="6" name="TextBox 5">
            <a:extLst>
              <a:ext uri="{FF2B5EF4-FFF2-40B4-BE49-F238E27FC236}">
                <a16:creationId xmlns:a16="http://schemas.microsoft.com/office/drawing/2014/main" id="{352546C0-6A16-1A58-4DF3-E56D6DB47635}"/>
              </a:ext>
            </a:extLst>
          </p:cNvPr>
          <p:cNvSpPr txBox="1"/>
          <p:nvPr/>
        </p:nvSpPr>
        <p:spPr>
          <a:xfrm>
            <a:off x="677333" y="2771168"/>
            <a:ext cx="4368799" cy="3600986"/>
          </a:xfrm>
          <a:prstGeom prst="rect">
            <a:avLst/>
          </a:prstGeom>
          <a:solidFill>
            <a:schemeClr val="tx1"/>
          </a:solid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&lt;mutex&gt;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&lt;thread&gt;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&lt;fmt/format.h&gt;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auto </a:t>
            </a:r>
            <a:r>
              <a:rPr lang="en-US" sz="1200" b="0" dirty="0">
                <a:solidFill>
                  <a:srgbClr val="D4D4D4"/>
                </a:solidFill>
                <a:effectLst/>
                <a:latin typeface="Consolas" panose="020B0609020204030204" pitchFamily="49" charset="0"/>
              </a:rPr>
              <a:t>m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::mutex{};</a:t>
            </a:r>
            <a:r>
              <a:rPr lang="en-US" sz="1200" b="0" dirty="0">
                <a:solidFill>
                  <a:srgbClr val="6A9955"/>
                </a:solidFill>
                <a:effectLst/>
                <a:latin typeface="Consolas" panose="020B0609020204030204" pitchFamily="49" charset="0"/>
              </a:rPr>
              <a:t>  // global, shared between</a:t>
            </a:r>
            <a:endParaRPr lang="en-US" sz="1200" b="0" dirty="0">
              <a:solidFill>
                <a:srgbClr val="D4D4D4"/>
              </a:solidFill>
              <a:effectLst/>
              <a:latin typeface="Consolas" panose="020B0609020204030204" pitchFamily="49" charset="0"/>
            </a:endParaRPr>
          </a:p>
          <a:p>
            <a:r>
              <a:rPr lang="en-US" sz="1200" b="0" dirty="0">
                <a:solidFill>
                  <a:srgbClr val="6A9955"/>
                </a:solidFill>
                <a:effectLst/>
                <a:latin typeface="Consolas" panose="020B0609020204030204" pitchFamily="49" charset="0"/>
              </a:rPr>
              <a:t>                        // all threads</a:t>
            </a:r>
            <a:endParaRPr lang="en-US" sz="1200" b="0" dirty="0">
              <a:solidFill>
                <a:srgbClr val="D4D4D4"/>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foo</a:t>
            </a:r>
            <a:r>
              <a:rPr lang="en-US" sz="1200" b="0" dirty="0">
                <a:solidFill>
                  <a:srgbClr val="D4D4D4"/>
                </a:solidFill>
                <a:effectLst/>
                <a:latin typeface="Consolas" panose="020B0609020204030204" pitchFamily="49" charset="0"/>
              </a:rPr>
              <a:t>() -&gt; </a:t>
            </a:r>
            <a:r>
              <a:rPr lang="en-US" sz="1200" b="0" dirty="0">
                <a:solidFill>
                  <a:srgbClr val="569CD6"/>
                </a:solidFill>
                <a:effectLst/>
                <a:latin typeface="Consolas" panose="020B0609020204030204" pitchFamily="49" charset="0"/>
              </a:rPr>
              <a:t>void</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lock</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fmt</a:t>
            </a:r>
            <a:r>
              <a:rPr lang="en-US" sz="1200" b="0" dirty="0">
                <a:solidFill>
                  <a:srgbClr val="D4D4D4"/>
                </a:solidFill>
                <a:effectLst/>
                <a:latin typeface="Consolas" panose="020B0609020204030204" pitchFamily="49" charset="0"/>
              </a:rPr>
              <a:t>::print(</a:t>
            </a:r>
            <a:r>
              <a:rPr lang="en-US" sz="1200" b="0" dirty="0">
                <a:solidFill>
                  <a:srgbClr val="CE9178"/>
                </a:solidFill>
                <a:effectLst/>
                <a:latin typeface="Consolas" panose="020B0609020204030204" pitchFamily="49" charset="0"/>
              </a:rPr>
              <a:t>"all done!\n"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4D4D4"/>
                </a:solidFill>
                <a:effectLst/>
                <a:latin typeface="Consolas" panose="020B0609020204030204" pitchFamily="49" charset="0"/>
              </a:rPr>
              <a:t>() -&gt;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 </a:t>
            </a:r>
            <a:r>
              <a:rPr lang="en-US" sz="1200" b="0" dirty="0">
                <a:solidFill>
                  <a:srgbClr val="DCDCAA"/>
                </a:solidFill>
                <a:effectLst/>
                <a:latin typeface="Consolas" panose="020B0609020204030204" pitchFamily="49" charset="0"/>
              </a:rPr>
              <a:t>t1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::thread</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foo</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 </a:t>
            </a:r>
            <a:r>
              <a:rPr lang="en-US" sz="1200" b="0" dirty="0">
                <a:solidFill>
                  <a:srgbClr val="DCDCAA"/>
                </a:solidFill>
                <a:effectLst/>
                <a:latin typeface="Consolas" panose="020B0609020204030204" pitchFamily="49" charset="0"/>
              </a:rPr>
              <a:t>t2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::thread</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foo</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 </a:t>
            </a:r>
            <a:r>
              <a:rPr lang="en-US" sz="1200" b="0" dirty="0">
                <a:solidFill>
                  <a:srgbClr val="DCDCAA"/>
                </a:solidFill>
                <a:effectLst/>
                <a:latin typeface="Consolas" panose="020B0609020204030204" pitchFamily="49" charset="0"/>
              </a:rPr>
              <a:t>t3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::thread</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foo</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t1</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join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t2</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join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t3</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join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615743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5E19-3D4B-4356-8A1A-4287E5DDB615}"/>
              </a:ext>
            </a:extLst>
          </p:cNvPr>
          <p:cNvSpPr>
            <a:spLocks noGrp="1"/>
          </p:cNvSpPr>
          <p:nvPr>
            <p:ph type="title"/>
          </p:nvPr>
        </p:nvSpPr>
        <p:spPr/>
        <p:txBody>
          <a:bodyPr/>
          <a:lstStyle/>
          <a:p>
            <a:r>
              <a:rPr lang="en-US" dirty="0"/>
              <a:t>Example Cont'd</a:t>
            </a:r>
          </a:p>
        </p:txBody>
      </p:sp>
      <p:sp>
        <p:nvSpPr>
          <p:cNvPr id="3" name="Content Placeholder 2">
            <a:extLst>
              <a:ext uri="{FF2B5EF4-FFF2-40B4-BE49-F238E27FC236}">
                <a16:creationId xmlns:a16="http://schemas.microsoft.com/office/drawing/2014/main" id="{A6D03034-2590-4737-9C90-D49C47D67A3D}"/>
              </a:ext>
            </a:extLst>
          </p:cNvPr>
          <p:cNvSpPr>
            <a:spLocks noGrp="1"/>
          </p:cNvSpPr>
          <p:nvPr>
            <p:ph idx="1"/>
          </p:nvPr>
        </p:nvSpPr>
        <p:spPr>
          <a:xfrm>
            <a:off x="677334" y="2160590"/>
            <a:ext cx="8596668" cy="380388"/>
          </a:xfrm>
        </p:spPr>
        <p:txBody>
          <a:bodyPr/>
          <a:lstStyle/>
          <a:p>
            <a:r>
              <a:rPr lang="en-US" dirty="0"/>
              <a:t>What is wrong here?</a:t>
            </a:r>
          </a:p>
        </p:txBody>
      </p:sp>
      <p:sp>
        <p:nvSpPr>
          <p:cNvPr id="5" name="Content Placeholder 2">
            <a:extLst>
              <a:ext uri="{FF2B5EF4-FFF2-40B4-BE49-F238E27FC236}">
                <a16:creationId xmlns:a16="http://schemas.microsoft.com/office/drawing/2014/main" id="{C76715D8-88DA-4529-8A42-D0620BC57CC3}"/>
              </a:ext>
            </a:extLst>
          </p:cNvPr>
          <p:cNvSpPr txBox="1">
            <a:spLocks/>
          </p:cNvSpPr>
          <p:nvPr/>
        </p:nvSpPr>
        <p:spPr>
          <a:xfrm>
            <a:off x="5424076" y="2160589"/>
            <a:ext cx="4704663" cy="45661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We never unlock our mutex!</a:t>
            </a:r>
          </a:p>
          <a:p>
            <a:endParaRPr lang="en-US" dirty="0"/>
          </a:p>
          <a:p>
            <a:r>
              <a:rPr lang="en-US" dirty="0"/>
              <a:t>One of the threads will acquire and lock m, but because it never unlocks it, the other threads will wait indefinitely for the lock to become available.</a:t>
            </a:r>
          </a:p>
          <a:p>
            <a:endParaRPr lang="en-US" dirty="0"/>
          </a:p>
          <a:p>
            <a:r>
              <a:rPr lang="en-US" dirty="0"/>
              <a:t>This is called a </a:t>
            </a:r>
            <a:r>
              <a:rPr lang="en-US" i="1" dirty="0"/>
              <a:t>deadlock. They are bad.</a:t>
            </a:r>
            <a:endParaRPr lang="en-US" dirty="0"/>
          </a:p>
        </p:txBody>
      </p:sp>
      <p:sp>
        <p:nvSpPr>
          <p:cNvPr id="6" name="TextBox 5">
            <a:extLst>
              <a:ext uri="{FF2B5EF4-FFF2-40B4-BE49-F238E27FC236}">
                <a16:creationId xmlns:a16="http://schemas.microsoft.com/office/drawing/2014/main" id="{751F6A5B-1A56-96C8-EDAC-E05B245AF5D5}"/>
              </a:ext>
            </a:extLst>
          </p:cNvPr>
          <p:cNvSpPr txBox="1"/>
          <p:nvPr/>
        </p:nvSpPr>
        <p:spPr>
          <a:xfrm>
            <a:off x="677333" y="2771168"/>
            <a:ext cx="4368799" cy="3600986"/>
          </a:xfrm>
          <a:prstGeom prst="rect">
            <a:avLst/>
          </a:prstGeom>
          <a:solidFill>
            <a:schemeClr val="tx1"/>
          </a:solid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&lt;mutex&gt;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&lt;thread&gt;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&lt;fmt/format.h&gt;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auto </a:t>
            </a:r>
            <a:r>
              <a:rPr lang="en-US" sz="1200" b="0" dirty="0">
                <a:solidFill>
                  <a:srgbClr val="D4D4D4"/>
                </a:solidFill>
                <a:effectLst/>
                <a:latin typeface="Consolas" panose="020B0609020204030204" pitchFamily="49" charset="0"/>
              </a:rPr>
              <a:t>m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::mutex{};</a:t>
            </a:r>
            <a:r>
              <a:rPr lang="en-US" sz="1200" b="0" dirty="0">
                <a:solidFill>
                  <a:srgbClr val="6A9955"/>
                </a:solidFill>
                <a:effectLst/>
                <a:latin typeface="Consolas" panose="020B0609020204030204" pitchFamily="49" charset="0"/>
              </a:rPr>
              <a:t>  // global, shared between</a:t>
            </a:r>
            <a:endParaRPr lang="en-US" sz="1200" b="0" dirty="0">
              <a:solidFill>
                <a:srgbClr val="D4D4D4"/>
              </a:solidFill>
              <a:effectLst/>
              <a:latin typeface="Consolas" panose="020B0609020204030204" pitchFamily="49" charset="0"/>
            </a:endParaRPr>
          </a:p>
          <a:p>
            <a:r>
              <a:rPr lang="en-US" sz="1200" b="0" dirty="0">
                <a:solidFill>
                  <a:srgbClr val="6A9955"/>
                </a:solidFill>
                <a:effectLst/>
                <a:latin typeface="Consolas" panose="020B0609020204030204" pitchFamily="49" charset="0"/>
              </a:rPr>
              <a:t>                        // all threads</a:t>
            </a:r>
            <a:endParaRPr lang="en-US" sz="1200" b="0" dirty="0">
              <a:solidFill>
                <a:srgbClr val="D4D4D4"/>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foo</a:t>
            </a:r>
            <a:r>
              <a:rPr lang="en-US" sz="1200" b="0" dirty="0">
                <a:solidFill>
                  <a:srgbClr val="D4D4D4"/>
                </a:solidFill>
                <a:effectLst/>
                <a:latin typeface="Consolas" panose="020B0609020204030204" pitchFamily="49" charset="0"/>
              </a:rPr>
              <a:t>() -&gt; </a:t>
            </a:r>
            <a:r>
              <a:rPr lang="en-US" sz="1200" b="0" dirty="0">
                <a:solidFill>
                  <a:srgbClr val="569CD6"/>
                </a:solidFill>
                <a:effectLst/>
                <a:latin typeface="Consolas" panose="020B0609020204030204" pitchFamily="49" charset="0"/>
              </a:rPr>
              <a:t>void</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lock</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fmt</a:t>
            </a:r>
            <a:r>
              <a:rPr lang="en-US" sz="1200" b="0" dirty="0">
                <a:solidFill>
                  <a:srgbClr val="D4D4D4"/>
                </a:solidFill>
                <a:effectLst/>
                <a:latin typeface="Consolas" panose="020B0609020204030204" pitchFamily="49" charset="0"/>
              </a:rPr>
              <a:t>::print(</a:t>
            </a:r>
            <a:r>
              <a:rPr lang="en-US" sz="1200" b="0" dirty="0">
                <a:solidFill>
                  <a:srgbClr val="CE9178"/>
                </a:solidFill>
                <a:effectLst/>
                <a:latin typeface="Consolas" panose="020B0609020204030204" pitchFamily="49" charset="0"/>
              </a:rPr>
              <a:t>"all done!\n"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4D4D4"/>
                </a:solidFill>
                <a:effectLst/>
                <a:latin typeface="Consolas" panose="020B0609020204030204" pitchFamily="49" charset="0"/>
              </a:rPr>
              <a:t>() -&gt;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 </a:t>
            </a:r>
            <a:r>
              <a:rPr lang="en-US" sz="1200" b="0" dirty="0">
                <a:solidFill>
                  <a:srgbClr val="DCDCAA"/>
                </a:solidFill>
                <a:effectLst/>
                <a:latin typeface="Consolas" panose="020B0609020204030204" pitchFamily="49" charset="0"/>
              </a:rPr>
              <a:t>t1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::thread</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foo</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 </a:t>
            </a:r>
            <a:r>
              <a:rPr lang="en-US" sz="1200" b="0" dirty="0">
                <a:solidFill>
                  <a:srgbClr val="DCDCAA"/>
                </a:solidFill>
                <a:effectLst/>
                <a:latin typeface="Consolas" panose="020B0609020204030204" pitchFamily="49" charset="0"/>
              </a:rPr>
              <a:t>t2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::thread</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foo</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 </a:t>
            </a:r>
            <a:r>
              <a:rPr lang="en-US" sz="1200" b="0" dirty="0">
                <a:solidFill>
                  <a:srgbClr val="DCDCAA"/>
                </a:solidFill>
                <a:effectLst/>
                <a:latin typeface="Consolas" panose="020B0609020204030204" pitchFamily="49" charset="0"/>
              </a:rPr>
              <a:t>t3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::thread</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foo</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t1</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join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t2</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join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t3</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join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144000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5E19-3D4B-4356-8A1A-4287E5DDB615}"/>
              </a:ext>
            </a:extLst>
          </p:cNvPr>
          <p:cNvSpPr>
            <a:spLocks noGrp="1"/>
          </p:cNvSpPr>
          <p:nvPr>
            <p:ph type="title"/>
          </p:nvPr>
        </p:nvSpPr>
        <p:spPr/>
        <p:txBody>
          <a:bodyPr/>
          <a:lstStyle/>
          <a:p>
            <a:r>
              <a:rPr lang="en-US" dirty="0"/>
              <a:t>Example Cont'd</a:t>
            </a:r>
          </a:p>
        </p:txBody>
      </p:sp>
      <p:sp>
        <p:nvSpPr>
          <p:cNvPr id="3" name="Content Placeholder 2">
            <a:extLst>
              <a:ext uri="{FF2B5EF4-FFF2-40B4-BE49-F238E27FC236}">
                <a16:creationId xmlns:a16="http://schemas.microsoft.com/office/drawing/2014/main" id="{A6D03034-2590-4737-9C90-D49C47D67A3D}"/>
              </a:ext>
            </a:extLst>
          </p:cNvPr>
          <p:cNvSpPr>
            <a:spLocks noGrp="1"/>
          </p:cNvSpPr>
          <p:nvPr>
            <p:ph idx="1"/>
          </p:nvPr>
        </p:nvSpPr>
        <p:spPr>
          <a:xfrm>
            <a:off x="677334" y="2160590"/>
            <a:ext cx="8596668" cy="380388"/>
          </a:xfrm>
        </p:spPr>
        <p:txBody>
          <a:bodyPr/>
          <a:lstStyle/>
          <a:p>
            <a:r>
              <a:rPr lang="en-US" dirty="0"/>
              <a:t>What is wrong here?</a:t>
            </a:r>
          </a:p>
        </p:txBody>
      </p:sp>
      <p:sp>
        <p:nvSpPr>
          <p:cNvPr id="5" name="Content Placeholder 2">
            <a:extLst>
              <a:ext uri="{FF2B5EF4-FFF2-40B4-BE49-F238E27FC236}">
                <a16:creationId xmlns:a16="http://schemas.microsoft.com/office/drawing/2014/main" id="{C76715D8-88DA-4529-8A42-D0620BC57CC3}"/>
              </a:ext>
            </a:extLst>
          </p:cNvPr>
          <p:cNvSpPr txBox="1">
            <a:spLocks/>
          </p:cNvSpPr>
          <p:nvPr/>
        </p:nvSpPr>
        <p:spPr>
          <a:xfrm>
            <a:off x="5424076" y="2160589"/>
            <a:ext cx="4704663" cy="456614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We never unlock our mutex!</a:t>
            </a:r>
          </a:p>
          <a:p>
            <a:endParaRPr lang="en-US" dirty="0"/>
          </a:p>
          <a:p>
            <a:r>
              <a:rPr lang="en-US" dirty="0"/>
              <a:t>One of the threads will acquire and lock m, but because it never unlocks it, the other threads will wait indefinitely for the lock to become available.</a:t>
            </a:r>
          </a:p>
          <a:p>
            <a:endParaRPr lang="en-US" dirty="0"/>
          </a:p>
          <a:p>
            <a:r>
              <a:rPr lang="en-US" dirty="0"/>
              <a:t>This is called a </a:t>
            </a:r>
            <a:r>
              <a:rPr lang="en-US" i="1" dirty="0"/>
              <a:t>deadlock. They are bad.</a:t>
            </a:r>
          </a:p>
          <a:p>
            <a:endParaRPr lang="en-US" i="1" dirty="0"/>
          </a:p>
          <a:p>
            <a:r>
              <a:rPr lang="en-US" b="1" dirty="0">
                <a:solidFill>
                  <a:srgbClr val="FF0000"/>
                </a:solidFill>
              </a:rPr>
              <a:t>To fix this we can unlock the mutex!</a:t>
            </a:r>
          </a:p>
        </p:txBody>
      </p:sp>
      <p:sp>
        <p:nvSpPr>
          <p:cNvPr id="6" name="TextBox 5">
            <a:extLst>
              <a:ext uri="{FF2B5EF4-FFF2-40B4-BE49-F238E27FC236}">
                <a16:creationId xmlns:a16="http://schemas.microsoft.com/office/drawing/2014/main" id="{522898D9-9AA3-29CA-ACE0-B7DF14689A14}"/>
              </a:ext>
            </a:extLst>
          </p:cNvPr>
          <p:cNvSpPr txBox="1"/>
          <p:nvPr/>
        </p:nvSpPr>
        <p:spPr>
          <a:xfrm>
            <a:off x="677333" y="2771168"/>
            <a:ext cx="4368799" cy="3785652"/>
          </a:xfrm>
          <a:prstGeom prst="rect">
            <a:avLst/>
          </a:prstGeom>
          <a:solidFill>
            <a:schemeClr val="tx1"/>
          </a:solid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&lt;mutex&gt;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&lt;thread&gt;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&lt;fmt/format.h&gt;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auto </a:t>
            </a:r>
            <a:r>
              <a:rPr lang="en-US" sz="1200" b="0" dirty="0">
                <a:solidFill>
                  <a:srgbClr val="D4D4D4"/>
                </a:solidFill>
                <a:effectLst/>
                <a:latin typeface="Consolas" panose="020B0609020204030204" pitchFamily="49" charset="0"/>
              </a:rPr>
              <a:t>m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::mutex{};</a:t>
            </a:r>
            <a:r>
              <a:rPr lang="en-US" sz="1200" b="0" dirty="0">
                <a:solidFill>
                  <a:srgbClr val="6A9955"/>
                </a:solidFill>
                <a:effectLst/>
                <a:latin typeface="Consolas" panose="020B0609020204030204" pitchFamily="49" charset="0"/>
              </a:rPr>
              <a:t>  // global, shared between</a:t>
            </a:r>
            <a:endParaRPr lang="en-US" sz="1200" b="0" dirty="0">
              <a:solidFill>
                <a:srgbClr val="D4D4D4"/>
              </a:solidFill>
              <a:effectLst/>
              <a:latin typeface="Consolas" panose="020B0609020204030204" pitchFamily="49" charset="0"/>
            </a:endParaRPr>
          </a:p>
          <a:p>
            <a:r>
              <a:rPr lang="en-US" sz="1200" b="0" dirty="0">
                <a:solidFill>
                  <a:srgbClr val="6A9955"/>
                </a:solidFill>
                <a:effectLst/>
                <a:latin typeface="Consolas" panose="020B0609020204030204" pitchFamily="49" charset="0"/>
              </a:rPr>
              <a:t>                        // all threads</a:t>
            </a:r>
            <a:endParaRPr lang="en-US" sz="1200" b="0" dirty="0">
              <a:solidFill>
                <a:srgbClr val="D4D4D4"/>
              </a:solidFill>
              <a:effectLst/>
              <a:latin typeface="Consolas" panose="020B0609020204030204" pitchFamily="49" charset="0"/>
            </a:endParaRPr>
          </a:p>
          <a:p>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foo</a:t>
            </a:r>
            <a:r>
              <a:rPr lang="en-US" sz="1200" b="0" dirty="0">
                <a:solidFill>
                  <a:srgbClr val="D4D4D4"/>
                </a:solidFill>
                <a:effectLst/>
                <a:latin typeface="Consolas" panose="020B0609020204030204" pitchFamily="49" charset="0"/>
              </a:rPr>
              <a:t>() -&gt; </a:t>
            </a:r>
            <a:r>
              <a:rPr lang="en-US" sz="1200" b="0" dirty="0">
                <a:solidFill>
                  <a:srgbClr val="569CD6"/>
                </a:solidFill>
                <a:effectLst/>
                <a:latin typeface="Consolas" panose="020B0609020204030204" pitchFamily="49" charset="0"/>
              </a:rPr>
              <a:t>void</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lock</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fmt</a:t>
            </a:r>
            <a:r>
              <a:rPr lang="en-US" sz="1200" b="0" dirty="0">
                <a:solidFill>
                  <a:srgbClr val="D4D4D4"/>
                </a:solidFill>
                <a:effectLst/>
                <a:latin typeface="Consolas" panose="020B0609020204030204" pitchFamily="49" charset="0"/>
              </a:rPr>
              <a:t>::print(</a:t>
            </a:r>
            <a:r>
              <a:rPr lang="en-US" sz="1200" b="0" dirty="0">
                <a:solidFill>
                  <a:srgbClr val="CE9178"/>
                </a:solidFill>
                <a:effectLst/>
                <a:latin typeface="Consolas" panose="020B0609020204030204" pitchFamily="49" charset="0"/>
              </a:rPr>
              <a:t>"all done!\n"</a:t>
            </a:r>
            <a:r>
              <a:rPr lang="en-US" sz="1200" b="0" dirty="0">
                <a:solidFill>
                  <a:srgbClr val="D4D4D4"/>
                </a:solidFill>
                <a:effectLst/>
                <a:latin typeface="Consolas" panose="020B0609020204030204" pitchFamily="49" charset="0"/>
              </a:rPr>
              <a:t>);</a:t>
            </a:r>
          </a:p>
          <a:p>
            <a:r>
              <a:rPr lang="en-US" sz="1200" b="0" dirty="0">
                <a:solidFill>
                  <a:srgbClr val="9CDCFE"/>
                </a:solidFill>
                <a:effectLst/>
                <a:latin typeface="Consolas" panose="020B0609020204030204" pitchFamily="49" charset="0"/>
              </a:rPr>
              <a:t>    m</a:t>
            </a:r>
            <a:r>
              <a:rPr lang="en-US" sz="1200" b="0" dirty="0">
                <a:solidFill>
                  <a:srgbClr val="D4D4D4"/>
                </a:solidFill>
                <a:effectLst/>
                <a:latin typeface="Consolas" panose="020B0609020204030204" pitchFamily="49" charset="0"/>
              </a:rPr>
              <a:t>.un</a:t>
            </a:r>
            <a:r>
              <a:rPr lang="en-US" sz="1200" b="0" dirty="0">
                <a:solidFill>
                  <a:srgbClr val="DCDCAA"/>
                </a:solidFill>
                <a:effectLst/>
                <a:latin typeface="Consolas" panose="020B0609020204030204" pitchFamily="49" charset="0"/>
              </a:rPr>
              <a:t>lock</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4D4D4"/>
                </a:solidFill>
                <a:effectLst/>
                <a:latin typeface="Consolas" panose="020B0609020204030204" pitchFamily="49" charset="0"/>
              </a:rPr>
              <a:t>() -&gt;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 </a:t>
            </a:r>
            <a:r>
              <a:rPr lang="en-US" sz="1200" b="0" dirty="0">
                <a:solidFill>
                  <a:srgbClr val="DCDCAA"/>
                </a:solidFill>
                <a:effectLst/>
                <a:latin typeface="Consolas" panose="020B0609020204030204" pitchFamily="49" charset="0"/>
              </a:rPr>
              <a:t>t1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::thread</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foo</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 </a:t>
            </a:r>
            <a:r>
              <a:rPr lang="en-US" sz="1200" b="0" dirty="0">
                <a:solidFill>
                  <a:srgbClr val="DCDCAA"/>
                </a:solidFill>
                <a:effectLst/>
                <a:latin typeface="Consolas" panose="020B0609020204030204" pitchFamily="49" charset="0"/>
              </a:rPr>
              <a:t>t2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::thread</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foo</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 </a:t>
            </a:r>
            <a:r>
              <a:rPr lang="en-US" sz="1200" b="0" dirty="0">
                <a:solidFill>
                  <a:srgbClr val="DCDCAA"/>
                </a:solidFill>
                <a:effectLst/>
                <a:latin typeface="Consolas" panose="020B0609020204030204" pitchFamily="49" charset="0"/>
              </a:rPr>
              <a:t>t3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::thread</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foo</a:t>
            </a:r>
            <a:r>
              <a:rPr lang="en-US" sz="1200" dirty="0">
                <a:solidFill>
                  <a:srgbClr val="D4D4D4"/>
                </a:solidFill>
                <a:latin typeface="Consolas" panose="020B0609020204030204" pitchFamily="49" charset="0"/>
              </a:rPr>
              <a: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t1</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join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t2</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join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t3</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join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0256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385F-3902-424D-B768-6903B3E30826}"/>
              </a:ext>
            </a:extLst>
          </p:cNvPr>
          <p:cNvSpPr>
            <a:spLocks noGrp="1"/>
          </p:cNvSpPr>
          <p:nvPr>
            <p:ph type="title"/>
          </p:nvPr>
        </p:nvSpPr>
        <p:spPr/>
        <p:txBody>
          <a:bodyPr/>
          <a:lstStyle/>
          <a:p>
            <a:r>
              <a:rPr lang="en-US" dirty="0"/>
              <a:t>Parallelization &amp; Concurrency</a:t>
            </a:r>
            <a:br>
              <a:rPr lang="en-US" dirty="0"/>
            </a:br>
            <a:r>
              <a:rPr lang="en-US" dirty="0"/>
              <a:t>Definitions</a:t>
            </a:r>
          </a:p>
        </p:txBody>
      </p:sp>
      <p:sp>
        <p:nvSpPr>
          <p:cNvPr id="3" name="Content Placeholder 2">
            <a:extLst>
              <a:ext uri="{FF2B5EF4-FFF2-40B4-BE49-F238E27FC236}">
                <a16:creationId xmlns:a16="http://schemas.microsoft.com/office/drawing/2014/main" id="{0B608B98-873E-456D-BD43-CBBB85670A1D}"/>
              </a:ext>
            </a:extLst>
          </p:cNvPr>
          <p:cNvSpPr>
            <a:spLocks noGrp="1"/>
          </p:cNvSpPr>
          <p:nvPr>
            <p:ph idx="1"/>
          </p:nvPr>
        </p:nvSpPr>
        <p:spPr/>
        <p:txBody>
          <a:bodyPr vert="horz" lIns="91440" tIns="45720" rIns="91440" bIns="45720" rtlCol="0" anchor="t">
            <a:normAutofit fontScale="85000" lnSpcReduction="10000"/>
          </a:bodyPr>
          <a:lstStyle/>
          <a:p>
            <a:r>
              <a:rPr lang="en-US" dirty="0"/>
              <a:t>Programs are executed on a system in one of two ways:</a:t>
            </a:r>
          </a:p>
          <a:p>
            <a:pPr lvl="1"/>
            <a:r>
              <a:rPr lang="en-US" dirty="0"/>
              <a:t>In Serial</a:t>
            </a:r>
          </a:p>
          <a:p>
            <a:pPr lvl="1"/>
            <a:r>
              <a:rPr lang="en-US" dirty="0"/>
              <a:t>In Parallel</a:t>
            </a:r>
          </a:p>
          <a:p>
            <a:endParaRPr lang="en-US" dirty="0"/>
          </a:p>
          <a:p>
            <a:r>
              <a:rPr lang="en-US" dirty="0"/>
              <a:t>Serial programs are what we have been writing all semester: every statement in our program is executed in order, top to bottom.</a:t>
            </a:r>
          </a:p>
          <a:p>
            <a:pPr lvl="1"/>
            <a:r>
              <a:rPr lang="en-US" dirty="0"/>
              <a:t>These programs are straightforward and simple.</a:t>
            </a:r>
          </a:p>
          <a:p>
            <a:endParaRPr lang="en-US" dirty="0"/>
          </a:p>
          <a:p>
            <a:r>
              <a:rPr lang="en-US" dirty="0"/>
              <a:t>Parallel programs have multiple pieces of code that are all executing </a:t>
            </a:r>
            <a:r>
              <a:rPr lang="en-US" i="1" dirty="0"/>
              <a:t>simultaneously.</a:t>
            </a:r>
            <a:endParaRPr lang="en-US" dirty="0"/>
          </a:p>
          <a:p>
            <a:pPr lvl="1"/>
            <a:r>
              <a:rPr lang="en-US" dirty="0"/>
              <a:t>These programs can be much more complex!</a:t>
            </a:r>
            <a:endParaRPr lang="en-US" i="1" dirty="0"/>
          </a:p>
          <a:p>
            <a:pPr lvl="1"/>
            <a:endParaRPr lang="en-US" dirty="0"/>
          </a:p>
          <a:p>
            <a:r>
              <a:rPr lang="en-US" dirty="0"/>
              <a:t>Parallel program typically use </a:t>
            </a:r>
            <a:r>
              <a:rPr lang="en-US" i="1" dirty="0"/>
              <a:t>multithreading</a:t>
            </a:r>
            <a:r>
              <a:rPr lang="en-US" dirty="0"/>
              <a:t>, a common technique for achieving parallelism.</a:t>
            </a:r>
          </a:p>
        </p:txBody>
      </p:sp>
    </p:spTree>
    <p:extLst>
      <p:ext uri="{BB962C8B-B14F-4D97-AF65-F5344CB8AC3E}">
        <p14:creationId xmlns:p14="http://schemas.microsoft.com/office/powerpoint/2010/main" val="1235100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EFD8-814E-4FCD-9A43-DA61A4D1446C}"/>
              </a:ext>
            </a:extLst>
          </p:cNvPr>
          <p:cNvSpPr>
            <a:spLocks noGrp="1"/>
          </p:cNvSpPr>
          <p:nvPr>
            <p:ph type="title"/>
          </p:nvPr>
        </p:nvSpPr>
        <p:spPr/>
        <p:txBody>
          <a:bodyPr/>
          <a:lstStyle/>
          <a:p>
            <a:r>
              <a:rPr lang="en-US" dirty="0"/>
              <a:t>Protecting Shared Memory</a:t>
            </a:r>
          </a:p>
        </p:txBody>
      </p:sp>
      <p:sp>
        <p:nvSpPr>
          <p:cNvPr id="3" name="Content Placeholder 2">
            <a:extLst>
              <a:ext uri="{FF2B5EF4-FFF2-40B4-BE49-F238E27FC236}">
                <a16:creationId xmlns:a16="http://schemas.microsoft.com/office/drawing/2014/main" id="{224A8FA6-5B77-4507-9A95-4307A5CE3429}"/>
              </a:ext>
            </a:extLst>
          </p:cNvPr>
          <p:cNvSpPr>
            <a:spLocks noGrp="1"/>
          </p:cNvSpPr>
          <p:nvPr>
            <p:ph idx="1"/>
          </p:nvPr>
        </p:nvSpPr>
        <p:spPr/>
        <p:txBody>
          <a:bodyPr>
            <a:normAutofit fontScale="92500" lnSpcReduction="10000"/>
          </a:bodyPr>
          <a:lstStyle/>
          <a:p>
            <a:r>
              <a:rPr lang="en-US" dirty="0"/>
              <a:t>When we want to use a mutex, we should also consider using a </a:t>
            </a:r>
            <a:r>
              <a:rPr lang="en-US" i="1" dirty="0"/>
              <a:t>lock guard</a:t>
            </a:r>
            <a:r>
              <a:rPr lang="en-US" dirty="0"/>
              <a:t>.</a:t>
            </a:r>
          </a:p>
          <a:p>
            <a:pPr lvl="1"/>
            <a:r>
              <a:rPr lang="en-US" dirty="0"/>
              <a:t>A lock guard is a special object that uses </a:t>
            </a:r>
            <a:r>
              <a:rPr lang="en-US" b="1" u="sng" dirty="0"/>
              <a:t>RAII</a:t>
            </a:r>
            <a:r>
              <a:rPr lang="en-US" dirty="0"/>
              <a:t> to lock a mutex, and later unlock it when it goes out of scope.</a:t>
            </a:r>
          </a:p>
          <a:p>
            <a:pPr lvl="1"/>
            <a:r>
              <a:rPr lang="en-US" dirty="0"/>
              <a:t>RAII is a technique to automatically execute commands when objects go out of scope (like closing files, destructing stale memory, and yes, </a:t>
            </a:r>
            <a:r>
              <a:rPr lang="en-US" i="1" dirty="0"/>
              <a:t>unlocking mutexes</a:t>
            </a:r>
            <a:r>
              <a:rPr lang="en-US" dirty="0"/>
              <a:t>!) </a:t>
            </a:r>
          </a:p>
          <a:p>
            <a:pPr lvl="1"/>
            <a:endParaRPr lang="en-US" dirty="0"/>
          </a:p>
          <a:p>
            <a:r>
              <a:rPr lang="en-US" dirty="0"/>
              <a:t>Below we create a lock using a mutex; the lock handles locking and unlocking the mutex automatically!</a:t>
            </a:r>
            <a:br>
              <a:rPr lang="en-US" dirty="0"/>
            </a:br>
            <a:br>
              <a:rPr lang="en-US" dirty="0"/>
            </a:br>
            <a:r>
              <a:rPr lang="en-US" dirty="0"/>
              <a:t>e.g.,</a:t>
            </a:r>
            <a:br>
              <a:rPr lang="en-US" dirty="0"/>
            </a:br>
            <a:br>
              <a:rPr lang="en-US" dirty="0"/>
            </a:br>
            <a:r>
              <a:rPr lang="en-US" dirty="0"/>
              <a:t>auto </a:t>
            </a:r>
            <a:r>
              <a:rPr lang="en-US" dirty="0">
                <a:latin typeface="Consolas" panose="020B0609020204030204" pitchFamily="49" charset="0"/>
              </a:rPr>
              <a:t>my_lock = std::lock_guard{m};</a:t>
            </a:r>
            <a:br>
              <a:rPr lang="en-US" dirty="0">
                <a:latin typeface="Consolas" panose="020B0609020204030204" pitchFamily="49" charset="0"/>
              </a:rPr>
            </a:br>
            <a:endParaRPr lang="en-US" dirty="0">
              <a:latin typeface="Consolas" panose="020B0609020204030204" pitchFamily="49" charset="0"/>
            </a:endParaRPr>
          </a:p>
          <a:p>
            <a:r>
              <a:rPr lang="en-US" dirty="0"/>
              <a:t>Here, my_lock will lock the mutex m until my_lock is deleted (goes out of scope).</a:t>
            </a:r>
          </a:p>
        </p:txBody>
      </p:sp>
    </p:spTree>
    <p:extLst>
      <p:ext uri="{BB962C8B-B14F-4D97-AF65-F5344CB8AC3E}">
        <p14:creationId xmlns:p14="http://schemas.microsoft.com/office/powerpoint/2010/main" val="386529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0A52-A016-4ED5-96CE-903C905B28A0}"/>
              </a:ext>
            </a:extLst>
          </p:cNvPr>
          <p:cNvSpPr>
            <a:spLocks noGrp="1"/>
          </p:cNvSpPr>
          <p:nvPr>
            <p:ph type="title"/>
          </p:nvPr>
        </p:nvSpPr>
        <p:spPr/>
        <p:txBody>
          <a:bodyPr/>
          <a:lstStyle/>
          <a:p>
            <a:r>
              <a:rPr lang="en-US" dirty="0"/>
              <a:t>Example</a:t>
            </a:r>
          </a:p>
        </p:txBody>
      </p:sp>
      <p:sp>
        <p:nvSpPr>
          <p:cNvPr id="5" name="TextBox 4">
            <a:extLst>
              <a:ext uri="{FF2B5EF4-FFF2-40B4-BE49-F238E27FC236}">
                <a16:creationId xmlns:a16="http://schemas.microsoft.com/office/drawing/2014/main" id="{2B23C8E6-825A-3C59-FA13-6DAEB56AD716}"/>
              </a:ext>
            </a:extLst>
          </p:cNvPr>
          <p:cNvSpPr txBox="1"/>
          <p:nvPr/>
        </p:nvSpPr>
        <p:spPr>
          <a:xfrm>
            <a:off x="677333" y="1270000"/>
            <a:ext cx="9651999" cy="5262979"/>
          </a:xfrm>
          <a:prstGeom prst="rect">
            <a:avLst/>
          </a:prstGeom>
          <a:solidFill>
            <a:schemeClr val="tx1"/>
          </a:solidFill>
        </p:spPr>
        <p:txBody>
          <a:bodyPr wrap="square">
            <a:spAutoFit/>
          </a:bodyPr>
          <a:lstStyle/>
          <a:p>
            <a:r>
              <a:rPr lang="en-US" sz="1600" b="0" dirty="0">
                <a:solidFill>
                  <a:srgbClr val="C586C0"/>
                </a:solidFill>
                <a:effectLst/>
                <a:latin typeface="Consolas" panose="020B0609020204030204" pitchFamily="49" charset="0"/>
              </a:rPr>
              <a:t>#include</a:t>
            </a:r>
            <a:r>
              <a:rPr lang="en-US" sz="1600" b="0" dirty="0">
                <a:solidFill>
                  <a:srgbClr val="569CD6"/>
                </a:solidFill>
                <a:effectLst/>
                <a:latin typeface="Consolas" panose="020B0609020204030204" pitchFamily="49" charset="0"/>
              </a:rPr>
              <a:t> </a:t>
            </a:r>
            <a:r>
              <a:rPr lang="en-US" sz="1600" b="0" dirty="0">
                <a:solidFill>
                  <a:srgbClr val="CE9178"/>
                </a:solidFill>
                <a:effectLst/>
                <a:latin typeface="Consolas" panose="020B0609020204030204" pitchFamily="49" charset="0"/>
              </a:rPr>
              <a:t>&lt;chrono&gt;</a:t>
            </a:r>
            <a:endParaRPr lang="en-US" sz="1600" b="0" dirty="0">
              <a:solidFill>
                <a:srgbClr val="D4D4D4"/>
              </a:solidFill>
              <a:effectLst/>
              <a:latin typeface="Consolas" panose="020B0609020204030204" pitchFamily="49" charset="0"/>
            </a:endParaRPr>
          </a:p>
          <a:p>
            <a:r>
              <a:rPr lang="en-US" sz="1600" b="0" dirty="0">
                <a:solidFill>
                  <a:srgbClr val="C586C0"/>
                </a:solidFill>
                <a:effectLst/>
                <a:latin typeface="Consolas" panose="020B0609020204030204" pitchFamily="49" charset="0"/>
              </a:rPr>
              <a:t>#include</a:t>
            </a:r>
            <a:r>
              <a:rPr lang="en-US" sz="1600" b="0" dirty="0">
                <a:solidFill>
                  <a:srgbClr val="569CD6"/>
                </a:solidFill>
                <a:effectLst/>
                <a:latin typeface="Consolas" panose="020B0609020204030204" pitchFamily="49" charset="0"/>
              </a:rPr>
              <a:t> </a:t>
            </a:r>
            <a:r>
              <a:rPr lang="en-US" sz="1600" b="0" dirty="0">
                <a:solidFill>
                  <a:srgbClr val="CE9178"/>
                </a:solidFill>
                <a:effectLst/>
                <a:latin typeface="Consolas" panose="020B0609020204030204" pitchFamily="49" charset="0"/>
              </a:rPr>
              <a:t>&lt;mutex&gt;</a:t>
            </a:r>
            <a:endParaRPr lang="en-US" sz="1600" b="0" dirty="0">
              <a:solidFill>
                <a:srgbClr val="D4D4D4"/>
              </a:solidFill>
              <a:effectLst/>
              <a:latin typeface="Consolas" panose="020B0609020204030204" pitchFamily="49" charset="0"/>
            </a:endParaRPr>
          </a:p>
          <a:p>
            <a:r>
              <a:rPr lang="en-US" sz="1600" b="0" dirty="0">
                <a:solidFill>
                  <a:srgbClr val="C586C0"/>
                </a:solidFill>
                <a:effectLst/>
                <a:latin typeface="Consolas" panose="020B0609020204030204" pitchFamily="49" charset="0"/>
              </a:rPr>
              <a:t>#include</a:t>
            </a:r>
            <a:r>
              <a:rPr lang="en-US" sz="1600" b="0" dirty="0">
                <a:solidFill>
                  <a:srgbClr val="569CD6"/>
                </a:solidFill>
                <a:effectLst/>
                <a:latin typeface="Consolas" panose="020B0609020204030204" pitchFamily="49" charset="0"/>
              </a:rPr>
              <a:t> </a:t>
            </a:r>
            <a:r>
              <a:rPr lang="en-US" sz="1600" b="0" dirty="0">
                <a:solidFill>
                  <a:srgbClr val="CE9178"/>
                </a:solidFill>
                <a:effectLst/>
                <a:latin typeface="Consolas" panose="020B0609020204030204" pitchFamily="49" charset="0"/>
              </a:rPr>
              <a:t>&lt;thread&gt;</a:t>
            </a:r>
            <a:endParaRPr lang="en-US" sz="1600" b="0" dirty="0">
              <a:solidFill>
                <a:srgbClr val="D4D4D4"/>
              </a:solidFill>
              <a:effectLst/>
              <a:latin typeface="Consolas" panose="020B0609020204030204" pitchFamily="49" charset="0"/>
            </a:endParaRPr>
          </a:p>
          <a:p>
            <a:r>
              <a:rPr lang="en-US" sz="1600" b="0" dirty="0">
                <a:solidFill>
                  <a:srgbClr val="C586C0"/>
                </a:solidFill>
                <a:effectLst/>
                <a:latin typeface="Consolas" panose="020B0609020204030204" pitchFamily="49" charset="0"/>
              </a:rPr>
              <a:t>#include</a:t>
            </a:r>
            <a:r>
              <a:rPr lang="en-US" sz="1600" b="0" dirty="0">
                <a:solidFill>
                  <a:srgbClr val="569CD6"/>
                </a:solidFill>
                <a:effectLst/>
                <a:latin typeface="Consolas" panose="020B0609020204030204" pitchFamily="49" charset="0"/>
              </a:rPr>
              <a:t> </a:t>
            </a:r>
            <a:r>
              <a:rPr lang="en-US" sz="1600" b="0" dirty="0">
                <a:solidFill>
                  <a:srgbClr val="CE9178"/>
                </a:solidFill>
                <a:effectLst/>
                <a:latin typeface="Consolas" panose="020B0609020204030204" pitchFamily="49" charset="0"/>
              </a:rPr>
              <a:t>&lt;fmt/format.h&gt;</a:t>
            </a:r>
          </a:p>
          <a:p>
            <a:r>
              <a:rPr lang="en-US" sz="1600" b="0" dirty="0">
                <a:solidFill>
                  <a:srgbClr val="C586C0"/>
                </a:solidFill>
                <a:effectLst/>
                <a:latin typeface="Consolas" panose="020B0609020204030204" pitchFamily="49" charset="0"/>
              </a:rPr>
              <a:t>using</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namespace</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std</a:t>
            </a:r>
            <a:r>
              <a:rPr lang="en-US" sz="1600" b="0" dirty="0">
                <a:solidFill>
                  <a:srgbClr val="D4D4D4"/>
                </a:solidFill>
                <a:effectLst/>
                <a:latin typeface="Consolas" panose="020B0609020204030204" pitchFamily="49" charset="0"/>
              </a:rPr>
              <a:t>::</a:t>
            </a:r>
            <a:r>
              <a:rPr lang="en-US" sz="1600" b="0" dirty="0">
                <a:solidFill>
                  <a:srgbClr val="4EC9B0"/>
                </a:solidFill>
                <a:effectLst/>
                <a:latin typeface="Consolas" panose="020B0609020204030204" pitchFamily="49" charset="0"/>
              </a:rPr>
              <a:t>literals</a:t>
            </a:r>
            <a:r>
              <a:rPr lang="en-US" sz="1600" b="0" dirty="0">
                <a:solidFill>
                  <a:srgbClr val="D4D4D4"/>
                </a:solidFill>
                <a:effectLst/>
                <a:latin typeface="Consolas" panose="020B0609020204030204" pitchFamily="49" charset="0"/>
              </a:rPr>
              <a:t>::</a:t>
            </a:r>
            <a:r>
              <a:rPr lang="en-US" sz="1600" b="0" dirty="0">
                <a:solidFill>
                  <a:srgbClr val="4EC9B0"/>
                </a:solidFill>
                <a:effectLst/>
                <a:latin typeface="Consolas" panose="020B0609020204030204" pitchFamily="49" charset="0"/>
              </a:rPr>
              <a:t>chrono_literals</a:t>
            </a:r>
            <a:r>
              <a:rPr lang="en-US" sz="1600" b="0" dirty="0">
                <a:solidFill>
                  <a:srgbClr val="D4D4D4"/>
                </a:solidFill>
                <a:effectLst/>
                <a:latin typeface="Consolas" panose="020B0609020204030204" pitchFamily="49" charset="0"/>
              </a:rPr>
              <a:t>;</a:t>
            </a:r>
          </a:p>
          <a:p>
            <a:br>
              <a:rPr lang="en-US" sz="1600" b="0" dirty="0">
                <a:solidFill>
                  <a:srgbClr val="D4D4D4"/>
                </a:solidFill>
                <a:effectLst/>
                <a:latin typeface="Consolas" panose="020B0609020204030204" pitchFamily="49" charset="0"/>
              </a:rPr>
            </a:br>
            <a:r>
              <a:rPr lang="en-US" sz="1600" b="0" dirty="0">
                <a:solidFill>
                  <a:srgbClr val="569CD6"/>
                </a:solidFill>
                <a:effectLst/>
                <a:latin typeface="Consolas" panose="020B0609020204030204" pitchFamily="49" charset="0"/>
              </a:rPr>
              <a:t>auto </a:t>
            </a:r>
            <a:r>
              <a:rPr lang="en-US" sz="1600" b="0" dirty="0">
                <a:solidFill>
                  <a:srgbClr val="D4D4D4"/>
                </a:solidFill>
                <a:effectLst/>
                <a:latin typeface="Consolas" panose="020B0609020204030204" pitchFamily="49" charset="0"/>
              </a:rPr>
              <a:t>m = </a:t>
            </a:r>
            <a:r>
              <a:rPr lang="en-US" sz="1600" b="0" dirty="0">
                <a:solidFill>
                  <a:srgbClr val="4EC9B0"/>
                </a:solidFill>
                <a:effectLst/>
                <a:latin typeface="Consolas" panose="020B0609020204030204" pitchFamily="49" charset="0"/>
              </a:rPr>
              <a:t>std</a:t>
            </a:r>
            <a:r>
              <a:rPr lang="en-US" sz="1600" b="0" dirty="0">
                <a:solidFill>
                  <a:srgbClr val="D4D4D4"/>
                </a:solidFill>
                <a:effectLst/>
                <a:latin typeface="Consolas" panose="020B0609020204030204" pitchFamily="49" charset="0"/>
              </a:rPr>
              <a:t>::mutex{};</a:t>
            </a:r>
          </a:p>
          <a:p>
            <a:br>
              <a:rPr lang="en-US" sz="1600" b="0" dirty="0">
                <a:solidFill>
                  <a:srgbClr val="D4D4D4"/>
                </a:solidFill>
                <a:effectLst/>
                <a:latin typeface="Consolas" panose="020B0609020204030204" pitchFamily="49" charset="0"/>
              </a:rPr>
            </a:br>
            <a:r>
              <a:rPr lang="en-US" sz="1600" b="0" dirty="0">
                <a:solidFill>
                  <a:srgbClr val="569CD6"/>
                </a:solidFill>
                <a:effectLst/>
                <a:latin typeface="Consolas" panose="020B0609020204030204" pitchFamily="49" charset="0"/>
              </a:rPr>
              <a:t>auto</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foo</a:t>
            </a:r>
            <a:r>
              <a:rPr lang="en-US" sz="1600" b="0" dirty="0">
                <a:solidFill>
                  <a:srgbClr val="D4D4D4"/>
                </a:solidFill>
                <a:effectLst/>
                <a:latin typeface="Consolas" panose="020B0609020204030204" pitchFamily="49" charset="0"/>
              </a:rPr>
              <a:t>() -&gt; </a:t>
            </a:r>
            <a:r>
              <a:rPr lang="en-US" sz="1600" b="0" dirty="0">
                <a:solidFill>
                  <a:srgbClr val="569CD6"/>
                </a:solidFill>
                <a:effectLst/>
                <a:latin typeface="Consolas" panose="020B0609020204030204" pitchFamily="49" charset="0"/>
              </a:rPr>
              <a:t>void</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std</a:t>
            </a:r>
            <a:r>
              <a:rPr lang="en-US" sz="1600" b="0" dirty="0">
                <a:solidFill>
                  <a:srgbClr val="D4D4D4"/>
                </a:solidFill>
                <a:effectLst/>
                <a:latin typeface="Consolas" panose="020B0609020204030204" pitchFamily="49" charset="0"/>
              </a:rPr>
              <a:t>::</a:t>
            </a:r>
            <a:r>
              <a:rPr lang="en-US" sz="1600" b="0" dirty="0" err="1">
                <a:solidFill>
                  <a:srgbClr val="4EC9B0"/>
                </a:solidFill>
                <a:effectLst/>
                <a:latin typeface="Consolas" panose="020B0609020204030204" pitchFamily="49" charset="0"/>
              </a:rPr>
              <a:t>this_thread</a:t>
            </a:r>
            <a:r>
              <a:rPr lang="en-US" sz="1600" b="0" dirty="0">
                <a:solidFill>
                  <a:srgbClr val="D4D4D4"/>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sleep_for</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2s</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auto </a:t>
            </a:r>
            <a:r>
              <a:rPr lang="en-US" sz="1600" b="0" dirty="0">
                <a:solidFill>
                  <a:srgbClr val="DCDCAA"/>
                </a:solidFill>
                <a:effectLst/>
                <a:latin typeface="Consolas" panose="020B0609020204030204" pitchFamily="49" charset="0"/>
              </a:rPr>
              <a:t>lock</a:t>
            </a:r>
            <a:r>
              <a:rPr lang="en-US" sz="1600" b="0" dirty="0">
                <a:solidFill>
                  <a:srgbClr val="D4D4D4"/>
                </a:solidFill>
                <a:effectLst/>
                <a:latin typeface="Consolas" panose="020B0609020204030204" pitchFamily="49" charset="0"/>
              </a:rPr>
              <a:t> = </a:t>
            </a:r>
            <a:r>
              <a:rPr lang="en-US" sz="1600" b="0" dirty="0">
                <a:solidFill>
                  <a:srgbClr val="4EC9B0"/>
                </a:solidFill>
                <a:effectLst/>
                <a:latin typeface="Consolas" panose="020B0609020204030204" pitchFamily="49" charset="0"/>
              </a:rPr>
              <a:t>std</a:t>
            </a:r>
            <a:r>
              <a:rPr lang="en-US" sz="1600" b="0" dirty="0">
                <a:solidFill>
                  <a:srgbClr val="D4D4D4"/>
                </a:solidFill>
                <a:effectLst/>
                <a:latin typeface="Consolas" panose="020B0609020204030204" pitchFamily="49" charset="0"/>
              </a:rPr>
              <a:t>::lock_guard{m</a:t>
            </a:r>
            <a:r>
              <a:rPr lang="en-US" sz="1600" dirty="0">
                <a:solidFill>
                  <a:srgbClr val="D4D4D4"/>
                </a:solidFill>
                <a:latin typeface="Consolas" panose="020B0609020204030204" pitchFamily="49" charset="0"/>
              </a:rPr>
              <a: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std</a:t>
            </a:r>
            <a:r>
              <a:rPr lang="en-US" sz="1600" b="0" dirty="0">
                <a:solidFill>
                  <a:srgbClr val="D4D4D4"/>
                </a:solidFill>
                <a:effectLst/>
                <a:latin typeface="Consolas" panose="020B0609020204030204" pitchFamily="49" charset="0"/>
              </a:rPr>
              <a:t>::cout &lt;&lt; </a:t>
            </a:r>
            <a:r>
              <a:rPr lang="en-US" sz="1600" b="0" dirty="0">
                <a:solidFill>
                  <a:srgbClr val="CE9178"/>
                </a:solidFill>
                <a:effectLst/>
                <a:latin typeface="Consolas" panose="020B0609020204030204" pitchFamily="49" charset="0"/>
              </a:rPr>
              <a:t>"Thread #"</a:t>
            </a:r>
            <a:r>
              <a:rPr lang="en-US" sz="1600" b="0" dirty="0">
                <a:solidFill>
                  <a:srgbClr val="D4D4D4"/>
                </a:solidFill>
                <a:effectLst/>
                <a:latin typeface="Consolas" panose="020B0609020204030204" pitchFamily="49" charset="0"/>
              </a:rPr>
              <a:t> &lt;&lt; </a:t>
            </a:r>
            <a:r>
              <a:rPr lang="en-US" sz="1600" b="0" dirty="0">
                <a:solidFill>
                  <a:srgbClr val="4EC9B0"/>
                </a:solidFill>
                <a:effectLst/>
                <a:latin typeface="Consolas" panose="020B0609020204030204" pitchFamily="49" charset="0"/>
              </a:rPr>
              <a:t>std</a:t>
            </a:r>
            <a:r>
              <a:rPr lang="en-US" sz="1600" b="0" dirty="0">
                <a:solidFill>
                  <a:srgbClr val="D4D4D4"/>
                </a:solidFill>
                <a:effectLst/>
                <a:latin typeface="Consolas" panose="020B0609020204030204" pitchFamily="49" charset="0"/>
              </a:rPr>
              <a:t>::</a:t>
            </a:r>
            <a:r>
              <a:rPr lang="en-US" sz="1600" b="0" dirty="0">
                <a:solidFill>
                  <a:srgbClr val="4EC9B0"/>
                </a:solidFill>
                <a:effectLst/>
                <a:latin typeface="Consolas" panose="020B0609020204030204" pitchFamily="49" charset="0"/>
              </a:rPr>
              <a:t>this_thread</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get_id</a:t>
            </a:r>
            <a:r>
              <a:rPr lang="en-US" sz="1600" b="0" dirty="0">
                <a:solidFill>
                  <a:srgbClr val="D4D4D4"/>
                </a:solidFill>
                <a:effectLst/>
                <a:latin typeface="Consolas" panose="020B0609020204030204" pitchFamily="49" charset="0"/>
              </a:rPr>
              <a:t>() &lt;&lt; </a:t>
            </a:r>
            <a:r>
              <a:rPr lang="en-US" sz="1600" b="0" dirty="0">
                <a:solidFill>
                  <a:srgbClr val="CE9178"/>
                </a:solidFill>
                <a:effectLst/>
                <a:latin typeface="Consolas" panose="020B0609020204030204" pitchFamily="49" charset="0"/>
              </a:rPr>
              <a:t>" done!"</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              &lt;&lt; </a:t>
            </a:r>
            <a:r>
              <a:rPr lang="en-US" sz="1600" b="0" dirty="0">
                <a:solidFill>
                  <a:srgbClr val="4EC9B0"/>
                </a:solidFill>
                <a:effectLst/>
                <a:latin typeface="Consolas" panose="020B0609020204030204" pitchFamily="49" charset="0"/>
              </a:rPr>
              <a:t>std</a:t>
            </a:r>
            <a:r>
              <a:rPr lang="en-US" sz="1600" b="0" dirty="0">
                <a:solidFill>
                  <a:srgbClr val="D4D4D4"/>
                </a:solidFill>
                <a:effectLst/>
                <a:latin typeface="Consolas" panose="020B0609020204030204" pitchFamily="49" charset="0"/>
              </a:rPr>
              <a:t>::endl;</a:t>
            </a:r>
          </a:p>
          <a:p>
            <a:r>
              <a:rPr lang="en-US" sz="1600" b="0" dirty="0">
                <a:solidFill>
                  <a:srgbClr val="D4D4D4"/>
                </a:solidFill>
                <a:effectLst/>
                <a:latin typeface="Consolas" panose="020B0609020204030204" pitchFamily="49" charset="0"/>
              </a:rPr>
              <a:t>}</a:t>
            </a:r>
          </a:p>
          <a:p>
            <a:br>
              <a:rPr lang="en-US" sz="1600" b="0" dirty="0">
                <a:solidFill>
                  <a:srgbClr val="D4D4D4"/>
                </a:solidFill>
                <a:effectLst/>
                <a:latin typeface="Consolas" panose="020B0609020204030204" pitchFamily="49" charset="0"/>
              </a:rPr>
            </a:br>
            <a:r>
              <a:rPr lang="en-US" sz="1600" b="0" dirty="0">
                <a:solidFill>
                  <a:srgbClr val="569CD6"/>
                </a:solidFill>
                <a:effectLst/>
                <a:latin typeface="Consolas" panose="020B0609020204030204" pitchFamily="49" charset="0"/>
              </a:rPr>
              <a:t>auto</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main</a:t>
            </a:r>
            <a:r>
              <a:rPr lang="en-US" sz="1600" b="0" dirty="0">
                <a:solidFill>
                  <a:srgbClr val="D4D4D4"/>
                </a:solidFill>
                <a:effectLst/>
                <a:latin typeface="Consolas" panose="020B0609020204030204" pitchFamily="49" charset="0"/>
              </a:rPr>
              <a:t>() -&gt; </a:t>
            </a:r>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auto </a:t>
            </a:r>
            <a:r>
              <a:rPr lang="en-US" sz="1600" b="0" dirty="0">
                <a:solidFill>
                  <a:srgbClr val="DCDCAA"/>
                </a:solidFill>
                <a:effectLst/>
                <a:latin typeface="Consolas" panose="020B0609020204030204" pitchFamily="49" charset="0"/>
              </a:rPr>
              <a:t>t1 = </a:t>
            </a:r>
            <a:r>
              <a:rPr lang="en-US" sz="1600" b="0" dirty="0">
                <a:solidFill>
                  <a:srgbClr val="4EC9B0"/>
                </a:solidFill>
                <a:effectLst/>
                <a:latin typeface="Consolas" panose="020B0609020204030204" pitchFamily="49" charset="0"/>
              </a:rPr>
              <a:t>std</a:t>
            </a:r>
            <a:r>
              <a:rPr lang="en-US" sz="1600" b="0" dirty="0">
                <a:solidFill>
                  <a:srgbClr val="D4D4D4"/>
                </a:solidFill>
                <a:effectLst/>
                <a:latin typeface="Consolas" panose="020B0609020204030204" pitchFamily="49" charset="0"/>
              </a:rPr>
              <a:t>::thread</a:t>
            </a:r>
            <a:r>
              <a:rPr lang="en-US" sz="1600" dirty="0">
                <a:solidFill>
                  <a:srgbClr val="D4D4D4"/>
                </a:solidFill>
                <a:latin typeface="Consolas" panose="020B0609020204030204" pitchFamily="49" charset="0"/>
              </a:rPr>
              <a:t>{</a:t>
            </a:r>
            <a:r>
              <a:rPr lang="en-US" sz="1600" b="0" dirty="0">
                <a:solidFill>
                  <a:srgbClr val="D4D4D4"/>
                </a:solidFill>
                <a:effectLst/>
                <a:latin typeface="Consolas" panose="020B0609020204030204" pitchFamily="49" charset="0"/>
              </a:rPr>
              <a:t>foo</a:t>
            </a:r>
            <a:r>
              <a:rPr lang="en-US" sz="1600" dirty="0">
                <a:solidFill>
                  <a:srgbClr val="D4D4D4"/>
                </a:solidFill>
                <a:latin typeface="Consolas" panose="020B0609020204030204" pitchFamily="49" charset="0"/>
              </a:rPr>
              <a: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auto </a:t>
            </a:r>
            <a:r>
              <a:rPr lang="en-US" sz="1600" b="0" dirty="0">
                <a:solidFill>
                  <a:srgbClr val="DCDCAA"/>
                </a:solidFill>
                <a:effectLst/>
                <a:latin typeface="Consolas" panose="020B0609020204030204" pitchFamily="49" charset="0"/>
              </a:rPr>
              <a:t>t2 = </a:t>
            </a:r>
            <a:r>
              <a:rPr lang="en-US" sz="1600" b="0" dirty="0">
                <a:solidFill>
                  <a:srgbClr val="4EC9B0"/>
                </a:solidFill>
                <a:effectLst/>
                <a:latin typeface="Consolas" panose="020B0609020204030204" pitchFamily="49" charset="0"/>
              </a:rPr>
              <a:t>std</a:t>
            </a:r>
            <a:r>
              <a:rPr lang="en-US" sz="1600" b="0" dirty="0">
                <a:solidFill>
                  <a:srgbClr val="D4D4D4"/>
                </a:solidFill>
                <a:effectLst/>
                <a:latin typeface="Consolas" panose="020B0609020204030204" pitchFamily="49" charset="0"/>
              </a:rPr>
              <a:t>::thread</a:t>
            </a:r>
            <a:r>
              <a:rPr lang="en-US" sz="1600" dirty="0">
                <a:solidFill>
                  <a:srgbClr val="D4D4D4"/>
                </a:solidFill>
                <a:latin typeface="Consolas" panose="020B0609020204030204" pitchFamily="49" charset="0"/>
              </a:rPr>
              <a:t>{</a:t>
            </a:r>
            <a:r>
              <a:rPr lang="en-US" sz="1600" b="0" dirty="0">
                <a:solidFill>
                  <a:srgbClr val="D4D4D4"/>
                </a:solidFill>
                <a:effectLst/>
                <a:latin typeface="Consolas" panose="020B0609020204030204" pitchFamily="49" charset="0"/>
              </a:rPr>
              <a:t>foo</a:t>
            </a:r>
            <a:r>
              <a:rPr lang="en-US" sz="1600" dirty="0">
                <a:solidFill>
                  <a:srgbClr val="D4D4D4"/>
                </a:solidFill>
                <a:latin typeface="Consolas" panose="020B0609020204030204" pitchFamily="49" charset="0"/>
              </a:rPr>
              <a: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auto </a:t>
            </a:r>
            <a:r>
              <a:rPr lang="en-US" sz="1600" b="0" dirty="0">
                <a:solidFill>
                  <a:srgbClr val="DCDCAA"/>
                </a:solidFill>
                <a:effectLst/>
                <a:latin typeface="Consolas" panose="020B0609020204030204" pitchFamily="49" charset="0"/>
              </a:rPr>
              <a:t>t3 = </a:t>
            </a:r>
            <a:r>
              <a:rPr lang="en-US" sz="1600" b="0" dirty="0">
                <a:solidFill>
                  <a:srgbClr val="4EC9B0"/>
                </a:solidFill>
                <a:effectLst/>
                <a:latin typeface="Consolas" panose="020B0609020204030204" pitchFamily="49" charset="0"/>
              </a:rPr>
              <a:t>std</a:t>
            </a:r>
            <a:r>
              <a:rPr lang="en-US" sz="1600" b="0" dirty="0">
                <a:solidFill>
                  <a:srgbClr val="D4D4D4"/>
                </a:solidFill>
                <a:effectLst/>
                <a:latin typeface="Consolas" panose="020B0609020204030204" pitchFamily="49" charset="0"/>
              </a:rPr>
              <a:t>::thread</a:t>
            </a:r>
            <a:r>
              <a:rPr lang="en-US" sz="1600" dirty="0">
                <a:solidFill>
                  <a:srgbClr val="D4D4D4"/>
                </a:solidFill>
                <a:latin typeface="Consolas" panose="020B0609020204030204" pitchFamily="49" charset="0"/>
              </a:rPr>
              <a:t>{</a:t>
            </a:r>
            <a:r>
              <a:rPr lang="en-US" sz="1600" b="0" dirty="0">
                <a:solidFill>
                  <a:srgbClr val="D4D4D4"/>
                </a:solidFill>
                <a:effectLst/>
                <a:latin typeface="Consolas" panose="020B0609020204030204" pitchFamily="49" charset="0"/>
              </a:rPr>
              <a:t>foo</a:t>
            </a:r>
            <a:r>
              <a:rPr lang="en-US" sz="1600" dirty="0">
                <a:solidFill>
                  <a:srgbClr val="D4D4D4"/>
                </a:solidFill>
                <a:latin typeface="Consolas" panose="020B0609020204030204" pitchFamily="49" charset="0"/>
              </a:rPr>
              <a: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t1</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join</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t2</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join</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t3</a:t>
            </a:r>
            <a:r>
              <a:rPr lang="en-US" sz="1600" b="0" dirty="0">
                <a:solidFill>
                  <a:srgbClr val="D4D4D4"/>
                </a:solidFill>
                <a:effectLst/>
                <a:latin typeface="Consolas" panose="020B0609020204030204" pitchFamily="49" charset="0"/>
              </a:rPr>
              <a:t>.</a:t>
            </a:r>
            <a:r>
              <a:rPr lang="en-US" sz="1600" b="0" dirty="0">
                <a:solidFill>
                  <a:srgbClr val="DCDCAA"/>
                </a:solidFill>
                <a:effectLst/>
                <a:latin typeface="Consolas" panose="020B0609020204030204" pitchFamily="49" charset="0"/>
              </a:rPr>
              <a:t>join</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65136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0AA7-5B11-4A8D-A0D4-5E7C82D67DE8}"/>
              </a:ext>
            </a:extLst>
          </p:cNvPr>
          <p:cNvSpPr>
            <a:spLocks noGrp="1"/>
          </p:cNvSpPr>
          <p:nvPr>
            <p:ph type="title"/>
          </p:nvPr>
        </p:nvSpPr>
        <p:spPr/>
        <p:txBody>
          <a:bodyPr/>
          <a:lstStyle/>
          <a:p>
            <a:r>
              <a:rPr lang="en-US" dirty="0"/>
              <a:t>Example Cont'd</a:t>
            </a:r>
          </a:p>
        </p:txBody>
      </p:sp>
      <p:sp>
        <p:nvSpPr>
          <p:cNvPr id="3" name="Content Placeholder 2">
            <a:extLst>
              <a:ext uri="{FF2B5EF4-FFF2-40B4-BE49-F238E27FC236}">
                <a16:creationId xmlns:a16="http://schemas.microsoft.com/office/drawing/2014/main" id="{489E21B2-012F-4497-B4D9-5DC2F50457C5}"/>
              </a:ext>
            </a:extLst>
          </p:cNvPr>
          <p:cNvSpPr>
            <a:spLocks noGrp="1"/>
          </p:cNvSpPr>
          <p:nvPr>
            <p:ph idx="1"/>
          </p:nvPr>
        </p:nvSpPr>
        <p:spPr/>
        <p:txBody>
          <a:bodyPr/>
          <a:lstStyle/>
          <a:p>
            <a:r>
              <a:rPr lang="en-US" dirty="0"/>
              <a:t>Here is a possible output from our example:</a:t>
            </a:r>
          </a:p>
        </p:txBody>
      </p:sp>
      <p:sp>
        <p:nvSpPr>
          <p:cNvPr id="4" name="TextBox 3">
            <a:extLst>
              <a:ext uri="{FF2B5EF4-FFF2-40B4-BE49-F238E27FC236}">
                <a16:creationId xmlns:a16="http://schemas.microsoft.com/office/drawing/2014/main" id="{B8D4C12D-242B-4662-804D-0A2F129375D6}"/>
              </a:ext>
            </a:extLst>
          </p:cNvPr>
          <p:cNvSpPr txBox="1"/>
          <p:nvPr/>
        </p:nvSpPr>
        <p:spPr>
          <a:xfrm>
            <a:off x="747346" y="2848708"/>
            <a:ext cx="8526656" cy="923330"/>
          </a:xfrm>
          <a:prstGeom prst="rect">
            <a:avLst/>
          </a:prstGeom>
          <a:solidFill>
            <a:schemeClr val="bg2"/>
          </a:solidFill>
        </p:spPr>
        <p:txBody>
          <a:bodyPr wrap="square" rtlCol="0">
            <a:spAutoFit/>
          </a:bodyPr>
          <a:lstStyle/>
          <a:p>
            <a:r>
              <a:rPr lang="en-US" dirty="0">
                <a:latin typeface="Consolas" panose="020B0609020204030204" pitchFamily="49" charset="0"/>
              </a:rPr>
              <a:t>Thread #3 done!</a:t>
            </a:r>
          </a:p>
          <a:p>
            <a:r>
              <a:rPr lang="en-US" dirty="0">
                <a:latin typeface="Consolas" panose="020B0609020204030204" pitchFamily="49" charset="0"/>
              </a:rPr>
              <a:t>Thread #2 done!</a:t>
            </a:r>
          </a:p>
          <a:p>
            <a:r>
              <a:rPr lang="en-US" dirty="0">
                <a:latin typeface="Consolas" panose="020B0609020204030204" pitchFamily="49" charset="0"/>
              </a:rPr>
              <a:t>Thread #1 done!</a:t>
            </a:r>
          </a:p>
        </p:txBody>
      </p:sp>
    </p:spTree>
    <p:extLst>
      <p:ext uri="{BB962C8B-B14F-4D97-AF65-F5344CB8AC3E}">
        <p14:creationId xmlns:p14="http://schemas.microsoft.com/office/powerpoint/2010/main" val="354300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AEFF-71EE-43B5-922E-2CD161E8B8A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7A2D02A-0403-42A2-A5C8-C6ECA3A9320E}"/>
              </a:ext>
            </a:extLst>
          </p:cNvPr>
          <p:cNvSpPr>
            <a:spLocks noGrp="1"/>
          </p:cNvSpPr>
          <p:nvPr>
            <p:ph idx="1"/>
          </p:nvPr>
        </p:nvSpPr>
        <p:spPr>
          <a:xfrm>
            <a:off x="677334" y="2160589"/>
            <a:ext cx="8596668" cy="406765"/>
          </a:xfrm>
        </p:spPr>
        <p:txBody>
          <a:bodyPr vert="horz" lIns="91440" tIns="45720" rIns="91440" bIns="45720" rtlCol="0" anchor="t">
            <a:normAutofit/>
          </a:bodyPr>
          <a:lstStyle/>
          <a:p>
            <a:r>
              <a:rPr lang="en-US" dirty="0"/>
              <a:t>What's wrong here?</a:t>
            </a:r>
          </a:p>
        </p:txBody>
      </p:sp>
      <p:sp>
        <p:nvSpPr>
          <p:cNvPr id="6" name="TextBox 5">
            <a:extLst>
              <a:ext uri="{FF2B5EF4-FFF2-40B4-BE49-F238E27FC236}">
                <a16:creationId xmlns:a16="http://schemas.microsoft.com/office/drawing/2014/main" id="{C2D9A784-2165-2D6C-87A0-991086265DA8}"/>
              </a:ext>
            </a:extLst>
          </p:cNvPr>
          <p:cNvSpPr txBox="1"/>
          <p:nvPr/>
        </p:nvSpPr>
        <p:spPr>
          <a:xfrm>
            <a:off x="677334" y="2567354"/>
            <a:ext cx="4047067" cy="3600986"/>
          </a:xfrm>
          <a:prstGeom prst="rect">
            <a:avLst/>
          </a:prstGeom>
          <a:solidFill>
            <a:schemeClr val="tx1"/>
          </a:solid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&lt;thread&gt;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&lt;vector&gt;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&lt;fmt/format.h&gt;</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foo</a:t>
            </a:r>
            <a:r>
              <a:rPr lang="en-US" sz="1200" b="0" dirty="0">
                <a:solidFill>
                  <a:srgbClr val="D4D4D4"/>
                </a:solidFill>
                <a:effectLst/>
                <a:latin typeface="Consolas" panose="020B0609020204030204" pitchFamily="49" charset="0"/>
              </a:rPr>
              <a:t>(</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4EC9B0"/>
                </a:solidFill>
                <a:effectLst/>
                <a:latin typeface="Consolas" panose="020B0609020204030204" pitchFamily="49" charset="0"/>
              </a:rPr>
              <a:t>vector</a:t>
            </a:r>
            <a:r>
              <a:rPr lang="en-US" sz="1200" b="0" dirty="0">
                <a:solidFill>
                  <a:srgbClr val="D4D4D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a:t>
            </a:r>
            <a:r>
              <a:rPr lang="en-US" sz="1200" b="0" dirty="0">
                <a:solidFill>
                  <a:srgbClr val="569CD6"/>
                </a:solidFill>
                <a:effectLst/>
                <a:latin typeface="Consolas" panose="020B0609020204030204" pitchFamily="49" charset="0"/>
              </a:rPr>
              <a:t>&amp;</a:t>
            </a:r>
            <a:r>
              <a:rPr lang="en-US" sz="1200" b="0" dirty="0">
                <a:solidFill>
                  <a:srgbClr val="9CDCFE"/>
                </a:solidFill>
                <a:effectLst/>
                <a:latin typeface="Consolas" panose="020B0609020204030204" pitchFamily="49" charset="0"/>
              </a:rPr>
              <a:t>d</a:t>
            </a:r>
            <a:r>
              <a:rPr lang="en-US" sz="1200" b="0" dirty="0">
                <a:solidFill>
                  <a:srgbClr val="D4D4D4"/>
                </a:solidFill>
                <a:effectLst/>
                <a:latin typeface="Consolas" panose="020B0609020204030204" pitchFamily="49" charset="0"/>
              </a:rPr>
              <a:t>) -&gt;</a:t>
            </a:r>
            <a:r>
              <a:rPr lang="en-US" sz="1200" b="0" dirty="0">
                <a:solidFill>
                  <a:srgbClr val="569CD6"/>
                </a:solidFill>
                <a:effectLst/>
                <a:latin typeface="Consolas" panose="020B0609020204030204" pitchFamily="49" charset="0"/>
              </a:rPr>
              <a:t> void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push_back</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4D4D4"/>
                </a:solidFill>
                <a:effectLst/>
                <a:latin typeface="Consolas" panose="020B0609020204030204" pitchFamily="49" charset="0"/>
              </a:rPr>
              <a:t>() -&gt; </a:t>
            </a:r>
            <a:r>
              <a:rPr lang="en-US" sz="1200" b="0" dirty="0">
                <a:solidFill>
                  <a:srgbClr val="569CD6"/>
                </a:solidFill>
                <a:effectLst/>
                <a:latin typeface="Consolas" panose="020B0609020204030204" pitchFamily="49" charset="0"/>
              </a:rPr>
              <a:t>int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d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::vector&lt;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t1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thread</a:t>
            </a:r>
            <a:r>
              <a:rPr lang="en-US" sz="1200" b="0" dirty="0">
                <a:solidFill>
                  <a:srgbClr val="D4D4D4"/>
                </a:solidFill>
                <a:effectLst/>
                <a:latin typeface="Consolas" panose="020B0609020204030204" pitchFamily="49" charset="0"/>
              </a:rPr>
              <a:t>(foo,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ref</a:t>
            </a:r>
            <a:r>
              <a:rPr lang="en-US" sz="1200" b="0" dirty="0">
                <a:solidFill>
                  <a:srgbClr val="D4D4D4"/>
                </a:solidFill>
                <a:effectLst/>
                <a:latin typeface="Consolas" panose="020B0609020204030204" pitchFamily="49" charset="0"/>
              </a:rPr>
              <a:t>(d));</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t2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thread</a:t>
            </a:r>
            <a:r>
              <a:rPr lang="en-US" sz="1200" b="0" dirty="0">
                <a:solidFill>
                  <a:srgbClr val="D4D4D4"/>
                </a:solidFill>
                <a:effectLst/>
                <a:latin typeface="Consolas" panose="020B0609020204030204" pitchFamily="49" charset="0"/>
              </a:rPr>
              <a:t>(foo,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ref</a:t>
            </a:r>
            <a:r>
              <a:rPr lang="en-US" sz="1200" b="0" dirty="0">
                <a:solidFill>
                  <a:srgbClr val="D4D4D4"/>
                </a:solidFill>
                <a:effectLst/>
                <a:latin typeface="Consolas" panose="020B0609020204030204" pitchFamily="49" charset="0"/>
              </a:rPr>
              <a:t>(d));</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t3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thread</a:t>
            </a:r>
            <a:r>
              <a:rPr lang="en-US" sz="1200" b="0" dirty="0">
                <a:solidFill>
                  <a:srgbClr val="D4D4D4"/>
                </a:solidFill>
                <a:effectLst/>
                <a:latin typeface="Consolas" panose="020B0609020204030204" pitchFamily="49" charset="0"/>
              </a:rPr>
              <a:t>(foo,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ref</a:t>
            </a:r>
            <a:r>
              <a:rPr lang="en-US" sz="1200" b="0" dirty="0">
                <a:solidFill>
                  <a:srgbClr val="D4D4D4"/>
                </a:solidFill>
                <a:effectLst/>
                <a:latin typeface="Consolas" panose="020B0609020204030204" pitchFamily="49" charset="0"/>
              </a:rPr>
              <a:t>(d));</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t4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thread</a:t>
            </a:r>
            <a:r>
              <a:rPr lang="en-US" sz="1200" b="0" dirty="0">
                <a:solidFill>
                  <a:srgbClr val="D4D4D4"/>
                </a:solidFill>
                <a:effectLst/>
                <a:latin typeface="Consolas" panose="020B0609020204030204" pitchFamily="49" charset="0"/>
              </a:rPr>
              <a:t>(foo,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ref</a:t>
            </a:r>
            <a:r>
              <a:rPr lang="en-US" sz="1200" b="0" dirty="0">
                <a:solidFill>
                  <a:srgbClr val="D4D4D4"/>
                </a:solidFill>
                <a:effectLst/>
                <a:latin typeface="Consolas" panose="020B0609020204030204" pitchFamily="49" charset="0"/>
              </a:rPr>
              <a:t>(d));</a:t>
            </a:r>
          </a:p>
          <a:p>
            <a:endParaRPr lang="en-US" sz="1200" dirty="0">
              <a:solidFill>
                <a:srgbClr val="D4D4D4"/>
              </a:solidFill>
              <a:latin typeface="Consolas" panose="020B0609020204030204" pitchFamily="49" charset="0"/>
            </a:endParaRPr>
          </a:p>
          <a:p>
            <a:r>
              <a:rPr lang="en-US" sz="1200" b="0" dirty="0">
                <a:solidFill>
                  <a:srgbClr val="4EC9B0"/>
                </a:solidFill>
                <a:effectLst/>
                <a:latin typeface="Consolas" panose="020B0609020204030204" pitchFamily="49" charset="0"/>
              </a:rPr>
              <a:t>    fmt</a:t>
            </a:r>
            <a:r>
              <a:rPr lang="en-US" sz="1200" b="0" dirty="0">
                <a:solidFill>
                  <a:srgbClr val="D4D4D4"/>
                </a:solidFill>
                <a:effectLst/>
                <a:latin typeface="Consolas" panose="020B0609020204030204" pitchFamily="49" charset="0"/>
              </a:rPr>
              <a:t>::print(</a:t>
            </a:r>
            <a:r>
              <a:rPr lang="en-US" sz="1200" b="0" dirty="0">
                <a:solidFill>
                  <a:srgbClr val="CE9178"/>
                </a:solidFill>
                <a:effectLst/>
                <a:latin typeface="Consolas" panose="020B0609020204030204" pitchFamily="49" charset="0"/>
              </a:rPr>
              <a:t>"</a:t>
            </a:r>
            <a:r>
              <a:rPr lang="en-US" sz="1200" dirty="0">
                <a:solidFill>
                  <a:srgbClr val="CE9178"/>
                </a:solidFill>
                <a:latin typeface="Consolas" panose="020B0609020204030204" pitchFamily="49" charset="0"/>
              </a:rPr>
              <a:t>{}\n"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fmt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join</a:t>
            </a:r>
            <a:r>
              <a:rPr lang="en-US" sz="1200" b="0" dirty="0">
                <a:solidFill>
                  <a:srgbClr val="D4D4D4"/>
                </a:solidFill>
                <a:effectLst/>
                <a:latin typeface="Consolas" panose="020B0609020204030204" pitchFamily="49" charset="0"/>
              </a:rPr>
              <a:t>(d, </a:t>
            </a:r>
            <a:r>
              <a:rPr lang="en-US" sz="1200" dirty="0">
                <a:solidFill>
                  <a:srgbClr val="CE9178"/>
                </a:solidFill>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dirty="0">
                <a:solidFill>
                  <a:srgbClr val="CE9178"/>
                </a:solidFill>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181798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AEFF-71EE-43B5-922E-2CD161E8B8A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7A2D02A-0403-42A2-A5C8-C6ECA3A9320E}"/>
              </a:ext>
            </a:extLst>
          </p:cNvPr>
          <p:cNvSpPr>
            <a:spLocks noGrp="1"/>
          </p:cNvSpPr>
          <p:nvPr>
            <p:ph idx="1"/>
          </p:nvPr>
        </p:nvSpPr>
        <p:spPr>
          <a:xfrm>
            <a:off x="677334" y="2160589"/>
            <a:ext cx="8596668" cy="406765"/>
          </a:xfrm>
        </p:spPr>
        <p:txBody>
          <a:bodyPr vert="horz" lIns="91440" tIns="45720" rIns="91440" bIns="45720" rtlCol="0" anchor="t">
            <a:normAutofit/>
          </a:bodyPr>
          <a:lstStyle/>
          <a:p>
            <a:r>
              <a:rPr lang="en-US" dirty="0"/>
              <a:t>We have two race-conditions!</a:t>
            </a:r>
          </a:p>
        </p:txBody>
      </p:sp>
      <p:sp>
        <p:nvSpPr>
          <p:cNvPr id="6" name="Content Placeholder 2">
            <a:extLst>
              <a:ext uri="{FF2B5EF4-FFF2-40B4-BE49-F238E27FC236}">
                <a16:creationId xmlns:a16="http://schemas.microsoft.com/office/drawing/2014/main" id="{08934BDA-B3E2-4930-B121-2AF1E978D139}"/>
              </a:ext>
            </a:extLst>
          </p:cNvPr>
          <p:cNvSpPr txBox="1">
            <a:spLocks/>
          </p:cNvSpPr>
          <p:nvPr/>
        </p:nvSpPr>
        <p:spPr>
          <a:xfrm>
            <a:off x="5384149" y="2160589"/>
            <a:ext cx="4261012" cy="439847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Every time we push back into the vector another push back could be happening, and if the vector is moving its data during a resize, we could end up losing data or putting data in an invalid location!</a:t>
            </a:r>
          </a:p>
          <a:p>
            <a:endParaRPr lang="en-US" dirty="0"/>
          </a:p>
          <a:p>
            <a:r>
              <a:rPr lang="en-US" dirty="0"/>
              <a:t>We do not ensure that our threads are complete before trying to read from the vector! We could still be writing to the vector!</a:t>
            </a:r>
          </a:p>
        </p:txBody>
      </p:sp>
      <p:sp>
        <p:nvSpPr>
          <p:cNvPr id="5" name="TextBox 4">
            <a:extLst>
              <a:ext uri="{FF2B5EF4-FFF2-40B4-BE49-F238E27FC236}">
                <a16:creationId xmlns:a16="http://schemas.microsoft.com/office/drawing/2014/main" id="{9A78D28E-A2F4-F3B3-01CD-90FD77C4017D}"/>
              </a:ext>
            </a:extLst>
          </p:cNvPr>
          <p:cNvSpPr txBox="1"/>
          <p:nvPr/>
        </p:nvSpPr>
        <p:spPr>
          <a:xfrm>
            <a:off x="677334" y="2567354"/>
            <a:ext cx="4047067" cy="3600986"/>
          </a:xfrm>
          <a:prstGeom prst="rect">
            <a:avLst/>
          </a:prstGeom>
          <a:solidFill>
            <a:schemeClr val="tx1"/>
          </a:solid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&lt;thread&gt;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&lt;vector&gt;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&lt;fmt/format.h&gt;</a:t>
            </a:r>
            <a:endParaRPr lang="en-US" sz="1200" b="0" dirty="0">
              <a:solidFill>
                <a:srgbClr val="D4D4D4"/>
              </a:solidFill>
              <a:effectLst/>
              <a:latin typeface="Consolas" panose="020B0609020204030204" pitchFamily="49" charset="0"/>
            </a:endParaRP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foo</a:t>
            </a:r>
            <a:r>
              <a:rPr lang="en-US" sz="1200" b="0" dirty="0">
                <a:solidFill>
                  <a:srgbClr val="D4D4D4"/>
                </a:solidFill>
                <a:effectLst/>
                <a:latin typeface="Consolas" panose="020B0609020204030204" pitchFamily="49" charset="0"/>
              </a:rPr>
              <a:t>(</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4EC9B0"/>
                </a:solidFill>
                <a:effectLst/>
                <a:latin typeface="Consolas" panose="020B0609020204030204" pitchFamily="49" charset="0"/>
              </a:rPr>
              <a:t>vector</a:t>
            </a:r>
            <a:r>
              <a:rPr lang="en-US" sz="1200" b="0" dirty="0">
                <a:solidFill>
                  <a:srgbClr val="D4D4D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a:t>
            </a:r>
            <a:r>
              <a:rPr lang="en-US" sz="1200" b="0" dirty="0">
                <a:solidFill>
                  <a:srgbClr val="569CD6"/>
                </a:solidFill>
                <a:effectLst/>
                <a:latin typeface="Consolas" panose="020B0609020204030204" pitchFamily="49" charset="0"/>
              </a:rPr>
              <a:t>&amp;</a:t>
            </a:r>
            <a:r>
              <a:rPr lang="en-US" sz="1200" b="0" dirty="0">
                <a:solidFill>
                  <a:srgbClr val="9CDCFE"/>
                </a:solidFill>
                <a:effectLst/>
                <a:latin typeface="Consolas" panose="020B0609020204030204" pitchFamily="49" charset="0"/>
              </a:rPr>
              <a:t>d</a:t>
            </a:r>
            <a:r>
              <a:rPr lang="en-US" sz="1200" b="0" dirty="0">
                <a:solidFill>
                  <a:srgbClr val="D4D4D4"/>
                </a:solidFill>
                <a:effectLst/>
                <a:latin typeface="Consolas" panose="020B0609020204030204" pitchFamily="49" charset="0"/>
              </a:rPr>
              <a:t>) -&gt;</a:t>
            </a:r>
            <a:r>
              <a:rPr lang="en-US" sz="1200" b="0" dirty="0">
                <a:solidFill>
                  <a:srgbClr val="569CD6"/>
                </a:solidFill>
                <a:effectLst/>
                <a:latin typeface="Consolas" panose="020B0609020204030204" pitchFamily="49" charset="0"/>
              </a:rPr>
              <a:t> void</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push_back</a:t>
            </a:r>
            <a:r>
              <a:rPr lang="en-US" sz="1200" b="0" dirty="0">
                <a:solidFill>
                  <a:srgbClr val="D4D4D4"/>
                </a:solidFill>
                <a:effectLst/>
                <a:latin typeface="Consolas" panose="020B0609020204030204" pitchFamily="49" charset="0"/>
              </a:rPr>
              <a:t>(</a:t>
            </a:r>
            <a:r>
              <a:rPr lang="en-US" sz="1200" b="0" dirty="0">
                <a:solidFill>
                  <a:srgbClr val="B5CEA8"/>
                </a:solidFill>
                <a:effectLst/>
                <a:latin typeface="Consolas" panose="020B0609020204030204" pitchFamily="49" charset="0"/>
              </a:rPr>
              <a:t>1</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4D4D4"/>
                </a:solidFill>
                <a:effectLst/>
                <a:latin typeface="Consolas" panose="020B0609020204030204" pitchFamily="49" charset="0"/>
              </a:rPr>
              <a:t>() -&gt; </a:t>
            </a:r>
            <a:r>
              <a:rPr lang="en-US" sz="1200" b="0" dirty="0">
                <a:solidFill>
                  <a:srgbClr val="569CD6"/>
                </a:solidFill>
                <a:effectLst/>
                <a:latin typeface="Consolas" panose="020B0609020204030204" pitchFamily="49" charset="0"/>
              </a:rPr>
              <a:t>int</a:t>
            </a:r>
            <a:endParaRPr lang="en-US" sz="1200" b="0" dirty="0">
              <a:solidFill>
                <a:srgbClr val="D4D4D4"/>
              </a:solidFill>
              <a:effectLst/>
              <a:latin typeface="Consolas" panose="020B0609020204030204" pitchFamily="49" charset="0"/>
            </a:endParaRP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d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::vector&lt;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t1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thread</a:t>
            </a:r>
            <a:r>
              <a:rPr lang="en-US" sz="1200" b="0" dirty="0">
                <a:solidFill>
                  <a:srgbClr val="D4D4D4"/>
                </a:solidFill>
                <a:effectLst/>
                <a:latin typeface="Consolas" panose="020B0609020204030204" pitchFamily="49" charset="0"/>
              </a:rPr>
              <a:t>(foo,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ref</a:t>
            </a:r>
            <a:r>
              <a:rPr lang="en-US" sz="1200" b="0" dirty="0">
                <a:solidFill>
                  <a:srgbClr val="D4D4D4"/>
                </a:solidFill>
                <a:effectLst/>
                <a:latin typeface="Consolas" panose="020B0609020204030204" pitchFamily="49" charset="0"/>
              </a:rPr>
              <a:t>(d));</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t2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thread</a:t>
            </a:r>
            <a:r>
              <a:rPr lang="en-US" sz="1200" b="0" dirty="0">
                <a:solidFill>
                  <a:srgbClr val="D4D4D4"/>
                </a:solidFill>
                <a:effectLst/>
                <a:latin typeface="Consolas" panose="020B0609020204030204" pitchFamily="49" charset="0"/>
              </a:rPr>
              <a:t>(foo,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ref</a:t>
            </a:r>
            <a:r>
              <a:rPr lang="en-US" sz="1200" b="0" dirty="0">
                <a:solidFill>
                  <a:srgbClr val="D4D4D4"/>
                </a:solidFill>
                <a:effectLst/>
                <a:latin typeface="Consolas" panose="020B0609020204030204" pitchFamily="49" charset="0"/>
              </a:rPr>
              <a:t>(d));</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t3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thread</a:t>
            </a:r>
            <a:r>
              <a:rPr lang="en-US" sz="1200" b="0" dirty="0">
                <a:solidFill>
                  <a:srgbClr val="D4D4D4"/>
                </a:solidFill>
                <a:effectLst/>
                <a:latin typeface="Consolas" panose="020B0609020204030204" pitchFamily="49" charset="0"/>
              </a:rPr>
              <a:t>(foo,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ref</a:t>
            </a:r>
            <a:r>
              <a:rPr lang="en-US" sz="1200" b="0" dirty="0">
                <a:solidFill>
                  <a:srgbClr val="D4D4D4"/>
                </a:solidFill>
                <a:effectLst/>
                <a:latin typeface="Consolas" panose="020B0609020204030204" pitchFamily="49" charset="0"/>
              </a:rPr>
              <a:t>(d));</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t4 =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thread</a:t>
            </a:r>
            <a:r>
              <a:rPr lang="en-US" sz="1200" b="0" dirty="0">
                <a:solidFill>
                  <a:srgbClr val="D4D4D4"/>
                </a:solidFill>
                <a:effectLst/>
                <a:latin typeface="Consolas" panose="020B0609020204030204" pitchFamily="49" charset="0"/>
              </a:rPr>
              <a:t>(foo,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ref</a:t>
            </a:r>
            <a:r>
              <a:rPr lang="en-US" sz="1200" b="0" dirty="0">
                <a:solidFill>
                  <a:srgbClr val="D4D4D4"/>
                </a:solidFill>
                <a:effectLst/>
                <a:latin typeface="Consolas" panose="020B0609020204030204" pitchFamily="49" charset="0"/>
              </a:rPr>
              <a:t>(d));</a:t>
            </a:r>
          </a:p>
          <a:p>
            <a:endParaRPr lang="en-US" sz="1200" dirty="0">
              <a:solidFill>
                <a:srgbClr val="D4D4D4"/>
              </a:solidFill>
              <a:latin typeface="Consolas" panose="020B0609020204030204" pitchFamily="49" charset="0"/>
            </a:endParaRPr>
          </a:p>
          <a:p>
            <a:r>
              <a:rPr lang="en-US" sz="1200" b="0" dirty="0">
                <a:solidFill>
                  <a:srgbClr val="4EC9B0"/>
                </a:solidFill>
                <a:effectLst/>
                <a:latin typeface="Consolas" panose="020B0609020204030204" pitchFamily="49" charset="0"/>
              </a:rPr>
              <a:t>    fmt</a:t>
            </a:r>
            <a:r>
              <a:rPr lang="en-US" sz="1200" b="0" dirty="0">
                <a:solidFill>
                  <a:srgbClr val="D4D4D4"/>
                </a:solidFill>
                <a:effectLst/>
                <a:latin typeface="Consolas" panose="020B0609020204030204" pitchFamily="49" charset="0"/>
              </a:rPr>
              <a:t>::print(</a:t>
            </a:r>
            <a:r>
              <a:rPr lang="en-US" sz="1200" b="0" dirty="0">
                <a:solidFill>
                  <a:srgbClr val="CE9178"/>
                </a:solidFill>
                <a:effectLst/>
                <a:latin typeface="Consolas" panose="020B0609020204030204" pitchFamily="49" charset="0"/>
              </a:rPr>
              <a:t>"</a:t>
            </a:r>
            <a:r>
              <a:rPr lang="en-US" sz="1200" dirty="0">
                <a:solidFill>
                  <a:srgbClr val="CE9178"/>
                </a:solidFill>
                <a:latin typeface="Consolas" panose="020B0609020204030204" pitchFamily="49" charset="0"/>
              </a:rPr>
              <a:t>{}\n"</a:t>
            </a:r>
            <a:r>
              <a:rPr lang="en-US" sz="1200" b="0" dirty="0">
                <a:solidFill>
                  <a:srgbClr val="CE9178"/>
                </a:solidFill>
                <a:effectLst/>
                <a:latin typeface="Consolas" panose="020B0609020204030204" pitchFamily="49" charset="0"/>
              </a:rPr>
              <a: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fmt</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join</a:t>
            </a:r>
            <a:r>
              <a:rPr lang="en-US" sz="1200" b="0" dirty="0">
                <a:solidFill>
                  <a:srgbClr val="D4D4D4"/>
                </a:solidFill>
                <a:effectLst/>
                <a:latin typeface="Consolas" panose="020B0609020204030204" pitchFamily="49" charset="0"/>
              </a:rPr>
              <a:t>(d, </a:t>
            </a:r>
            <a:r>
              <a:rPr lang="en-US" sz="1200" dirty="0">
                <a:solidFill>
                  <a:srgbClr val="CE9178"/>
                </a:solidFill>
                <a:latin typeface="Consolas" panose="020B0609020204030204" pitchFamily="49" charset="0"/>
              </a:rPr>
              <a:t>"</a:t>
            </a:r>
            <a:r>
              <a:rPr lang="en-US" sz="1200" b="0" dirty="0">
                <a:solidFill>
                  <a:srgbClr val="CE9178"/>
                </a:solidFill>
                <a:effectLst/>
                <a:latin typeface="Consolas" panose="020B0609020204030204" pitchFamily="49" charset="0"/>
              </a:rPr>
              <a:t>,</a:t>
            </a:r>
            <a:r>
              <a:rPr lang="en-US" sz="1200" dirty="0">
                <a:solidFill>
                  <a:srgbClr val="CE9178"/>
                </a:solidFill>
                <a:latin typeface="Consolas" panose="020B0609020204030204" pitchFamily="49" charset="0"/>
              </a:rPr>
              <a: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098350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EFD8-814E-4FCD-9A43-DA61A4D1446C}"/>
              </a:ext>
            </a:extLst>
          </p:cNvPr>
          <p:cNvSpPr>
            <a:spLocks noGrp="1"/>
          </p:cNvSpPr>
          <p:nvPr>
            <p:ph type="title"/>
          </p:nvPr>
        </p:nvSpPr>
        <p:spPr/>
        <p:txBody>
          <a:bodyPr/>
          <a:lstStyle/>
          <a:p>
            <a:r>
              <a:rPr lang="en-US" dirty="0"/>
              <a:t>Protecting Shared Memory</a:t>
            </a:r>
          </a:p>
        </p:txBody>
      </p:sp>
      <p:sp>
        <p:nvSpPr>
          <p:cNvPr id="3" name="Content Placeholder 2">
            <a:extLst>
              <a:ext uri="{FF2B5EF4-FFF2-40B4-BE49-F238E27FC236}">
                <a16:creationId xmlns:a16="http://schemas.microsoft.com/office/drawing/2014/main" id="{224A8FA6-5B77-4507-9A95-4307A5CE3429}"/>
              </a:ext>
            </a:extLst>
          </p:cNvPr>
          <p:cNvSpPr>
            <a:spLocks noGrp="1"/>
          </p:cNvSpPr>
          <p:nvPr>
            <p:ph idx="1"/>
          </p:nvPr>
        </p:nvSpPr>
        <p:spPr/>
        <p:txBody>
          <a:bodyPr>
            <a:normAutofit/>
          </a:bodyPr>
          <a:lstStyle/>
          <a:p>
            <a:r>
              <a:rPr lang="en-US" dirty="0"/>
              <a:t>Other ways we can protect our memory is to just be </a:t>
            </a:r>
            <a:r>
              <a:rPr lang="en-US" i="1" dirty="0"/>
              <a:t>smarter</a:t>
            </a:r>
            <a:r>
              <a:rPr lang="en-US" dirty="0"/>
              <a:t>.</a:t>
            </a:r>
          </a:p>
          <a:p>
            <a:pPr lvl="1"/>
            <a:r>
              <a:rPr lang="en-US" dirty="0"/>
              <a:t>Allocate/reserve memory ahead of time</a:t>
            </a:r>
          </a:p>
          <a:p>
            <a:pPr lvl="1"/>
            <a:r>
              <a:rPr lang="en-US" b="1" dirty="0"/>
              <a:t>Pass slices of objects that do not overlap</a:t>
            </a:r>
          </a:p>
          <a:p>
            <a:pPr lvl="1"/>
            <a:r>
              <a:rPr lang="en-US" dirty="0"/>
              <a:t>Do not mix reading and writing tasks on the same object(s)</a:t>
            </a:r>
          </a:p>
          <a:p>
            <a:pPr lvl="1"/>
            <a:endParaRPr lang="en-US" dirty="0"/>
          </a:p>
        </p:txBody>
      </p:sp>
    </p:spTree>
    <p:extLst>
      <p:ext uri="{BB962C8B-B14F-4D97-AF65-F5344CB8AC3E}">
        <p14:creationId xmlns:p14="http://schemas.microsoft.com/office/powerpoint/2010/main" val="92970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A46A-0C5C-41BE-84C7-A6A3586DD68A}"/>
              </a:ext>
            </a:extLst>
          </p:cNvPr>
          <p:cNvSpPr>
            <a:spLocks noGrp="1"/>
          </p:cNvSpPr>
          <p:nvPr>
            <p:ph type="title"/>
          </p:nvPr>
        </p:nvSpPr>
        <p:spPr/>
        <p:txBody>
          <a:bodyPr/>
          <a:lstStyle/>
          <a:p>
            <a:r>
              <a:rPr lang="en-US" dirty="0"/>
              <a:t>Final Notes</a:t>
            </a:r>
          </a:p>
        </p:txBody>
      </p:sp>
      <p:sp>
        <p:nvSpPr>
          <p:cNvPr id="3" name="Content Placeholder 2">
            <a:extLst>
              <a:ext uri="{FF2B5EF4-FFF2-40B4-BE49-F238E27FC236}">
                <a16:creationId xmlns:a16="http://schemas.microsoft.com/office/drawing/2014/main" id="{22457880-EC8B-4351-9469-7D73047DF4B7}"/>
              </a:ext>
            </a:extLst>
          </p:cNvPr>
          <p:cNvSpPr>
            <a:spLocks noGrp="1"/>
          </p:cNvSpPr>
          <p:nvPr>
            <p:ph idx="1"/>
          </p:nvPr>
        </p:nvSpPr>
        <p:spPr/>
        <p:txBody>
          <a:bodyPr/>
          <a:lstStyle/>
          <a:p>
            <a:r>
              <a:rPr lang="en-US" dirty="0"/>
              <a:t>Splitting a task into multiple threads does not guarantee a proportional reduction in runtime.</a:t>
            </a:r>
          </a:p>
          <a:p>
            <a:pPr lvl="1"/>
            <a:r>
              <a:rPr lang="en-US" dirty="0"/>
              <a:t>We must remember the limits of the system and hardware and understand the diminishing returns on adding more threads.</a:t>
            </a:r>
          </a:p>
          <a:p>
            <a:pPr lvl="1"/>
            <a:r>
              <a:rPr lang="en-US" dirty="0"/>
              <a:t>Too many people working the same task could ultimately make it take longer!</a:t>
            </a:r>
          </a:p>
          <a:p>
            <a:endParaRPr lang="en-US" dirty="0"/>
          </a:p>
          <a:p>
            <a:r>
              <a:rPr lang="en-US" dirty="0"/>
              <a:t>Simply starting a new thread requires tremendous system resources, which can mitigate the benefit in simple cases.</a:t>
            </a:r>
          </a:p>
          <a:p>
            <a:endParaRPr lang="en-US" dirty="0"/>
          </a:p>
          <a:p>
            <a:r>
              <a:rPr lang="en-US" dirty="0"/>
              <a:t>Your program is likely doing </a:t>
            </a:r>
            <a:r>
              <a:rPr lang="en-US" i="1" dirty="0"/>
              <a:t>more</a:t>
            </a:r>
            <a:r>
              <a:rPr lang="en-US" dirty="0"/>
              <a:t> work than its single threaded version, but that work is distributed and thus still </a:t>
            </a:r>
            <a:r>
              <a:rPr lang="en-US" i="1" dirty="0"/>
              <a:t>completes</a:t>
            </a:r>
            <a:r>
              <a:rPr lang="en-US" dirty="0"/>
              <a:t> more quickly.</a:t>
            </a:r>
          </a:p>
          <a:p>
            <a:endParaRPr lang="en-US" dirty="0"/>
          </a:p>
        </p:txBody>
      </p:sp>
    </p:spTree>
    <p:extLst>
      <p:ext uri="{BB962C8B-B14F-4D97-AF65-F5344CB8AC3E}">
        <p14:creationId xmlns:p14="http://schemas.microsoft.com/office/powerpoint/2010/main" val="257415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2AB8-AC39-4C02-BFA6-FBFF3B007090}"/>
              </a:ext>
            </a:extLst>
          </p:cNvPr>
          <p:cNvSpPr>
            <a:spLocks noGrp="1"/>
          </p:cNvSpPr>
          <p:nvPr>
            <p:ph type="title"/>
          </p:nvPr>
        </p:nvSpPr>
        <p:spPr/>
        <p:txBody>
          <a:bodyPr/>
          <a:lstStyle/>
          <a:p>
            <a:r>
              <a:rPr lang="en-US" dirty="0">
                <a:ea typeface="+mj-lt"/>
                <a:cs typeface="+mj-lt"/>
              </a:rPr>
              <a:t>Parallelization &amp; Concurrency</a:t>
            </a:r>
            <a:br>
              <a:rPr lang="en-US" dirty="0">
                <a:ea typeface="+mj-lt"/>
                <a:cs typeface="+mj-lt"/>
              </a:rPr>
            </a:br>
            <a:r>
              <a:rPr lang="en-US" dirty="0">
                <a:ea typeface="+mj-lt"/>
                <a:cs typeface="+mj-lt"/>
              </a:rPr>
              <a:t>Definitions</a:t>
            </a:r>
          </a:p>
          <a:p>
            <a:endParaRPr lang="en-US" dirty="0"/>
          </a:p>
        </p:txBody>
      </p:sp>
      <p:sp>
        <p:nvSpPr>
          <p:cNvPr id="3" name="Content Placeholder 2">
            <a:extLst>
              <a:ext uri="{FF2B5EF4-FFF2-40B4-BE49-F238E27FC236}">
                <a16:creationId xmlns:a16="http://schemas.microsoft.com/office/drawing/2014/main" id="{3A26166E-7223-445F-97E8-EB2B4C91863C}"/>
              </a:ext>
            </a:extLst>
          </p:cNvPr>
          <p:cNvSpPr>
            <a:spLocks noGrp="1"/>
          </p:cNvSpPr>
          <p:nvPr>
            <p:ph idx="1"/>
          </p:nvPr>
        </p:nvSpPr>
        <p:spPr/>
        <p:txBody>
          <a:bodyPr vert="horz" lIns="91440" tIns="45720" rIns="91440" bIns="45720" rtlCol="0" anchor="t">
            <a:normAutofit lnSpcReduction="10000"/>
          </a:bodyPr>
          <a:lstStyle/>
          <a:p>
            <a:r>
              <a:rPr lang="en-US" dirty="0"/>
              <a:t>Concurrency refers to the ability to process multiple tasks </a:t>
            </a:r>
            <a:r>
              <a:rPr lang="en-US" i="1" dirty="0"/>
              <a:t>over some span of time</a:t>
            </a:r>
            <a:r>
              <a:rPr lang="en-US" dirty="0"/>
              <a:t>, but not necessarily at the same time.</a:t>
            </a:r>
          </a:p>
          <a:p>
            <a:endParaRPr lang="en-US" dirty="0"/>
          </a:p>
          <a:p>
            <a:r>
              <a:rPr lang="en-US" dirty="0"/>
              <a:t>Concurrency without parallelization uses context switching</a:t>
            </a:r>
          </a:p>
          <a:p>
            <a:pPr lvl="1"/>
            <a:r>
              <a:rPr lang="en-US" dirty="0"/>
              <a:t>e.g., I can tend to my garden and clean my yard, but never at the same time. I can go back and forth between the two tasks, but I do not need to finish one to start the other, and I can stop one to work on the other until they are both finished.</a:t>
            </a:r>
          </a:p>
          <a:p>
            <a:pPr lvl="1"/>
            <a:endParaRPr lang="en-US" dirty="0"/>
          </a:p>
          <a:p>
            <a:r>
              <a:rPr lang="en-US" dirty="0"/>
              <a:t>Concurrency with parallelization uses multithreading</a:t>
            </a:r>
          </a:p>
          <a:p>
            <a:pPr lvl="1"/>
            <a:r>
              <a:rPr lang="en-US" dirty="0"/>
              <a:t>e.g., I can cook a meal while talking on the phone, these are happening at the same time. I can easily do both at the same time, and it does not matter exactly the order in which I complete them.</a:t>
            </a:r>
          </a:p>
        </p:txBody>
      </p:sp>
    </p:spTree>
    <p:extLst>
      <p:ext uri="{BB962C8B-B14F-4D97-AF65-F5344CB8AC3E}">
        <p14:creationId xmlns:p14="http://schemas.microsoft.com/office/powerpoint/2010/main" val="226837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6807-6625-4229-AA6C-C456CD4886A3}"/>
              </a:ext>
            </a:extLst>
          </p:cNvPr>
          <p:cNvSpPr>
            <a:spLocks noGrp="1"/>
          </p:cNvSpPr>
          <p:nvPr>
            <p:ph type="title"/>
          </p:nvPr>
        </p:nvSpPr>
        <p:spPr/>
        <p:txBody>
          <a:bodyPr/>
          <a:lstStyle/>
          <a:p>
            <a:r>
              <a:rPr lang="en-US" dirty="0"/>
              <a:t>Parallelization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D2C233-645A-4204-B603-D596426C7967}"/>
                  </a:ext>
                </a:extLst>
              </p:cNvPr>
              <p:cNvSpPr>
                <a:spLocks noGrp="1"/>
              </p:cNvSpPr>
              <p:nvPr>
                <p:ph idx="1"/>
              </p:nvPr>
            </p:nvSpPr>
            <p:spPr>
              <a:xfrm>
                <a:off x="677334" y="2160589"/>
                <a:ext cx="8596668" cy="4512773"/>
              </a:xfrm>
            </p:spPr>
            <p:txBody>
              <a:bodyPr>
                <a:normAutofit fontScale="92500" lnSpcReduction="20000"/>
              </a:bodyPr>
              <a:lstStyle/>
              <a:p>
                <a:r>
                  <a:rPr lang="en-US" dirty="0"/>
                  <a:t>A more common example is updating a matrix using some operation.</a:t>
                </a:r>
              </a:p>
              <a:p>
                <a:pPr lvl="1"/>
                <a:r>
                  <a:rPr lang="en-US" dirty="0"/>
                  <a:t>e.g., scalar multiplication</a:t>
                </a:r>
                <a:br>
                  <a:rPr lang="en-US" dirty="0"/>
                </a:br>
                <a:br>
                  <a:rPr lang="en-US" dirty="0"/>
                </a:br>
                <a14:m>
                  <m:oMath xmlns:m="http://schemas.openxmlformats.org/officeDocument/2006/math">
                    <m:r>
                      <a:rPr lang="en-US" b="0" i="0" smtClean="0">
                        <a:latin typeface="Cambria Math" panose="02040503050406030204" pitchFamily="18" charset="0"/>
                      </a:rPr>
                      <m:t>5 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6</m:t>
                              </m:r>
                            </m:e>
                          </m:mr>
                          <m:mr>
                            <m:e>
                              <m:r>
                                <a:rPr lang="en-US" b="0" i="1" smtClean="0">
                                  <a:latin typeface="Cambria Math" panose="02040503050406030204" pitchFamily="18" charset="0"/>
                                </a:rPr>
                                <m:t>7</m:t>
                              </m:r>
                            </m:e>
                            <m:e>
                              <m:r>
                                <a:rPr lang="en-US" b="0" i="1" smtClean="0">
                                  <a:latin typeface="Cambria Math" panose="02040503050406030204" pitchFamily="18" charset="0"/>
                                </a:rPr>
                                <m:t>8</m:t>
                              </m:r>
                            </m:e>
                            <m:e>
                              <m:r>
                                <a:rPr lang="en-US" b="0" i="1" smtClean="0">
                                  <a:latin typeface="Cambria Math" panose="02040503050406030204" pitchFamily="18" charset="0"/>
                                </a:rPr>
                                <m:t>9</m:t>
                              </m:r>
                            </m:e>
                          </m:mr>
                        </m:m>
                      </m:e>
                    </m:d>
                  </m:oMath>
                </a14:m>
                <a:br>
                  <a:rPr lang="en-US" dirty="0"/>
                </a:br>
                <a:br>
                  <a:rPr lang="en-US" dirty="0"/>
                </a:br>
                <a:r>
                  <a:rPr lang="en-US" dirty="0"/>
                  <a:t>we might see code like this:</a:t>
                </a:r>
                <a:br>
                  <a:rPr lang="en-US" dirty="0"/>
                </a:br>
                <a:br>
                  <a:rPr lang="en-US" dirty="0">
                    <a:latin typeface="Consolas" panose="020B0609020204030204" pitchFamily="49" charset="0"/>
                  </a:rPr>
                </a:br>
                <a:r>
                  <a:rPr lang="en-US" dirty="0">
                    <a:latin typeface="Consolas" panose="020B0609020204030204" pitchFamily="49" charset="0"/>
                  </a:rPr>
                  <a:t>for (auto &amp;row : matrix) {</a:t>
                </a:r>
                <a:br>
                  <a:rPr lang="en-US" dirty="0">
                    <a:latin typeface="Consolas" panose="020B0609020204030204" pitchFamily="49" charset="0"/>
                  </a:rPr>
                </a:br>
                <a:r>
                  <a:rPr lang="en-US" dirty="0">
                    <a:latin typeface="Consolas" panose="020B0609020204030204" pitchFamily="49" charset="0"/>
                  </a:rPr>
                  <a:t>    for (auto &amp;element : row) {</a:t>
                </a:r>
                <a:br>
                  <a:rPr lang="en-US" dirty="0">
                    <a:latin typeface="Consolas" panose="020B0609020204030204" pitchFamily="49" charset="0"/>
                  </a:rPr>
                </a:br>
                <a:r>
                  <a:rPr lang="en-US" dirty="0">
                    <a:latin typeface="Consolas" panose="020B0609020204030204" pitchFamily="49" charset="0"/>
                  </a:rPr>
                  <a:t>        element *= 5;</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endParaRPr lang="en-US" dirty="0">
                  <a:latin typeface="Consolas" panose="020B0609020204030204" pitchFamily="49" charset="0"/>
                </a:endParaRPr>
              </a:p>
              <a:p>
                <a:pPr lvl="1"/>
                <a:r>
                  <a:rPr lang="en-US" dirty="0"/>
                  <a:t>This works perfectly fine, even for relatively large matrices (100x100, 1000x1000). As we get larger though this solution becomes increasingly problematic. Even worse, there is no good way to optimize more.</a:t>
                </a:r>
              </a:p>
              <a:p>
                <a:pPr lvl="1"/>
                <a:endParaRPr lang="en-US" dirty="0"/>
              </a:p>
              <a:p>
                <a:pPr lvl="1"/>
                <a:r>
                  <a:rPr lang="en-US" dirty="0"/>
                  <a:t>This method effectively reads: </a:t>
                </a:r>
                <a:r>
                  <a:rPr lang="en-US" i="1" dirty="0"/>
                  <a:t>update row 1, then update row 2, then update row 3</a:t>
                </a:r>
                <a:endParaRPr lang="en-US" dirty="0"/>
              </a:p>
            </p:txBody>
          </p:sp>
        </mc:Choice>
        <mc:Fallback xmlns="">
          <p:sp>
            <p:nvSpPr>
              <p:cNvPr id="3" name="Content Placeholder 2">
                <a:extLst>
                  <a:ext uri="{FF2B5EF4-FFF2-40B4-BE49-F238E27FC236}">
                    <a16:creationId xmlns:a16="http://schemas.microsoft.com/office/drawing/2014/main" id="{3ED2C233-645A-4204-B603-D596426C7967}"/>
                  </a:ext>
                </a:extLst>
              </p:cNvPr>
              <p:cNvSpPr>
                <a:spLocks noGrp="1" noRot="1" noChangeAspect="1" noMove="1" noResize="1" noEditPoints="1" noAdjustHandles="1" noChangeArrowheads="1" noChangeShapeType="1" noTextEdit="1"/>
              </p:cNvSpPr>
              <p:nvPr>
                <p:ph idx="1"/>
              </p:nvPr>
            </p:nvSpPr>
            <p:spPr>
              <a:xfrm>
                <a:off x="677334" y="2160589"/>
                <a:ext cx="8596668" cy="4512773"/>
              </a:xfrm>
              <a:blipFill>
                <a:blip r:embed="rId2"/>
                <a:stretch>
                  <a:fillRect l="-71" t="-1484" r="-922"/>
                </a:stretch>
              </a:blipFill>
            </p:spPr>
            <p:txBody>
              <a:bodyPr/>
              <a:lstStyle/>
              <a:p>
                <a:r>
                  <a:rPr lang="en-US">
                    <a:noFill/>
                  </a:rPr>
                  <a:t> </a:t>
                </a:r>
              </a:p>
            </p:txBody>
          </p:sp>
        </mc:Fallback>
      </mc:AlternateContent>
    </p:spTree>
    <p:extLst>
      <p:ext uri="{BB962C8B-B14F-4D97-AF65-F5344CB8AC3E}">
        <p14:creationId xmlns:p14="http://schemas.microsoft.com/office/powerpoint/2010/main" val="783349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59EA7-B948-4F03-A290-E45A66B720CC}"/>
              </a:ext>
            </a:extLst>
          </p:cNvPr>
          <p:cNvSpPr>
            <a:spLocks noGrp="1"/>
          </p:cNvSpPr>
          <p:nvPr>
            <p:ph type="title"/>
          </p:nvPr>
        </p:nvSpPr>
        <p:spPr/>
        <p:txBody>
          <a:bodyPr/>
          <a:lstStyle/>
          <a:p>
            <a:r>
              <a:rPr lang="en-US" dirty="0"/>
              <a:t>Parallelization</a:t>
            </a:r>
          </a:p>
        </p:txBody>
      </p:sp>
      <p:sp>
        <p:nvSpPr>
          <p:cNvPr id="3" name="Content Placeholder 2">
            <a:extLst>
              <a:ext uri="{FF2B5EF4-FFF2-40B4-BE49-F238E27FC236}">
                <a16:creationId xmlns:a16="http://schemas.microsoft.com/office/drawing/2014/main" id="{706B9BE7-FCF3-4B40-9E6C-4458ED1F14B5}"/>
              </a:ext>
            </a:extLst>
          </p:cNvPr>
          <p:cNvSpPr>
            <a:spLocks noGrp="1"/>
          </p:cNvSpPr>
          <p:nvPr>
            <p:ph idx="1"/>
          </p:nvPr>
        </p:nvSpPr>
        <p:spPr/>
        <p:txBody>
          <a:bodyPr>
            <a:normAutofit/>
          </a:bodyPr>
          <a:lstStyle/>
          <a:p>
            <a:r>
              <a:rPr lang="en-US" dirty="0"/>
              <a:t>Conceptually, it would be nicer if we could do the following tasks in parallel.</a:t>
            </a:r>
          </a:p>
          <a:p>
            <a:pPr lvl="1"/>
            <a:r>
              <a:rPr lang="en-US" i="1" dirty="0"/>
              <a:t>update row 1 while we also update rows 2 and 3</a:t>
            </a:r>
          </a:p>
          <a:p>
            <a:pPr lvl="1"/>
            <a:endParaRPr lang="en-US" i="1" dirty="0"/>
          </a:p>
          <a:p>
            <a:r>
              <a:rPr lang="en-US" dirty="0"/>
              <a:t>But how do we tell the computer to perform the update of row 1 while also updating rows 2 and 3... all simultaneously?</a:t>
            </a:r>
          </a:p>
          <a:p>
            <a:endParaRPr lang="en-US" dirty="0"/>
          </a:p>
          <a:p>
            <a:r>
              <a:rPr lang="en-US" dirty="0"/>
              <a:t>We use </a:t>
            </a:r>
            <a:r>
              <a:rPr lang="en-US" i="1" dirty="0"/>
              <a:t>threads</a:t>
            </a:r>
            <a:r>
              <a:rPr lang="en-US" dirty="0"/>
              <a:t>. As we execute a program, think of the entire program as one long thread that accounts for all the code and functions and variables. We travel along the thread from start to finish. It is continuous and we cannot jump ahead. Our thread though can split and unwind a little, allowing multiple tasks to be carried out at once.</a:t>
            </a:r>
          </a:p>
        </p:txBody>
      </p:sp>
    </p:spTree>
    <p:extLst>
      <p:ext uri="{BB962C8B-B14F-4D97-AF65-F5344CB8AC3E}">
        <p14:creationId xmlns:p14="http://schemas.microsoft.com/office/powerpoint/2010/main" val="403613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C9B71E20-C36B-44C4-AD3C-400A2CB4A964}"/>
              </a:ext>
            </a:extLst>
          </p:cNvPr>
          <p:cNvSpPr/>
          <p:nvPr/>
        </p:nvSpPr>
        <p:spPr>
          <a:xfrm>
            <a:off x="6764216" y="5414469"/>
            <a:ext cx="193432" cy="1035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 name="Title 1">
            <a:extLst>
              <a:ext uri="{FF2B5EF4-FFF2-40B4-BE49-F238E27FC236}">
                <a16:creationId xmlns:a16="http://schemas.microsoft.com/office/drawing/2014/main" id="{431D5254-3B49-466A-A61C-673495D45B9C}"/>
              </a:ext>
            </a:extLst>
          </p:cNvPr>
          <p:cNvSpPr>
            <a:spLocks noGrp="1"/>
          </p:cNvSpPr>
          <p:nvPr>
            <p:ph type="title"/>
          </p:nvPr>
        </p:nvSpPr>
        <p:spPr/>
        <p:txBody>
          <a:bodyPr/>
          <a:lstStyle/>
          <a:p>
            <a:r>
              <a:rPr lang="en-US" dirty="0"/>
              <a:t>Parallelization</a:t>
            </a:r>
          </a:p>
        </p:txBody>
      </p:sp>
      <p:grpSp>
        <p:nvGrpSpPr>
          <p:cNvPr id="33" name="Group 32">
            <a:extLst>
              <a:ext uri="{FF2B5EF4-FFF2-40B4-BE49-F238E27FC236}">
                <a16:creationId xmlns:a16="http://schemas.microsoft.com/office/drawing/2014/main" id="{0A36D932-C109-4124-8BF6-D7CFB4D604FC}"/>
              </a:ext>
            </a:extLst>
          </p:cNvPr>
          <p:cNvGrpSpPr/>
          <p:nvPr/>
        </p:nvGrpSpPr>
        <p:grpSpPr>
          <a:xfrm>
            <a:off x="2277208" y="2963006"/>
            <a:ext cx="193432" cy="3486663"/>
            <a:chOff x="1784845" y="1596292"/>
            <a:chExt cx="325309" cy="4827002"/>
          </a:xfrm>
        </p:grpSpPr>
        <p:sp>
          <p:nvSpPr>
            <p:cNvPr id="31" name="Rectangle 30">
              <a:extLst>
                <a:ext uri="{FF2B5EF4-FFF2-40B4-BE49-F238E27FC236}">
                  <a16:creationId xmlns:a16="http://schemas.microsoft.com/office/drawing/2014/main" id="{578A5E1E-4FF5-486B-8457-9869DFD35D29}"/>
                </a:ext>
              </a:extLst>
            </p:cNvPr>
            <p:cNvSpPr/>
            <p:nvPr/>
          </p:nvSpPr>
          <p:spPr>
            <a:xfrm>
              <a:off x="1784845" y="1596292"/>
              <a:ext cx="325309" cy="482700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Connector: Curved 7">
              <a:extLst>
                <a:ext uri="{FF2B5EF4-FFF2-40B4-BE49-F238E27FC236}">
                  <a16:creationId xmlns:a16="http://schemas.microsoft.com/office/drawing/2014/main" id="{B6A3526E-0DA8-4829-8340-59D2338CF2CA}"/>
                </a:ext>
              </a:extLst>
            </p:cNvPr>
            <p:cNvCxnSpPr>
              <a:cxnSpLocks/>
            </p:cNvCxnSpPr>
            <p:nvPr/>
          </p:nvCxnSpPr>
          <p:spPr>
            <a:xfrm rot="5400000" flipH="1" flipV="1">
              <a:off x="1657353" y="4264777"/>
              <a:ext cx="580293" cy="325309"/>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6CD4479E-BAAF-4426-84E6-49A741573636}"/>
                </a:ext>
              </a:extLst>
            </p:cNvPr>
            <p:cNvCxnSpPr>
              <a:cxnSpLocks/>
            </p:cNvCxnSpPr>
            <p:nvPr/>
          </p:nvCxnSpPr>
          <p:spPr>
            <a:xfrm rot="5400000" flipH="1" flipV="1">
              <a:off x="1657353" y="3983421"/>
              <a:ext cx="580293" cy="325309"/>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C1071431-ACAE-4849-B821-A499AD7901E6}"/>
                </a:ext>
              </a:extLst>
            </p:cNvPr>
            <p:cNvCxnSpPr>
              <a:cxnSpLocks/>
            </p:cNvCxnSpPr>
            <p:nvPr/>
          </p:nvCxnSpPr>
          <p:spPr>
            <a:xfrm rot="5400000" flipH="1" flipV="1">
              <a:off x="1657353" y="4836279"/>
              <a:ext cx="580293" cy="325309"/>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2ED870F8-EB5A-4736-8B53-7B9D6F0DF5EC}"/>
                </a:ext>
              </a:extLst>
            </p:cNvPr>
            <p:cNvCxnSpPr>
              <a:cxnSpLocks/>
            </p:cNvCxnSpPr>
            <p:nvPr/>
          </p:nvCxnSpPr>
          <p:spPr>
            <a:xfrm rot="5400000" flipH="1" flipV="1">
              <a:off x="1657353" y="4554923"/>
              <a:ext cx="580293" cy="325309"/>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782B9C3D-A095-4251-9B55-5560FC664D95}"/>
                </a:ext>
              </a:extLst>
            </p:cNvPr>
            <p:cNvCxnSpPr>
              <a:cxnSpLocks/>
            </p:cNvCxnSpPr>
            <p:nvPr/>
          </p:nvCxnSpPr>
          <p:spPr>
            <a:xfrm rot="5400000" flipH="1" flipV="1">
              <a:off x="1657353" y="5398991"/>
              <a:ext cx="580293" cy="325309"/>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7A23F255-74DA-4DA5-B5DF-3B1AA376F84F}"/>
                </a:ext>
              </a:extLst>
            </p:cNvPr>
            <p:cNvCxnSpPr>
              <a:cxnSpLocks/>
            </p:cNvCxnSpPr>
            <p:nvPr/>
          </p:nvCxnSpPr>
          <p:spPr>
            <a:xfrm rot="5400000" flipH="1" flipV="1">
              <a:off x="1657353" y="5117635"/>
              <a:ext cx="580293" cy="325309"/>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9C5FA3C8-C92E-4388-A49C-A6C61DF1A556}"/>
                </a:ext>
              </a:extLst>
            </p:cNvPr>
            <p:cNvCxnSpPr>
              <a:cxnSpLocks/>
            </p:cNvCxnSpPr>
            <p:nvPr/>
          </p:nvCxnSpPr>
          <p:spPr>
            <a:xfrm rot="5400000" flipH="1" flipV="1">
              <a:off x="1657353" y="5970493"/>
              <a:ext cx="580293" cy="325309"/>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2A5039AB-B49D-461B-9CD6-1A1EF103C68D}"/>
                </a:ext>
              </a:extLst>
            </p:cNvPr>
            <p:cNvCxnSpPr>
              <a:cxnSpLocks/>
            </p:cNvCxnSpPr>
            <p:nvPr/>
          </p:nvCxnSpPr>
          <p:spPr>
            <a:xfrm rot="5400000" flipH="1" flipV="1">
              <a:off x="1657353" y="5689137"/>
              <a:ext cx="580293" cy="325309"/>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2B477466-8D1D-401E-9CC7-05C51EF5BE62}"/>
                </a:ext>
              </a:extLst>
            </p:cNvPr>
            <p:cNvCxnSpPr>
              <a:cxnSpLocks/>
            </p:cNvCxnSpPr>
            <p:nvPr/>
          </p:nvCxnSpPr>
          <p:spPr>
            <a:xfrm rot="5400000" flipH="1" flipV="1">
              <a:off x="1657353" y="2005140"/>
              <a:ext cx="580293" cy="325309"/>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8982F7E8-5439-428A-B754-198800751E50}"/>
                </a:ext>
              </a:extLst>
            </p:cNvPr>
            <p:cNvCxnSpPr>
              <a:cxnSpLocks/>
            </p:cNvCxnSpPr>
            <p:nvPr/>
          </p:nvCxnSpPr>
          <p:spPr>
            <a:xfrm rot="5400000" flipH="1" flipV="1">
              <a:off x="1657353" y="1723784"/>
              <a:ext cx="580293" cy="325309"/>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B2845325-E572-4C4E-BF7A-619129DE38B8}"/>
                </a:ext>
              </a:extLst>
            </p:cNvPr>
            <p:cNvCxnSpPr>
              <a:cxnSpLocks/>
            </p:cNvCxnSpPr>
            <p:nvPr/>
          </p:nvCxnSpPr>
          <p:spPr>
            <a:xfrm rot="5400000" flipH="1" flipV="1">
              <a:off x="1657353" y="2576642"/>
              <a:ext cx="580293" cy="325309"/>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6807E91D-22D4-450F-995F-6766ABC1B03D}"/>
                </a:ext>
              </a:extLst>
            </p:cNvPr>
            <p:cNvCxnSpPr>
              <a:cxnSpLocks/>
            </p:cNvCxnSpPr>
            <p:nvPr/>
          </p:nvCxnSpPr>
          <p:spPr>
            <a:xfrm rot="5400000" flipH="1" flipV="1">
              <a:off x="1657353" y="2295286"/>
              <a:ext cx="580293" cy="325309"/>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4FAA5916-31BF-4B2E-9A6A-B49C4F1D36A0}"/>
                </a:ext>
              </a:extLst>
            </p:cNvPr>
            <p:cNvCxnSpPr>
              <a:cxnSpLocks/>
            </p:cNvCxnSpPr>
            <p:nvPr/>
          </p:nvCxnSpPr>
          <p:spPr>
            <a:xfrm rot="5400000" flipH="1" flipV="1">
              <a:off x="1657353" y="3139354"/>
              <a:ext cx="580293" cy="325309"/>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90A60868-314E-485F-9EA3-0CA75914C72F}"/>
                </a:ext>
              </a:extLst>
            </p:cNvPr>
            <p:cNvCxnSpPr>
              <a:cxnSpLocks/>
            </p:cNvCxnSpPr>
            <p:nvPr/>
          </p:nvCxnSpPr>
          <p:spPr>
            <a:xfrm rot="5400000" flipH="1" flipV="1">
              <a:off x="1657353" y="2857998"/>
              <a:ext cx="580293" cy="325309"/>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2020154F-77D9-4AC5-A0F5-4A836406193A}"/>
                </a:ext>
              </a:extLst>
            </p:cNvPr>
            <p:cNvCxnSpPr>
              <a:cxnSpLocks/>
            </p:cNvCxnSpPr>
            <p:nvPr/>
          </p:nvCxnSpPr>
          <p:spPr>
            <a:xfrm rot="5400000" flipH="1" flipV="1">
              <a:off x="1657353" y="3710856"/>
              <a:ext cx="580293" cy="325309"/>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BEB71931-B897-4692-8868-C7043B42B50B}"/>
                </a:ext>
              </a:extLst>
            </p:cNvPr>
            <p:cNvCxnSpPr>
              <a:cxnSpLocks/>
            </p:cNvCxnSpPr>
            <p:nvPr/>
          </p:nvCxnSpPr>
          <p:spPr>
            <a:xfrm rot="5400000" flipH="1" flipV="1">
              <a:off x="1657353" y="3429500"/>
              <a:ext cx="580293" cy="325309"/>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7BE301DD-A69A-412E-8C40-61946B273391}"/>
              </a:ext>
            </a:extLst>
          </p:cNvPr>
          <p:cNvSpPr txBox="1"/>
          <p:nvPr/>
        </p:nvSpPr>
        <p:spPr>
          <a:xfrm>
            <a:off x="1455127" y="2262037"/>
            <a:ext cx="1837593" cy="369332"/>
          </a:xfrm>
          <a:prstGeom prst="rect">
            <a:avLst/>
          </a:prstGeom>
          <a:noFill/>
        </p:spPr>
        <p:txBody>
          <a:bodyPr wrap="square" rtlCol="0">
            <a:spAutoFit/>
          </a:bodyPr>
          <a:lstStyle/>
          <a:p>
            <a:r>
              <a:rPr lang="en-US" dirty="0"/>
              <a:t>Serial Execution</a:t>
            </a:r>
          </a:p>
        </p:txBody>
      </p:sp>
      <p:sp>
        <p:nvSpPr>
          <p:cNvPr id="36" name="Rectangle 35">
            <a:extLst>
              <a:ext uri="{FF2B5EF4-FFF2-40B4-BE49-F238E27FC236}">
                <a16:creationId xmlns:a16="http://schemas.microsoft.com/office/drawing/2014/main" id="{FC7F4EE6-8FA5-46A1-82BE-8408E35A3E37}"/>
              </a:ext>
            </a:extLst>
          </p:cNvPr>
          <p:cNvSpPr/>
          <p:nvPr/>
        </p:nvSpPr>
        <p:spPr>
          <a:xfrm>
            <a:off x="6764216" y="2963007"/>
            <a:ext cx="193432" cy="10352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Connector: Curved 40">
            <a:extLst>
              <a:ext uri="{FF2B5EF4-FFF2-40B4-BE49-F238E27FC236}">
                <a16:creationId xmlns:a16="http://schemas.microsoft.com/office/drawing/2014/main" id="{3941E7E7-0D7D-410E-A854-F3D6648A2B92}"/>
              </a:ext>
            </a:extLst>
          </p:cNvPr>
          <p:cNvCxnSpPr>
            <a:cxnSpLocks/>
          </p:cNvCxnSpPr>
          <p:nvPr/>
        </p:nvCxnSpPr>
        <p:spPr>
          <a:xfrm rot="5400000" flipH="1" flipV="1">
            <a:off x="6651352" y="5730563"/>
            <a:ext cx="419160" cy="193432"/>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or: Curved 41">
            <a:extLst>
              <a:ext uri="{FF2B5EF4-FFF2-40B4-BE49-F238E27FC236}">
                <a16:creationId xmlns:a16="http://schemas.microsoft.com/office/drawing/2014/main" id="{551F19A7-FD3A-401D-8DEA-7EB0654690F4}"/>
              </a:ext>
            </a:extLst>
          </p:cNvPr>
          <p:cNvCxnSpPr>
            <a:cxnSpLocks/>
          </p:cNvCxnSpPr>
          <p:nvPr/>
        </p:nvCxnSpPr>
        <p:spPr>
          <a:xfrm rot="5400000" flipH="1" flipV="1">
            <a:off x="6651352" y="5527333"/>
            <a:ext cx="419160" cy="193432"/>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A44F5802-F9CB-484E-9EAC-D613729EDF93}"/>
              </a:ext>
            </a:extLst>
          </p:cNvPr>
          <p:cNvCxnSpPr>
            <a:cxnSpLocks/>
          </p:cNvCxnSpPr>
          <p:nvPr/>
        </p:nvCxnSpPr>
        <p:spPr>
          <a:xfrm rot="5400000" flipH="1" flipV="1">
            <a:off x="6651352" y="6143373"/>
            <a:ext cx="419160" cy="193432"/>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7921EF32-6962-4C48-B4CD-6F6CE9BD95DE}"/>
              </a:ext>
            </a:extLst>
          </p:cNvPr>
          <p:cNvCxnSpPr>
            <a:cxnSpLocks/>
          </p:cNvCxnSpPr>
          <p:nvPr/>
        </p:nvCxnSpPr>
        <p:spPr>
          <a:xfrm rot="5400000" flipH="1" flipV="1">
            <a:off x="6651352" y="5940143"/>
            <a:ext cx="419160" cy="193432"/>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EBB03960-0980-4D60-B947-7E91B4E36E76}"/>
              </a:ext>
            </a:extLst>
          </p:cNvPr>
          <p:cNvCxnSpPr>
            <a:cxnSpLocks/>
          </p:cNvCxnSpPr>
          <p:nvPr/>
        </p:nvCxnSpPr>
        <p:spPr>
          <a:xfrm rot="5400000" flipH="1" flipV="1">
            <a:off x="6651352" y="3279100"/>
            <a:ext cx="419160" cy="193432"/>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E05E86C5-78D1-45D4-B74B-42291241A331}"/>
              </a:ext>
            </a:extLst>
          </p:cNvPr>
          <p:cNvCxnSpPr>
            <a:cxnSpLocks/>
          </p:cNvCxnSpPr>
          <p:nvPr/>
        </p:nvCxnSpPr>
        <p:spPr>
          <a:xfrm rot="5400000" flipH="1" flipV="1">
            <a:off x="6651352" y="3075870"/>
            <a:ext cx="419160" cy="193432"/>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FEE03379-0CD3-4B39-A147-40343EA3F7AB}"/>
              </a:ext>
            </a:extLst>
          </p:cNvPr>
          <p:cNvCxnSpPr>
            <a:cxnSpLocks/>
          </p:cNvCxnSpPr>
          <p:nvPr/>
        </p:nvCxnSpPr>
        <p:spPr>
          <a:xfrm rot="5400000" flipH="1" flipV="1">
            <a:off x="6651352" y="3691910"/>
            <a:ext cx="419160" cy="193432"/>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8CD28DAE-1C2C-40A0-A900-5D40661C84D3}"/>
              </a:ext>
            </a:extLst>
          </p:cNvPr>
          <p:cNvCxnSpPr>
            <a:cxnSpLocks/>
          </p:cNvCxnSpPr>
          <p:nvPr/>
        </p:nvCxnSpPr>
        <p:spPr>
          <a:xfrm rot="5400000" flipH="1" flipV="1">
            <a:off x="6651352" y="3488680"/>
            <a:ext cx="419160" cy="193432"/>
          </a:xfrm>
          <a:prstGeom prst="curved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C353AB7-12D4-4ABD-AE44-50CB39D91E9A}"/>
              </a:ext>
            </a:extLst>
          </p:cNvPr>
          <p:cNvSpPr txBox="1"/>
          <p:nvPr/>
        </p:nvSpPr>
        <p:spPr>
          <a:xfrm>
            <a:off x="5477609" y="2262037"/>
            <a:ext cx="2766646" cy="369332"/>
          </a:xfrm>
          <a:prstGeom prst="rect">
            <a:avLst/>
          </a:prstGeom>
          <a:noFill/>
        </p:spPr>
        <p:txBody>
          <a:bodyPr wrap="square" rtlCol="0">
            <a:spAutoFit/>
          </a:bodyPr>
          <a:lstStyle/>
          <a:p>
            <a:r>
              <a:rPr lang="en-US" dirty="0"/>
              <a:t>Parallel Execution</a:t>
            </a:r>
          </a:p>
        </p:txBody>
      </p:sp>
      <p:grpSp>
        <p:nvGrpSpPr>
          <p:cNvPr id="63" name="Group 62">
            <a:extLst>
              <a:ext uri="{FF2B5EF4-FFF2-40B4-BE49-F238E27FC236}">
                <a16:creationId xmlns:a16="http://schemas.microsoft.com/office/drawing/2014/main" id="{ADC9AC5C-774B-452D-B444-5C5ACB242A82}"/>
              </a:ext>
            </a:extLst>
          </p:cNvPr>
          <p:cNvGrpSpPr/>
          <p:nvPr/>
        </p:nvGrpSpPr>
        <p:grpSpPr>
          <a:xfrm>
            <a:off x="6477807" y="3695606"/>
            <a:ext cx="2190419" cy="2013865"/>
            <a:chOff x="6477807" y="3695606"/>
            <a:chExt cx="2190419" cy="2013865"/>
          </a:xfrm>
        </p:grpSpPr>
        <p:sp>
          <p:nvSpPr>
            <p:cNvPr id="60" name="Arc 59">
              <a:extLst>
                <a:ext uri="{FF2B5EF4-FFF2-40B4-BE49-F238E27FC236}">
                  <a16:creationId xmlns:a16="http://schemas.microsoft.com/office/drawing/2014/main" id="{A0A2DF68-4A31-4AAD-AC3A-B47FC48CD013}"/>
                </a:ext>
              </a:extLst>
            </p:cNvPr>
            <p:cNvSpPr/>
            <p:nvPr/>
          </p:nvSpPr>
          <p:spPr>
            <a:xfrm rot="13500000">
              <a:off x="6477807" y="3695606"/>
              <a:ext cx="2006268" cy="2006268"/>
            </a:xfrm>
            <a:prstGeom prst="arc">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Arc 60">
              <a:extLst>
                <a:ext uri="{FF2B5EF4-FFF2-40B4-BE49-F238E27FC236}">
                  <a16:creationId xmlns:a16="http://schemas.microsoft.com/office/drawing/2014/main" id="{B48BFD41-EFB7-4DBE-A93A-8476E9EB56D6}"/>
                </a:ext>
              </a:extLst>
            </p:cNvPr>
            <p:cNvSpPr/>
            <p:nvPr/>
          </p:nvSpPr>
          <p:spPr>
            <a:xfrm rot="13500000">
              <a:off x="6661958" y="3703203"/>
              <a:ext cx="2006268" cy="2006268"/>
            </a:xfrm>
            <a:prstGeom prst="arc">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64" name="Group 63">
            <a:extLst>
              <a:ext uri="{FF2B5EF4-FFF2-40B4-BE49-F238E27FC236}">
                <a16:creationId xmlns:a16="http://schemas.microsoft.com/office/drawing/2014/main" id="{5658BB68-7D0B-4F74-9B46-A18284B6C1B7}"/>
              </a:ext>
            </a:extLst>
          </p:cNvPr>
          <p:cNvGrpSpPr/>
          <p:nvPr/>
        </p:nvGrpSpPr>
        <p:grpSpPr>
          <a:xfrm rot="10800000">
            <a:off x="5059161" y="3714974"/>
            <a:ext cx="2190419" cy="2013865"/>
            <a:chOff x="6477807" y="3695606"/>
            <a:chExt cx="2190419" cy="2013865"/>
          </a:xfrm>
        </p:grpSpPr>
        <p:sp>
          <p:nvSpPr>
            <p:cNvPr id="65" name="Arc 64">
              <a:extLst>
                <a:ext uri="{FF2B5EF4-FFF2-40B4-BE49-F238E27FC236}">
                  <a16:creationId xmlns:a16="http://schemas.microsoft.com/office/drawing/2014/main" id="{2B4CE0E3-8CD7-4B36-B6EE-CA238C26F270}"/>
                </a:ext>
              </a:extLst>
            </p:cNvPr>
            <p:cNvSpPr/>
            <p:nvPr/>
          </p:nvSpPr>
          <p:spPr>
            <a:xfrm rot="13500000">
              <a:off x="6477807" y="3695606"/>
              <a:ext cx="2006268" cy="2006268"/>
            </a:xfrm>
            <a:prstGeom prst="arc">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F22017E4-60D9-4AB5-898D-B64124194477}"/>
                </a:ext>
              </a:extLst>
            </p:cNvPr>
            <p:cNvSpPr/>
            <p:nvPr/>
          </p:nvSpPr>
          <p:spPr>
            <a:xfrm rot="13500000">
              <a:off x="6661958" y="3703203"/>
              <a:ext cx="2006268" cy="2006268"/>
            </a:xfrm>
            <a:prstGeom prst="arc">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cxnSp>
        <p:nvCxnSpPr>
          <p:cNvPr id="4" name="Straight Arrow Connector 3">
            <a:extLst>
              <a:ext uri="{FF2B5EF4-FFF2-40B4-BE49-F238E27FC236}">
                <a16:creationId xmlns:a16="http://schemas.microsoft.com/office/drawing/2014/main" id="{4C79A02F-56DA-4C3E-985C-20B087097530}"/>
              </a:ext>
            </a:extLst>
          </p:cNvPr>
          <p:cNvCxnSpPr>
            <a:cxnSpLocks/>
          </p:cNvCxnSpPr>
          <p:nvPr/>
        </p:nvCxnSpPr>
        <p:spPr>
          <a:xfrm>
            <a:off x="2954215" y="2963006"/>
            <a:ext cx="0" cy="3486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40669609-CE0A-4543-B1F1-1CB019850FA2}"/>
              </a:ext>
            </a:extLst>
          </p:cNvPr>
          <p:cNvSpPr txBox="1"/>
          <p:nvPr/>
        </p:nvSpPr>
        <p:spPr>
          <a:xfrm>
            <a:off x="1148499" y="4306945"/>
            <a:ext cx="1397972" cy="646331"/>
          </a:xfrm>
          <a:prstGeom prst="rect">
            <a:avLst/>
          </a:prstGeom>
          <a:noFill/>
        </p:spPr>
        <p:txBody>
          <a:bodyPr wrap="square" rtlCol="0">
            <a:spAutoFit/>
          </a:bodyPr>
          <a:lstStyle/>
          <a:p>
            <a:r>
              <a:rPr lang="en-US" dirty="0"/>
              <a:t>Single Threaded</a:t>
            </a:r>
          </a:p>
        </p:txBody>
      </p:sp>
      <p:cxnSp>
        <p:nvCxnSpPr>
          <p:cNvPr id="49" name="Straight Arrow Connector 48">
            <a:extLst>
              <a:ext uri="{FF2B5EF4-FFF2-40B4-BE49-F238E27FC236}">
                <a16:creationId xmlns:a16="http://schemas.microsoft.com/office/drawing/2014/main" id="{6D73187D-2C26-4E0F-887E-54A55AFE0BF2}"/>
              </a:ext>
            </a:extLst>
          </p:cNvPr>
          <p:cNvCxnSpPr>
            <a:cxnSpLocks/>
          </p:cNvCxnSpPr>
          <p:nvPr/>
        </p:nvCxnSpPr>
        <p:spPr>
          <a:xfrm>
            <a:off x="7967295" y="2963006"/>
            <a:ext cx="0" cy="3486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11A5C8F7-1537-4969-AE07-D80D250E8689}"/>
              </a:ext>
            </a:extLst>
          </p:cNvPr>
          <p:cNvSpPr txBox="1"/>
          <p:nvPr/>
        </p:nvSpPr>
        <p:spPr>
          <a:xfrm>
            <a:off x="5321845" y="4260126"/>
            <a:ext cx="1397972" cy="646331"/>
          </a:xfrm>
          <a:prstGeom prst="rect">
            <a:avLst/>
          </a:prstGeom>
          <a:noFill/>
        </p:spPr>
        <p:txBody>
          <a:bodyPr wrap="square" rtlCol="0">
            <a:spAutoFit/>
          </a:bodyPr>
          <a:lstStyle/>
          <a:p>
            <a:r>
              <a:rPr lang="en-US" dirty="0"/>
              <a:t>Multi- Threaded</a:t>
            </a:r>
          </a:p>
        </p:txBody>
      </p:sp>
      <p:cxnSp>
        <p:nvCxnSpPr>
          <p:cNvPr id="52" name="Straight Arrow Connector 51">
            <a:extLst>
              <a:ext uri="{FF2B5EF4-FFF2-40B4-BE49-F238E27FC236}">
                <a16:creationId xmlns:a16="http://schemas.microsoft.com/office/drawing/2014/main" id="{27DBF0BE-1B22-468B-8676-B6A8A9C61872}"/>
              </a:ext>
            </a:extLst>
          </p:cNvPr>
          <p:cNvCxnSpPr>
            <a:cxnSpLocks/>
          </p:cNvCxnSpPr>
          <p:nvPr/>
        </p:nvCxnSpPr>
        <p:spPr>
          <a:xfrm>
            <a:off x="7659569" y="4614247"/>
            <a:ext cx="307727" cy="793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2C92B921-B983-4456-B759-79A27EDAE4E5}"/>
              </a:ext>
            </a:extLst>
          </p:cNvPr>
          <p:cNvCxnSpPr>
            <a:cxnSpLocks/>
          </p:cNvCxnSpPr>
          <p:nvPr/>
        </p:nvCxnSpPr>
        <p:spPr>
          <a:xfrm flipH="1">
            <a:off x="7954105" y="4614247"/>
            <a:ext cx="290150" cy="793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E40D251D-503B-4996-A6A4-75AF7449DEA8}"/>
              </a:ext>
            </a:extLst>
          </p:cNvPr>
          <p:cNvCxnSpPr/>
          <p:nvPr/>
        </p:nvCxnSpPr>
        <p:spPr>
          <a:xfrm flipH="1">
            <a:off x="7659569" y="3985507"/>
            <a:ext cx="307726" cy="609691"/>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DD0A9067-41B6-4BAB-8470-EE57BF81E281}"/>
              </a:ext>
            </a:extLst>
          </p:cNvPr>
          <p:cNvCxnSpPr>
            <a:cxnSpLocks/>
          </p:cNvCxnSpPr>
          <p:nvPr/>
        </p:nvCxnSpPr>
        <p:spPr>
          <a:xfrm>
            <a:off x="7977375" y="3985039"/>
            <a:ext cx="276252" cy="617437"/>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85B973C1-3EAC-4FCC-787B-660C3428AF4E}"/>
              </a:ext>
            </a:extLst>
          </p:cNvPr>
          <p:cNvSpPr txBox="1"/>
          <p:nvPr/>
        </p:nvSpPr>
        <p:spPr>
          <a:xfrm>
            <a:off x="3099947" y="2666336"/>
            <a:ext cx="1397971" cy="369332"/>
          </a:xfrm>
          <a:prstGeom prst="rect">
            <a:avLst/>
          </a:prstGeom>
          <a:noFill/>
        </p:spPr>
        <p:txBody>
          <a:bodyPr wrap="square" rtlCol="0">
            <a:spAutoFit/>
          </a:bodyPr>
          <a:lstStyle/>
          <a:p>
            <a:r>
              <a:rPr lang="en-US" dirty="0"/>
              <a:t>Start</a:t>
            </a:r>
          </a:p>
        </p:txBody>
      </p:sp>
      <p:sp>
        <p:nvSpPr>
          <p:cNvPr id="6" name="TextBox 5">
            <a:extLst>
              <a:ext uri="{FF2B5EF4-FFF2-40B4-BE49-F238E27FC236}">
                <a16:creationId xmlns:a16="http://schemas.microsoft.com/office/drawing/2014/main" id="{CB819FE1-4041-4261-DEF7-EA31658D7289}"/>
              </a:ext>
            </a:extLst>
          </p:cNvPr>
          <p:cNvSpPr txBox="1"/>
          <p:nvPr/>
        </p:nvSpPr>
        <p:spPr>
          <a:xfrm>
            <a:off x="3097825" y="6374736"/>
            <a:ext cx="1397971" cy="369332"/>
          </a:xfrm>
          <a:prstGeom prst="rect">
            <a:avLst/>
          </a:prstGeom>
          <a:noFill/>
        </p:spPr>
        <p:txBody>
          <a:bodyPr wrap="square" rtlCol="0">
            <a:spAutoFit/>
          </a:bodyPr>
          <a:lstStyle/>
          <a:p>
            <a:r>
              <a:rPr lang="en-US" dirty="0"/>
              <a:t>Finish</a:t>
            </a:r>
          </a:p>
        </p:txBody>
      </p:sp>
      <p:sp>
        <p:nvSpPr>
          <p:cNvPr id="7" name="TextBox 6">
            <a:extLst>
              <a:ext uri="{FF2B5EF4-FFF2-40B4-BE49-F238E27FC236}">
                <a16:creationId xmlns:a16="http://schemas.microsoft.com/office/drawing/2014/main" id="{835545D3-9CAA-103C-3458-95FC1656A2E8}"/>
              </a:ext>
            </a:extLst>
          </p:cNvPr>
          <p:cNvSpPr txBox="1"/>
          <p:nvPr/>
        </p:nvSpPr>
        <p:spPr>
          <a:xfrm>
            <a:off x="8133110" y="2666336"/>
            <a:ext cx="1397971" cy="369332"/>
          </a:xfrm>
          <a:prstGeom prst="rect">
            <a:avLst/>
          </a:prstGeom>
          <a:noFill/>
        </p:spPr>
        <p:txBody>
          <a:bodyPr wrap="square" rtlCol="0">
            <a:spAutoFit/>
          </a:bodyPr>
          <a:lstStyle/>
          <a:p>
            <a:r>
              <a:rPr lang="en-US" dirty="0"/>
              <a:t>Start</a:t>
            </a:r>
          </a:p>
        </p:txBody>
      </p:sp>
      <p:sp>
        <p:nvSpPr>
          <p:cNvPr id="10" name="TextBox 9">
            <a:extLst>
              <a:ext uri="{FF2B5EF4-FFF2-40B4-BE49-F238E27FC236}">
                <a16:creationId xmlns:a16="http://schemas.microsoft.com/office/drawing/2014/main" id="{85A9CB6D-231B-2414-6171-8002C53A3D49}"/>
              </a:ext>
            </a:extLst>
          </p:cNvPr>
          <p:cNvSpPr txBox="1"/>
          <p:nvPr/>
        </p:nvSpPr>
        <p:spPr>
          <a:xfrm>
            <a:off x="8130988" y="6374736"/>
            <a:ext cx="1397971" cy="369332"/>
          </a:xfrm>
          <a:prstGeom prst="rect">
            <a:avLst/>
          </a:prstGeom>
          <a:noFill/>
        </p:spPr>
        <p:txBody>
          <a:bodyPr wrap="square" rtlCol="0">
            <a:spAutoFit/>
          </a:bodyPr>
          <a:lstStyle/>
          <a:p>
            <a:r>
              <a:rPr lang="en-US" dirty="0"/>
              <a:t>Finish</a:t>
            </a:r>
          </a:p>
        </p:txBody>
      </p:sp>
      <p:sp>
        <p:nvSpPr>
          <p:cNvPr id="11" name="TextBox 10">
            <a:extLst>
              <a:ext uri="{FF2B5EF4-FFF2-40B4-BE49-F238E27FC236}">
                <a16:creationId xmlns:a16="http://schemas.microsoft.com/office/drawing/2014/main" id="{B1945990-AB35-6953-A268-9BA3F6240B82}"/>
              </a:ext>
            </a:extLst>
          </p:cNvPr>
          <p:cNvSpPr txBox="1"/>
          <p:nvPr/>
        </p:nvSpPr>
        <p:spPr>
          <a:xfrm>
            <a:off x="3099948" y="3902469"/>
            <a:ext cx="337844" cy="369332"/>
          </a:xfrm>
          <a:prstGeom prst="rect">
            <a:avLst/>
          </a:prstGeom>
          <a:noFill/>
        </p:spPr>
        <p:txBody>
          <a:bodyPr wrap="square" rtlCol="0">
            <a:spAutoFit/>
          </a:bodyPr>
          <a:lstStyle/>
          <a:p>
            <a:r>
              <a:rPr lang="en-US" dirty="0"/>
              <a:t>A</a:t>
            </a:r>
          </a:p>
        </p:txBody>
      </p:sp>
      <p:sp>
        <p:nvSpPr>
          <p:cNvPr id="12" name="TextBox 11">
            <a:extLst>
              <a:ext uri="{FF2B5EF4-FFF2-40B4-BE49-F238E27FC236}">
                <a16:creationId xmlns:a16="http://schemas.microsoft.com/office/drawing/2014/main" id="{98A438F9-8391-09FA-99F4-25C5C5A348D6}"/>
              </a:ext>
            </a:extLst>
          </p:cNvPr>
          <p:cNvSpPr txBox="1"/>
          <p:nvPr/>
        </p:nvSpPr>
        <p:spPr>
          <a:xfrm>
            <a:off x="3099948" y="5138602"/>
            <a:ext cx="337844" cy="369332"/>
          </a:xfrm>
          <a:prstGeom prst="rect">
            <a:avLst/>
          </a:prstGeom>
          <a:noFill/>
        </p:spPr>
        <p:txBody>
          <a:bodyPr wrap="square" rtlCol="0">
            <a:spAutoFit/>
          </a:bodyPr>
          <a:lstStyle/>
          <a:p>
            <a:r>
              <a:rPr lang="en-US" dirty="0"/>
              <a:t>B</a:t>
            </a:r>
          </a:p>
        </p:txBody>
      </p:sp>
      <p:sp>
        <p:nvSpPr>
          <p:cNvPr id="13" name="TextBox 12">
            <a:extLst>
              <a:ext uri="{FF2B5EF4-FFF2-40B4-BE49-F238E27FC236}">
                <a16:creationId xmlns:a16="http://schemas.microsoft.com/office/drawing/2014/main" id="{406277D6-0A7E-BCC7-ACF8-0F8E5F23D2B5}"/>
              </a:ext>
            </a:extLst>
          </p:cNvPr>
          <p:cNvSpPr txBox="1"/>
          <p:nvPr/>
        </p:nvSpPr>
        <p:spPr>
          <a:xfrm>
            <a:off x="7325639" y="4394559"/>
            <a:ext cx="337844"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7DCDCE3A-9A1F-C4FD-E135-84961E287FD6}"/>
              </a:ext>
            </a:extLst>
          </p:cNvPr>
          <p:cNvSpPr txBox="1"/>
          <p:nvPr/>
        </p:nvSpPr>
        <p:spPr>
          <a:xfrm>
            <a:off x="8279578" y="4404667"/>
            <a:ext cx="337844" cy="369332"/>
          </a:xfrm>
          <a:prstGeom prst="rect">
            <a:avLst/>
          </a:prstGeom>
          <a:noFill/>
        </p:spPr>
        <p:txBody>
          <a:bodyPr wrap="square" rtlCol="0">
            <a:spAutoFit/>
          </a:bodyPr>
          <a:lstStyle/>
          <a:p>
            <a:r>
              <a:rPr lang="en-US" dirty="0"/>
              <a:t>B</a:t>
            </a:r>
          </a:p>
        </p:txBody>
      </p:sp>
      <p:cxnSp>
        <p:nvCxnSpPr>
          <p:cNvPr id="16" name="Connector: Curved 15">
            <a:extLst>
              <a:ext uri="{FF2B5EF4-FFF2-40B4-BE49-F238E27FC236}">
                <a16:creationId xmlns:a16="http://schemas.microsoft.com/office/drawing/2014/main" id="{BD765B08-0445-4FF5-EBB6-08CA712E63BB}"/>
              </a:ext>
            </a:extLst>
          </p:cNvPr>
          <p:cNvCxnSpPr>
            <a:cxnSpLocks/>
            <a:endCxn id="32" idx="1"/>
          </p:cNvCxnSpPr>
          <p:nvPr/>
        </p:nvCxnSpPr>
        <p:spPr>
          <a:xfrm flipV="1">
            <a:off x="8244255" y="3910077"/>
            <a:ext cx="832351" cy="357474"/>
          </a:xfrm>
          <a:prstGeom prst="curvedConnector3">
            <a:avLst>
              <a:gd name="adj1" fmla="val 50000"/>
            </a:avLst>
          </a:prstGeom>
          <a:ln w="381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55C4CA71-0729-F249-1FD8-75BB86AD91FF}"/>
              </a:ext>
            </a:extLst>
          </p:cNvPr>
          <p:cNvSpPr txBox="1"/>
          <p:nvPr/>
        </p:nvSpPr>
        <p:spPr>
          <a:xfrm>
            <a:off x="9076606" y="3494578"/>
            <a:ext cx="1647998" cy="830997"/>
          </a:xfrm>
          <a:prstGeom prst="rect">
            <a:avLst/>
          </a:prstGeom>
          <a:noFill/>
        </p:spPr>
        <p:txBody>
          <a:bodyPr wrap="square" rtlCol="0">
            <a:spAutoFit/>
          </a:bodyPr>
          <a:lstStyle/>
          <a:p>
            <a:pPr algn="ctr"/>
            <a:r>
              <a:rPr lang="en-US" sz="1600" dirty="0"/>
              <a:t>These are called branches!</a:t>
            </a:r>
          </a:p>
        </p:txBody>
      </p:sp>
    </p:spTree>
    <p:extLst>
      <p:ext uri="{BB962C8B-B14F-4D97-AF65-F5344CB8AC3E}">
        <p14:creationId xmlns:p14="http://schemas.microsoft.com/office/powerpoint/2010/main" val="382250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2BD5-67CA-4000-9F8C-4ECFF7435092}"/>
              </a:ext>
            </a:extLst>
          </p:cNvPr>
          <p:cNvSpPr>
            <a:spLocks noGrp="1"/>
          </p:cNvSpPr>
          <p:nvPr>
            <p:ph type="title"/>
          </p:nvPr>
        </p:nvSpPr>
        <p:spPr/>
        <p:txBody>
          <a:bodyPr/>
          <a:lstStyle/>
          <a:p>
            <a:r>
              <a:rPr lang="en-US" dirty="0"/>
              <a:t>Multithreading</a:t>
            </a:r>
          </a:p>
        </p:txBody>
      </p:sp>
      <p:sp>
        <p:nvSpPr>
          <p:cNvPr id="3" name="Content Placeholder 2">
            <a:extLst>
              <a:ext uri="{FF2B5EF4-FFF2-40B4-BE49-F238E27FC236}">
                <a16:creationId xmlns:a16="http://schemas.microsoft.com/office/drawing/2014/main" id="{BA82C512-C19E-4BB3-9D8C-B69D0630EDD8}"/>
              </a:ext>
            </a:extLst>
          </p:cNvPr>
          <p:cNvSpPr>
            <a:spLocks noGrp="1"/>
          </p:cNvSpPr>
          <p:nvPr>
            <p:ph idx="1"/>
          </p:nvPr>
        </p:nvSpPr>
        <p:spPr/>
        <p:txBody>
          <a:bodyPr vert="horz" lIns="91440" tIns="45720" rIns="91440" bIns="45720" rtlCol="0" anchor="t">
            <a:normAutofit/>
          </a:bodyPr>
          <a:lstStyle/>
          <a:p>
            <a:r>
              <a:rPr lang="en-US" dirty="0"/>
              <a:t>Multithreading is the process in which multiple </a:t>
            </a:r>
            <a:r>
              <a:rPr lang="en-US" b="1" dirty="0"/>
              <a:t>processors</a:t>
            </a:r>
            <a:r>
              <a:rPr lang="en-US" dirty="0"/>
              <a:t> are leveraged to execute multiple branches of code simultaneously.</a:t>
            </a:r>
          </a:p>
          <a:p>
            <a:pPr lvl="1"/>
            <a:r>
              <a:rPr lang="en-US" dirty="0"/>
              <a:t>The number of threads that can live concurrently is dependent on a combination of the hardware and operating system. We must differentiate between hardware and software threads!</a:t>
            </a:r>
          </a:p>
          <a:p>
            <a:pPr marL="0" indent="0">
              <a:buNone/>
            </a:pPr>
            <a:endParaRPr lang="en-US" dirty="0"/>
          </a:p>
          <a:p>
            <a:r>
              <a:rPr lang="en-US" dirty="0"/>
              <a:t>Once a thread is created it begins running immediately. At this point the thread can be left alone to be </a:t>
            </a:r>
            <a:r>
              <a:rPr lang="en-US" b="1" i="1" u="sng" dirty="0"/>
              <a:t>joined </a:t>
            </a:r>
            <a:r>
              <a:rPr lang="en-US" dirty="0"/>
              <a:t>later or it can be </a:t>
            </a:r>
            <a:r>
              <a:rPr lang="en-US" b="1" i="1" u="sng" dirty="0"/>
              <a:t>detached</a:t>
            </a:r>
            <a:r>
              <a:rPr lang="en-US" dirty="0"/>
              <a:t>.</a:t>
            </a:r>
          </a:p>
          <a:p>
            <a:pPr lvl="1"/>
            <a:r>
              <a:rPr lang="en-US" dirty="0"/>
              <a:t>joining a thread halts the current thread to wait for the joining thread to finish.</a:t>
            </a:r>
          </a:p>
          <a:p>
            <a:pPr lvl="1"/>
            <a:r>
              <a:rPr lang="en-US" dirty="0"/>
              <a:t>detaching a thread separates the thread from the current thread altogether to finish on its own.</a:t>
            </a:r>
          </a:p>
        </p:txBody>
      </p:sp>
    </p:spTree>
    <p:extLst>
      <p:ext uri="{BB962C8B-B14F-4D97-AF65-F5344CB8AC3E}">
        <p14:creationId xmlns:p14="http://schemas.microsoft.com/office/powerpoint/2010/main" val="3773234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2A74-E417-4A04-994B-9DB56FE9BD7F}"/>
              </a:ext>
            </a:extLst>
          </p:cNvPr>
          <p:cNvSpPr>
            <a:spLocks noGrp="1"/>
          </p:cNvSpPr>
          <p:nvPr>
            <p:ph type="title"/>
          </p:nvPr>
        </p:nvSpPr>
        <p:spPr/>
        <p:txBody>
          <a:bodyPr/>
          <a:lstStyle/>
          <a:p>
            <a:r>
              <a:rPr lang="en-US" dirty="0"/>
              <a:t>Multithreading</a:t>
            </a:r>
          </a:p>
        </p:txBody>
      </p:sp>
      <p:sp>
        <p:nvSpPr>
          <p:cNvPr id="3" name="Content Placeholder 2">
            <a:extLst>
              <a:ext uri="{FF2B5EF4-FFF2-40B4-BE49-F238E27FC236}">
                <a16:creationId xmlns:a16="http://schemas.microsoft.com/office/drawing/2014/main" id="{AEBEC355-FA07-4644-945D-724B8FB4846E}"/>
              </a:ext>
            </a:extLst>
          </p:cNvPr>
          <p:cNvSpPr>
            <a:spLocks noGrp="1"/>
          </p:cNvSpPr>
          <p:nvPr>
            <p:ph idx="1"/>
          </p:nvPr>
        </p:nvSpPr>
        <p:spPr/>
        <p:txBody>
          <a:bodyPr vert="horz" lIns="91440" tIns="45720" rIns="91440" bIns="45720" rtlCol="0" anchor="t">
            <a:normAutofit/>
          </a:bodyPr>
          <a:lstStyle/>
          <a:p>
            <a:r>
              <a:rPr lang="en-US" dirty="0"/>
              <a:t>Threading in C++ on the surface just requires one new header:</a:t>
            </a:r>
            <a:br>
              <a:rPr lang="en-US" dirty="0"/>
            </a:br>
            <a:br>
              <a:rPr lang="en-US" dirty="0"/>
            </a:br>
            <a:r>
              <a:rPr lang="en-US" dirty="0">
                <a:solidFill>
                  <a:schemeClr val="accent2"/>
                </a:solidFill>
                <a:latin typeface="Consolas"/>
              </a:rPr>
              <a:t>#include &lt;</a:t>
            </a:r>
            <a:r>
              <a:rPr lang="en-US" dirty="0">
                <a:solidFill>
                  <a:srgbClr val="C00000"/>
                </a:solidFill>
                <a:latin typeface="Consolas"/>
              </a:rPr>
              <a:t>thread</a:t>
            </a:r>
            <a:r>
              <a:rPr lang="en-US" dirty="0">
                <a:solidFill>
                  <a:schemeClr val="accent2"/>
                </a:solidFill>
                <a:latin typeface="Consolas"/>
              </a:rPr>
              <a:t>&gt;</a:t>
            </a:r>
            <a:br>
              <a:rPr lang="en-US" dirty="0">
                <a:solidFill>
                  <a:schemeClr val="accent2"/>
                </a:solidFill>
                <a:latin typeface="Consolas"/>
              </a:rPr>
            </a:br>
            <a:endParaRPr lang="en-US" dirty="0">
              <a:solidFill>
                <a:schemeClr val="accent2"/>
              </a:solidFill>
              <a:latin typeface="Consolas"/>
            </a:endParaRPr>
          </a:p>
          <a:p>
            <a:pPr lvl="1"/>
            <a:r>
              <a:rPr lang="en-US" dirty="0"/>
              <a:t>There are others needed depending on the complexity of usage.</a:t>
            </a:r>
          </a:p>
          <a:p>
            <a:pPr lvl="1"/>
            <a:endParaRPr lang="en-US" dirty="0"/>
          </a:p>
          <a:p>
            <a:r>
              <a:rPr lang="en-US" dirty="0"/>
              <a:t>We create new threads using the </a:t>
            </a:r>
            <a:r>
              <a:rPr lang="en-US" dirty="0">
                <a:latin typeface="Consolas"/>
              </a:rPr>
              <a:t>std::thread </a:t>
            </a:r>
            <a:r>
              <a:rPr lang="en-US" dirty="0"/>
              <a:t>object.</a:t>
            </a:r>
          </a:p>
          <a:p>
            <a:pPr lvl="1"/>
            <a:r>
              <a:rPr lang="en-US" dirty="0"/>
              <a:t>Its constructor takes in a </a:t>
            </a:r>
            <a:r>
              <a:rPr lang="en-US" i="1" dirty="0"/>
              <a:t>function pointer</a:t>
            </a:r>
            <a:r>
              <a:rPr lang="en-US" dirty="0"/>
              <a:t> and all the arguments for that function.</a:t>
            </a:r>
          </a:p>
          <a:p>
            <a:endParaRPr lang="en-US" dirty="0"/>
          </a:p>
          <a:p>
            <a:r>
              <a:rPr lang="en-US" dirty="0"/>
              <a:t>Once we create a thread, we can choose to detach it or hold onto it to join it later.</a:t>
            </a:r>
          </a:p>
          <a:p>
            <a:endParaRPr lang="en-US" dirty="0"/>
          </a:p>
        </p:txBody>
      </p:sp>
    </p:spTree>
    <p:extLst>
      <p:ext uri="{BB962C8B-B14F-4D97-AF65-F5344CB8AC3E}">
        <p14:creationId xmlns:p14="http://schemas.microsoft.com/office/powerpoint/2010/main" val="1521683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10A52-A016-4ED5-96CE-903C905B28A0}"/>
              </a:ext>
            </a:extLst>
          </p:cNvPr>
          <p:cNvSpPr>
            <a:spLocks noGrp="1"/>
          </p:cNvSpPr>
          <p:nvPr>
            <p:ph type="title"/>
          </p:nvPr>
        </p:nvSpPr>
        <p:spPr/>
        <p:txBody>
          <a:bodyPr/>
          <a:lstStyle/>
          <a:p>
            <a:r>
              <a:rPr lang="en-US" dirty="0"/>
              <a:t>Example</a:t>
            </a:r>
          </a:p>
        </p:txBody>
      </p:sp>
      <p:sp>
        <p:nvSpPr>
          <p:cNvPr id="5" name="TextBox 4">
            <a:extLst>
              <a:ext uri="{FF2B5EF4-FFF2-40B4-BE49-F238E27FC236}">
                <a16:creationId xmlns:a16="http://schemas.microsoft.com/office/drawing/2014/main" id="{6B860583-F2F7-79A7-5A34-68C57E02EAB3}"/>
              </a:ext>
            </a:extLst>
          </p:cNvPr>
          <p:cNvSpPr txBox="1"/>
          <p:nvPr/>
        </p:nvSpPr>
        <p:spPr>
          <a:xfrm>
            <a:off x="457201" y="1270000"/>
            <a:ext cx="9592733" cy="5632311"/>
          </a:xfrm>
          <a:prstGeom prst="rect">
            <a:avLst/>
          </a:prstGeom>
          <a:solidFill>
            <a:schemeClr val="tx1"/>
          </a:solidFill>
        </p:spPr>
        <p:txBody>
          <a:bodyPr wrap="square">
            <a:spAutoFit/>
          </a:bodyPr>
          <a:lstStyle/>
          <a:p>
            <a:r>
              <a:rPr lang="en-US" b="0" dirty="0">
                <a:solidFill>
                  <a:srgbClr val="C586C0"/>
                </a:solidFill>
                <a:effectLst/>
                <a:latin typeface="Consolas" panose="020B0609020204030204" pitchFamily="49" charset="0"/>
              </a:rPr>
              <a:t>#include</a:t>
            </a:r>
            <a:r>
              <a:rPr lang="en-US" b="0" dirty="0">
                <a:solidFill>
                  <a:srgbClr val="569CD6"/>
                </a:solidFill>
                <a:effectLst/>
                <a:latin typeface="Consolas" panose="020B0609020204030204" pitchFamily="49" charset="0"/>
              </a:rPr>
              <a:t> </a:t>
            </a:r>
            <a:r>
              <a:rPr lang="en-US" b="0" dirty="0">
                <a:solidFill>
                  <a:srgbClr val="CE9178"/>
                </a:solidFill>
                <a:effectLst/>
                <a:latin typeface="Consolas" panose="020B0609020204030204" pitchFamily="49" charset="0"/>
              </a:rPr>
              <a:t>&lt;chrono&gt;</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#include</a:t>
            </a:r>
            <a:r>
              <a:rPr lang="en-US" b="0" dirty="0">
                <a:solidFill>
                  <a:srgbClr val="569CD6"/>
                </a:solidFill>
                <a:effectLst/>
                <a:latin typeface="Consolas" panose="020B0609020204030204" pitchFamily="49" charset="0"/>
              </a:rPr>
              <a:t> </a:t>
            </a:r>
            <a:r>
              <a:rPr lang="en-US" b="0" dirty="0">
                <a:solidFill>
                  <a:srgbClr val="CE9178"/>
                </a:solidFill>
                <a:effectLst/>
                <a:latin typeface="Consolas" panose="020B0609020204030204" pitchFamily="49" charset="0"/>
              </a:rPr>
              <a:t>&lt;iostrea</a:t>
            </a:r>
            <a:r>
              <a:rPr lang="en-US" dirty="0">
                <a:solidFill>
                  <a:srgbClr val="CE9178"/>
                </a:solidFill>
                <a:latin typeface="Consolas" panose="020B0609020204030204" pitchFamily="49" charset="0"/>
              </a:rPr>
              <a:t>m</a:t>
            </a:r>
            <a:r>
              <a:rPr lang="en-US" b="0" dirty="0">
                <a:solidFill>
                  <a:srgbClr val="CE9178"/>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C586C0"/>
                </a:solidFill>
                <a:effectLst/>
                <a:latin typeface="Consolas" panose="020B0609020204030204" pitchFamily="49" charset="0"/>
              </a:rPr>
              <a:t>#include</a:t>
            </a:r>
            <a:r>
              <a:rPr lang="en-US" b="0" dirty="0">
                <a:solidFill>
                  <a:srgbClr val="569CD6"/>
                </a:solidFill>
                <a:effectLst/>
                <a:latin typeface="Consolas" panose="020B0609020204030204" pitchFamily="49" charset="0"/>
              </a:rPr>
              <a:t> </a:t>
            </a:r>
            <a:r>
              <a:rPr lang="en-US" b="0" dirty="0">
                <a:solidFill>
                  <a:srgbClr val="CE9178"/>
                </a:solidFill>
                <a:effectLst/>
                <a:latin typeface="Consolas" panose="020B0609020204030204" pitchFamily="49" charset="0"/>
              </a:rPr>
              <a:t>&lt;thread&gt;</a:t>
            </a:r>
            <a:endParaRPr lang="en-US" b="0" dirty="0">
              <a:solidFill>
                <a:srgbClr val="D4D4D4"/>
              </a:solidFill>
              <a:effectLst/>
              <a:latin typeface="Consolas" panose="020B0609020204030204" pitchFamily="49" charset="0"/>
            </a:endParaRPr>
          </a:p>
          <a:p>
            <a:endParaRPr lang="en-US" b="0" dirty="0">
              <a:solidFill>
                <a:srgbClr val="C586C0"/>
              </a:solidFill>
              <a:effectLst/>
              <a:latin typeface="Consolas" panose="020B0609020204030204" pitchFamily="49" charset="0"/>
            </a:endParaRPr>
          </a:p>
          <a:p>
            <a:r>
              <a:rPr lang="en-US" b="0" dirty="0">
                <a:solidFill>
                  <a:srgbClr val="C586C0"/>
                </a:solidFill>
                <a:effectLst/>
                <a:latin typeface="Consolas" panose="020B0609020204030204" pitchFamily="49" charset="0"/>
              </a:rPr>
              <a:t>using</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namespace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literals</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chrono_literals</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auto</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foo</a:t>
            </a:r>
            <a:r>
              <a:rPr lang="en-US" b="0" dirty="0">
                <a:solidFill>
                  <a:srgbClr val="D4D4D4"/>
                </a:solidFill>
                <a:effectLst/>
                <a:latin typeface="Consolas" panose="020B0609020204030204" pitchFamily="49" charset="0"/>
              </a:rPr>
              <a:t>() -&gt; </a:t>
            </a:r>
            <a:r>
              <a:rPr lang="en-US" b="0" dirty="0">
                <a:solidFill>
                  <a:srgbClr val="569CD6"/>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this_thread</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sleep_for</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2s</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std</a:t>
            </a:r>
            <a:r>
              <a:rPr lang="en-US" b="0" dirty="0">
                <a:solidFill>
                  <a:srgbClr val="D4D4D4"/>
                </a:solidFill>
                <a:effectLst/>
                <a:latin typeface="Consolas" panose="020B0609020204030204" pitchFamily="49" charset="0"/>
              </a:rPr>
              <a:t>::cout &lt;&lt; </a:t>
            </a:r>
            <a:r>
              <a:rPr lang="en-US" b="0" dirty="0">
                <a:solidFill>
                  <a:srgbClr val="CE9178"/>
                </a:solidFill>
                <a:effectLst/>
                <a:latin typeface="Consolas" panose="020B0609020204030204" pitchFamily="49" charset="0"/>
              </a:rPr>
              <a:t>"Thread #"</a:t>
            </a:r>
            <a:r>
              <a:rPr lang="en-US" b="0" dirty="0">
                <a:solidFill>
                  <a:srgbClr val="D4D4D4"/>
                </a:solidFill>
                <a:effectLst/>
                <a:latin typeface="Consolas" panose="020B0609020204030204" pitchFamily="49" charset="0"/>
              </a:rPr>
              <a:t> &lt;&lt; </a:t>
            </a:r>
            <a:r>
              <a:rPr lang="en-US" b="0" dirty="0">
                <a:solidFill>
                  <a:srgbClr val="4EC9B0"/>
                </a:solidFill>
                <a:effectLst/>
                <a:latin typeface="Consolas" panose="020B0609020204030204" pitchFamily="49" charset="0"/>
              </a:rPr>
              <a:t>std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this_thread</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get_id</a:t>
            </a:r>
            <a:r>
              <a:rPr lang="en-US" b="0" dirty="0">
                <a:solidFill>
                  <a:srgbClr val="D4D4D4"/>
                </a:solidFill>
                <a:effectLst/>
                <a:latin typeface="Consolas" panose="020B0609020204030204" pitchFamily="49" charset="0"/>
              </a:rPr>
              <a:t>() &lt;&lt; </a:t>
            </a:r>
            <a:r>
              <a:rPr lang="en-US" b="0" dirty="0">
                <a:solidFill>
                  <a:srgbClr val="CE9178"/>
                </a:solidFill>
                <a:effectLst/>
                <a:latin typeface="Consolas" panose="020B0609020204030204" pitchFamily="49" charset="0"/>
              </a:rPr>
              <a:t>" done!"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&lt;&lt; </a:t>
            </a:r>
            <a:r>
              <a:rPr lang="en-US" b="0" dirty="0">
                <a:solidFill>
                  <a:srgbClr val="4EC9B0"/>
                </a:solidFill>
                <a:effectLst/>
                <a:latin typeface="Consolas" panose="020B0609020204030204" pitchFamily="49" charset="0"/>
              </a:rPr>
              <a:t>std</a:t>
            </a:r>
            <a:r>
              <a:rPr lang="en-US" b="0" dirty="0">
                <a:solidFill>
                  <a:srgbClr val="D4D4D4"/>
                </a:solidFill>
                <a:effectLst/>
                <a:latin typeface="Consolas" panose="020B0609020204030204" pitchFamily="49" charset="0"/>
              </a:rPr>
              <a:t>::endl;</a:t>
            </a:r>
          </a:p>
          <a:p>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dirty="0">
                <a:solidFill>
                  <a:srgbClr val="569CD6"/>
                </a:solidFill>
                <a:latin typeface="Consolas" panose="020B0609020204030204" pitchFamily="49" charset="0"/>
              </a:rPr>
              <a:t>auto</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main</a:t>
            </a:r>
            <a:r>
              <a:rPr lang="en-US" b="0" dirty="0">
                <a:solidFill>
                  <a:srgbClr val="D4D4D4"/>
                </a:solidFill>
                <a:effectLst/>
                <a:latin typeface="Consolas" panose="020B0609020204030204" pitchFamily="49" charset="0"/>
              </a:rPr>
              <a:t>() -&gt; </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dirty="0">
                <a:solidFill>
                  <a:srgbClr val="569CD6"/>
                </a:solidFill>
                <a:latin typeface="Consolas" panose="020B0609020204030204" pitchFamily="49" charset="0"/>
              </a:rPr>
              <a:t>auto </a:t>
            </a:r>
            <a:r>
              <a:rPr lang="en-US" b="0" dirty="0">
                <a:solidFill>
                  <a:srgbClr val="DCDCAA"/>
                </a:solidFill>
                <a:effectLst/>
                <a:latin typeface="Consolas" panose="020B0609020204030204" pitchFamily="49" charset="0"/>
              </a:rPr>
              <a:t>t1 = </a:t>
            </a:r>
            <a:r>
              <a:rPr lang="en-US" b="0" dirty="0">
                <a:solidFill>
                  <a:srgbClr val="4EC9B0"/>
                </a:solidFill>
                <a:effectLst/>
                <a:latin typeface="Consolas" panose="020B0609020204030204" pitchFamily="49" charset="0"/>
              </a:rPr>
              <a:t>std</a:t>
            </a:r>
            <a:r>
              <a:rPr lang="en-US" b="0" dirty="0">
                <a:solidFill>
                  <a:srgbClr val="D4D4D4"/>
                </a:solidFill>
                <a:effectLst/>
                <a:latin typeface="Consolas" panose="020B0609020204030204" pitchFamily="49" charset="0"/>
              </a:rPr>
              <a:t>::thread</a:t>
            </a:r>
            <a:r>
              <a:rPr lang="en-US" dirty="0">
                <a:solidFill>
                  <a:srgbClr val="D4D4D4"/>
                </a:solidFill>
                <a:latin typeface="Consolas" panose="020B0609020204030204" pitchFamily="49" charset="0"/>
              </a:rPr>
              <a:t>{</a:t>
            </a:r>
            <a:r>
              <a:rPr lang="en-US" b="0" dirty="0">
                <a:solidFill>
                  <a:srgbClr val="D4D4D4"/>
                </a:solidFill>
                <a:effectLst/>
                <a:latin typeface="Consolas" panose="020B0609020204030204" pitchFamily="49" charset="0"/>
              </a:rPr>
              <a:t>foo};</a:t>
            </a:r>
          </a:p>
          <a:p>
            <a:r>
              <a:rPr lang="en-US" b="0" dirty="0">
                <a:solidFill>
                  <a:srgbClr val="D4D4D4"/>
                </a:solidFill>
                <a:effectLst/>
                <a:latin typeface="Consolas" panose="020B0609020204030204" pitchFamily="49" charset="0"/>
              </a:rPr>
              <a:t>    </a:t>
            </a:r>
            <a:r>
              <a:rPr lang="en-US" dirty="0">
                <a:solidFill>
                  <a:srgbClr val="569CD6"/>
                </a:solidFill>
                <a:latin typeface="Consolas" panose="020B0609020204030204" pitchFamily="49" charset="0"/>
              </a:rPr>
              <a:t>auto </a:t>
            </a:r>
            <a:r>
              <a:rPr lang="en-US" b="0" dirty="0">
                <a:solidFill>
                  <a:srgbClr val="DCDCAA"/>
                </a:solidFill>
                <a:effectLst/>
                <a:latin typeface="Consolas" panose="020B0609020204030204" pitchFamily="49" charset="0"/>
              </a:rPr>
              <a:t>t2 = </a:t>
            </a:r>
            <a:r>
              <a:rPr lang="en-US" b="0" dirty="0">
                <a:solidFill>
                  <a:srgbClr val="4EC9B0"/>
                </a:solidFill>
                <a:effectLst/>
                <a:latin typeface="Consolas" panose="020B0609020204030204" pitchFamily="49" charset="0"/>
              </a:rPr>
              <a:t>std</a:t>
            </a:r>
            <a:r>
              <a:rPr lang="en-US" b="0" dirty="0">
                <a:solidFill>
                  <a:srgbClr val="D4D4D4"/>
                </a:solidFill>
                <a:effectLst/>
                <a:latin typeface="Consolas" panose="020B0609020204030204" pitchFamily="49" charset="0"/>
              </a:rPr>
              <a:t>::thread{foo</a:t>
            </a:r>
            <a:r>
              <a:rPr lang="en-US" dirty="0">
                <a:solidFill>
                  <a:srgbClr val="D4D4D4"/>
                </a:solidFill>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dirty="0">
                <a:solidFill>
                  <a:srgbClr val="569CD6"/>
                </a:solidFill>
                <a:latin typeface="Consolas" panose="020B0609020204030204" pitchFamily="49" charset="0"/>
              </a:rPr>
              <a:t>auto </a:t>
            </a:r>
            <a:r>
              <a:rPr lang="en-US" b="0" dirty="0">
                <a:solidFill>
                  <a:srgbClr val="DCDCAA"/>
                </a:solidFill>
                <a:effectLst/>
                <a:latin typeface="Consolas" panose="020B0609020204030204" pitchFamily="49" charset="0"/>
              </a:rPr>
              <a:t>t3 = </a:t>
            </a:r>
            <a:r>
              <a:rPr lang="en-US" b="0" dirty="0">
                <a:solidFill>
                  <a:srgbClr val="4EC9B0"/>
                </a:solidFill>
                <a:effectLst/>
                <a:latin typeface="Consolas" panose="020B0609020204030204" pitchFamily="49" charset="0"/>
              </a:rPr>
              <a:t>std</a:t>
            </a:r>
            <a:r>
              <a:rPr lang="en-US" b="0" dirty="0">
                <a:solidFill>
                  <a:srgbClr val="D4D4D4"/>
                </a:solidFill>
                <a:effectLst/>
                <a:latin typeface="Consolas" panose="020B0609020204030204" pitchFamily="49" charset="0"/>
              </a:rPr>
              <a:t>::thread</a:t>
            </a:r>
            <a:r>
              <a:rPr lang="en-US" dirty="0">
                <a:solidFill>
                  <a:srgbClr val="D4D4D4"/>
                </a:solidFill>
                <a:latin typeface="Consolas" panose="020B0609020204030204" pitchFamily="49" charset="0"/>
              </a:rPr>
              <a:t>{</a:t>
            </a:r>
            <a:r>
              <a:rPr lang="en-US" b="0" dirty="0">
                <a:solidFill>
                  <a:srgbClr val="D4D4D4"/>
                </a:solidFill>
                <a:effectLst/>
                <a:latin typeface="Consolas" panose="020B0609020204030204" pitchFamily="49" charset="0"/>
              </a:rPr>
              <a:t>foo</a:t>
            </a:r>
            <a:r>
              <a:rPr lang="en-US" dirty="0">
                <a:solidFill>
                  <a:srgbClr val="D4D4D4"/>
                </a:solidFill>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t1</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join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t2</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join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t3</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join</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9969414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TotalTime>
  <Words>2608</Words>
  <Application>Microsoft Office PowerPoint</Application>
  <PresentationFormat>Widescreen</PresentationFormat>
  <Paragraphs>308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Final Boss</vt:lpstr>
      <vt:lpstr>Parallelization &amp; Concurrency Definitions</vt:lpstr>
      <vt:lpstr>Parallelization &amp; Concurrency Definitions </vt:lpstr>
      <vt:lpstr>Parallelization</vt:lpstr>
      <vt:lpstr>Parallelization</vt:lpstr>
      <vt:lpstr>Parallelization</vt:lpstr>
      <vt:lpstr>Multithreading</vt:lpstr>
      <vt:lpstr>Multithreading</vt:lpstr>
      <vt:lpstr>Example</vt:lpstr>
      <vt:lpstr>Example Cont'd</vt:lpstr>
      <vt:lpstr>Example Cont'd</vt:lpstr>
      <vt:lpstr>Example Cont'd</vt:lpstr>
      <vt:lpstr>Example Cont'd</vt:lpstr>
      <vt:lpstr>Example Cont'd</vt:lpstr>
      <vt:lpstr>Multithreading Issues</vt:lpstr>
      <vt:lpstr>Protecting Shared Memory</vt:lpstr>
      <vt:lpstr>Example</vt:lpstr>
      <vt:lpstr>Example Cont'd</vt:lpstr>
      <vt:lpstr>Example Cont'd</vt:lpstr>
      <vt:lpstr>Protecting Shared Memory</vt:lpstr>
      <vt:lpstr>Example</vt:lpstr>
      <vt:lpstr>Example Cont'd</vt:lpstr>
      <vt:lpstr>Example</vt:lpstr>
      <vt:lpstr>Example</vt:lpstr>
      <vt:lpstr>Protecting Shared Memory</vt:lpstr>
      <vt:lpstr>Final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Sanchirico</dc:creator>
  <cp:lastModifiedBy>Nicholas Sanchirico</cp:lastModifiedBy>
  <cp:revision>8</cp:revision>
  <dcterms:modified xsi:type="dcterms:W3CDTF">2024-04-29T20:10:38Z</dcterms:modified>
</cp:coreProperties>
</file>