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1" r:id="rId2"/>
    <p:sldId id="274" r:id="rId3"/>
    <p:sldId id="272" r:id="rId4"/>
    <p:sldId id="276" r:id="rId5"/>
    <p:sldId id="257" r:id="rId6"/>
    <p:sldId id="275" r:id="rId7"/>
    <p:sldId id="277" r:id="rId8"/>
    <p:sldId id="282" r:id="rId9"/>
    <p:sldId id="279" r:id="rId10"/>
    <p:sldId id="280" r:id="rId11"/>
    <p:sldId id="284" r:id="rId12"/>
    <p:sldId id="283" r:id="rId13"/>
    <p:sldId id="285" r:id="rId14"/>
    <p:sldId id="286" r:id="rId15"/>
    <p:sldId id="281" r:id="rId16"/>
    <p:sldId id="287" r:id="rId17"/>
    <p:sldId id="25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42D5D-70E9-4485-893F-02F507103A01}" type="datetimeFigureOut">
              <a:rPr lang="zh-CN" altLang="en-US" smtClean="0"/>
              <a:t>2022/5/7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EA724-8737-4646-8140-A01AD3C91141}" type="slidenum">
              <a:rPr lang="zh-CN" altLang="en-US" smtClean="0"/>
              <a:t>‹#›</a:t>
            </a:fld>
            <a:endParaRPr lang="zh-CN" altLang="en-US"/>
          </a:p>
        </p:txBody>
      </p:sp>
    </p:spTree>
    <p:extLst>
      <p:ext uri="{BB962C8B-B14F-4D97-AF65-F5344CB8AC3E}">
        <p14:creationId xmlns:p14="http://schemas.microsoft.com/office/powerpoint/2010/main" val="256839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E3033"/>
                </a:solidFill>
                <a:effectLst/>
                <a:latin typeface="Arial" panose="020B0604020202020204" pitchFamily="34" charset="0"/>
              </a:rPr>
              <a:t>三联体载体通过三联体的第三个氨基酸的氨基酸侧链的性质形成了明显的簇，特别是在第</a:t>
            </a:r>
            <a:r>
              <a:rPr lang="en-US" altLang="zh-CN" b="0" i="0" dirty="0">
                <a:solidFill>
                  <a:srgbClr val="2E3033"/>
                </a:solidFill>
                <a:effectLst/>
                <a:latin typeface="Arial" panose="020B0604020202020204" pitchFamily="34" charset="0"/>
              </a:rPr>
              <a:t>3</a:t>
            </a:r>
            <a:r>
              <a:rPr lang="zh-CN" altLang="en-US" b="0" i="0" dirty="0">
                <a:solidFill>
                  <a:srgbClr val="2E3033"/>
                </a:solidFill>
                <a:effectLst/>
                <a:latin typeface="Arial" panose="020B0604020202020204" pitchFamily="34" charset="0"/>
              </a:rPr>
              <a:t>和第</a:t>
            </a:r>
            <a:r>
              <a:rPr lang="en-US" altLang="zh-CN" b="0" i="0" dirty="0">
                <a:solidFill>
                  <a:srgbClr val="2E3033"/>
                </a:solidFill>
                <a:effectLst/>
                <a:latin typeface="Arial" panose="020B0604020202020204" pitchFamily="34" charset="0"/>
              </a:rPr>
              <a:t>4</a:t>
            </a:r>
            <a:r>
              <a:rPr lang="zh-CN" altLang="en-US" b="0" i="0" dirty="0">
                <a:solidFill>
                  <a:srgbClr val="2E3033"/>
                </a:solidFill>
                <a:effectLst/>
                <a:latin typeface="Arial" panose="020B0604020202020204" pitchFamily="34" charset="0"/>
              </a:rPr>
              <a:t>级。含有任何模糊或不常见的氨基酸的三联体，如氨基酸</a:t>
            </a:r>
            <a:r>
              <a:rPr lang="en-US" altLang="zh-CN" b="0" i="0" dirty="0">
                <a:solidFill>
                  <a:srgbClr val="2E3033"/>
                </a:solidFill>
                <a:effectLst/>
                <a:latin typeface="Arial" panose="020B0604020202020204" pitchFamily="34" charset="0"/>
              </a:rPr>
              <a:t>U(</a:t>
            </a:r>
            <a:r>
              <a:rPr lang="zh-CN" altLang="en-US" b="0" i="0" dirty="0">
                <a:solidFill>
                  <a:srgbClr val="2E3033"/>
                </a:solidFill>
                <a:effectLst/>
                <a:latin typeface="Arial" panose="020B0604020202020204" pitchFamily="34" charset="0"/>
              </a:rPr>
              <a:t>含硒半胱氨酸</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或未解决的氨基酸</a:t>
            </a:r>
            <a:r>
              <a:rPr lang="en-US" altLang="zh-CN" b="0" i="0" dirty="0">
                <a:solidFill>
                  <a:srgbClr val="2E3033"/>
                </a:solidFill>
                <a:effectLst/>
                <a:latin typeface="Arial" panose="020B0604020202020204" pitchFamily="34" charset="0"/>
              </a:rPr>
              <a:t>X(</a:t>
            </a:r>
            <a:r>
              <a:rPr lang="zh-CN" altLang="en-US" b="0" i="0" dirty="0">
                <a:solidFill>
                  <a:srgbClr val="2E3033"/>
                </a:solidFill>
                <a:effectLst/>
                <a:latin typeface="Arial" panose="020B0604020202020204" pitchFamily="34" charset="0"/>
              </a:rPr>
              <a:t>含未解决的氨基酸</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，形成了一个大的团簇而没有形成一个小的团簇</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在每个散点图中有大量的黑点</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，表明在训练前的数据集中，关于这种稀有氨基酸的信息是稀缺的。</a:t>
            </a:r>
            <a:endParaRPr lang="zh-CN" altLang="en-US" dirty="0"/>
          </a:p>
        </p:txBody>
      </p:sp>
      <p:sp>
        <p:nvSpPr>
          <p:cNvPr id="4" name="灯片编号占位符 3"/>
          <p:cNvSpPr>
            <a:spLocks noGrp="1"/>
          </p:cNvSpPr>
          <p:nvPr>
            <p:ph type="sldNum" sz="quarter" idx="5"/>
          </p:nvPr>
        </p:nvSpPr>
        <p:spPr/>
        <p:txBody>
          <a:bodyPr/>
          <a:lstStyle/>
          <a:p>
            <a:fld id="{4A9EA724-8737-4646-8140-A01AD3C91141}" type="slidenum">
              <a:rPr lang="zh-CN" altLang="en-US" smtClean="0"/>
              <a:t>15</a:t>
            </a:fld>
            <a:endParaRPr lang="zh-CN" altLang="en-US"/>
          </a:p>
        </p:txBody>
      </p:sp>
    </p:spTree>
    <p:extLst>
      <p:ext uri="{BB962C8B-B14F-4D97-AF65-F5344CB8AC3E}">
        <p14:creationId xmlns:p14="http://schemas.microsoft.com/office/powerpoint/2010/main" val="2152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F835A-CD83-4511-905D-335C82134C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51019C-AFF6-4F4F-8F5B-BCB3644D0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725B1B-A992-4B89-8283-F358999276D2}"/>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7A935ABB-3037-4091-A840-1A035B21A9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F60192-8E5E-4625-A0E8-D9EB3D8D6BFC}"/>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1292183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7160D-4C85-46A6-978C-FF72049971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ECE3F9-BAF8-49CA-8A84-4116246A67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07703C-5929-48D0-9A3E-4704C3F3A726}"/>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821CE338-9ECE-4700-8744-34CEB9363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A46570-15C5-4E92-AFBA-720EC469D9AB}"/>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269972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0C4E0F-3B48-4F29-984C-AD57E68A45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DE235EA-203B-42CA-B634-4A31BC00C1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ED7E5-96D9-482C-9BF2-E7949520AD94}"/>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89CD8750-047E-42F8-A962-99D3BAAE56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B038DB-1ACA-4CFC-8815-4AC661BC2AA6}"/>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4199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C5835-9BC1-4CCF-B4FF-13697E79B0C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0B4631-D646-4102-88C5-FE3A796E1B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58715C-6EA6-4EA7-A91F-B8A99F45AEFF}"/>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B4135A1F-83D0-4E3E-B92C-EA6A338BEA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BB79AE-0B4C-4357-9804-5CD233258DC7}"/>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388160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D9386-A489-4A07-B5F6-CCDEBA2B32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840F8F-1412-4F72-9E20-CC4D50F15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CE2024-3723-4DED-8916-D07CCDCBC71D}"/>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23E8C1DD-5D77-4B1C-9EFA-821D2C0630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88A59-91A4-4D0E-857A-542A46CDB104}"/>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263229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91F52-17DC-448A-8ECE-FB8614699E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C4A7AD-3823-4FAD-9DFF-296D4FC1A1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C4AB873-7A34-4648-9253-8A56AB4C79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0588F0-5E1B-436F-B504-672B20FC8641}"/>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2BB40BE9-9F2E-473B-BE2F-22FB56CE60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D5E4CB-FB8B-4418-A028-2D5D139B89D5}"/>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323398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18331-8640-4956-868B-AC7E7F5F15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352AC88-0BA3-4283-B94B-CFFC23484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75C9CB-5217-43C1-95E5-80E702EFBE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1FB9B3-5E3C-4C39-8381-91456B0D42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51CB74-1A41-4475-ADB1-7B6514C168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15E440-1B19-4301-B315-2754AB073977}"/>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8" name="页脚占位符 7">
            <a:extLst>
              <a:ext uri="{FF2B5EF4-FFF2-40B4-BE49-F238E27FC236}">
                <a16:creationId xmlns:a16="http://schemas.microsoft.com/office/drawing/2014/main" id="{8AE52311-6BC5-4AF2-9BD4-07833AD9EFF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771B38-2F28-430E-A2E3-2EC14F5D2041}"/>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239605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1200F-2171-43B6-BAAB-65A8AB20FE3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40CFB64-73A3-44EF-8D8F-2E60B6BBFE07}"/>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4" name="页脚占位符 3">
            <a:extLst>
              <a:ext uri="{FF2B5EF4-FFF2-40B4-BE49-F238E27FC236}">
                <a16:creationId xmlns:a16="http://schemas.microsoft.com/office/drawing/2014/main" id="{54556E86-9414-4B54-AB95-62A114C18D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0D3C33-748C-4071-B250-C8C9080A943B}"/>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322279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C19424-08DB-4BBF-B582-83844C57D60B}"/>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3" name="页脚占位符 2">
            <a:extLst>
              <a:ext uri="{FF2B5EF4-FFF2-40B4-BE49-F238E27FC236}">
                <a16:creationId xmlns:a16="http://schemas.microsoft.com/office/drawing/2014/main" id="{C84E0BBE-E091-45D6-B45A-2B8FEA1507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5EBA2D-95FC-4F18-BEA0-263B03521A87}"/>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23798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672F5-5B29-40DF-8130-CFEBE0F71C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3A8DD3-E387-48CD-A554-0AEC2FAD5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9755B0F-6569-4C36-A19E-D3C8AE7D2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2D6ACF-C1E7-42CD-BBDF-6174146C5EDC}"/>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B571DA05-C554-4974-A1FE-6658FD6FA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22172B-9319-4A34-92A0-2BE15A432D32}"/>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428601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7E356-8CAC-427D-A68A-33DE76519C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FD2530-73DC-4836-8C9B-C7512E0B1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2D4B84-AE1E-49B0-8919-AE19A636D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D01BD6-4F3A-4D4D-BD5E-8540BE5A1624}"/>
              </a:ext>
            </a:extLst>
          </p:cNvPr>
          <p:cNvSpPr>
            <a:spLocks noGrp="1"/>
          </p:cNvSpPr>
          <p:nvPr>
            <p:ph type="dt" sz="half" idx="10"/>
          </p:nvPr>
        </p:nvSpPr>
        <p:spPr/>
        <p:txBody>
          <a:bodyPr/>
          <a:lstStyle/>
          <a:p>
            <a:fld id="{92DF0D92-36BA-4F9B-A647-A29C6D2BF6F9}" type="datetimeFigureOut">
              <a:rPr lang="zh-CN" altLang="en-US" smtClean="0"/>
              <a:t>2022/5/7</a:t>
            </a:fld>
            <a:endParaRPr lang="zh-CN" altLang="en-US"/>
          </a:p>
        </p:txBody>
      </p:sp>
      <p:sp>
        <p:nvSpPr>
          <p:cNvPr id="6" name="页脚占位符 5">
            <a:extLst>
              <a:ext uri="{FF2B5EF4-FFF2-40B4-BE49-F238E27FC236}">
                <a16:creationId xmlns:a16="http://schemas.microsoft.com/office/drawing/2014/main" id="{79C02DD4-6284-4FFD-B76F-FDBBB2400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1D8A69F-CB64-493B-A855-D2E16BEE4960}"/>
              </a:ext>
            </a:extLst>
          </p:cNvPr>
          <p:cNvSpPr>
            <a:spLocks noGrp="1"/>
          </p:cNvSpPr>
          <p:nvPr>
            <p:ph type="sldNum" sz="quarter" idx="12"/>
          </p:nvPr>
        </p:nvSpPr>
        <p:spPr/>
        <p:txBody>
          <a:body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424056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BEEBA2-8896-443E-857F-DD335978C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9412B1-68F9-495F-8CBB-96B87B900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D914F-8D13-43F5-9757-081587CB9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F0D92-36BA-4F9B-A647-A29C6D2BF6F9}" type="datetimeFigureOut">
              <a:rPr lang="zh-CN" altLang="en-US" smtClean="0"/>
              <a:t>2022/5/7</a:t>
            </a:fld>
            <a:endParaRPr lang="zh-CN" altLang="en-US"/>
          </a:p>
        </p:txBody>
      </p:sp>
      <p:sp>
        <p:nvSpPr>
          <p:cNvPr id="5" name="页脚占位符 4">
            <a:extLst>
              <a:ext uri="{FF2B5EF4-FFF2-40B4-BE49-F238E27FC236}">
                <a16:creationId xmlns:a16="http://schemas.microsoft.com/office/drawing/2014/main" id="{A1685CF2-24D5-4F90-9975-EB0C4747D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15FFDD0-FA63-43A0-BAD8-65A265B117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255524-E6BD-429E-BDD4-9FABB0337784}" type="slidenum">
              <a:rPr lang="zh-CN" altLang="en-US" smtClean="0"/>
              <a:t>‹#›</a:t>
            </a:fld>
            <a:endParaRPr lang="zh-CN" altLang="en-US"/>
          </a:p>
        </p:txBody>
      </p:sp>
    </p:spTree>
    <p:extLst>
      <p:ext uri="{BB962C8B-B14F-4D97-AF65-F5344CB8AC3E}">
        <p14:creationId xmlns:p14="http://schemas.microsoft.com/office/powerpoint/2010/main" val="3131255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5%8F%97%E4%BD%93" TargetMode="External"/><Relationship Id="rId2" Type="http://schemas.openxmlformats.org/officeDocument/2006/relationships/hyperlink" Target="https://baike.baidu.com/item/%E8%86%9C%E8%9B%8B%E7%99%BD" TargetMode="External"/><Relationship Id="rId1" Type="http://schemas.openxmlformats.org/officeDocument/2006/relationships/slideLayout" Target="../slideLayouts/slideLayout1.xml"/><Relationship Id="rId4" Type="http://schemas.openxmlformats.org/officeDocument/2006/relationships/hyperlink" Target="https://baike.baidu.com/item/%E9%9D%B6%E7%82%B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53263-6B2B-4038-8AF8-B703A1D1ACED}"/>
              </a:ext>
            </a:extLst>
          </p:cNvPr>
          <p:cNvSpPr>
            <a:spLocks noGrp="1"/>
          </p:cNvSpPr>
          <p:nvPr>
            <p:ph type="ctrTitle"/>
          </p:nvPr>
        </p:nvSpPr>
        <p:spPr>
          <a:xfrm>
            <a:off x="547915" y="1332722"/>
            <a:ext cx="11096170" cy="2956970"/>
          </a:xfrm>
        </p:spPr>
        <p:txBody>
          <a:bodyPr>
            <a:normAutofit/>
          </a:bodyPr>
          <a:lstStyle/>
          <a:p>
            <a:r>
              <a:rPr lang="en-US" altLang="zh-CN" sz="4400" b="1" dirty="0">
                <a:solidFill>
                  <a:srgbClr val="C00000"/>
                </a:solidFill>
                <a:latin typeface="LinBiolinumTB"/>
              </a:rPr>
              <a:t>MSA-Regularized</a:t>
            </a:r>
            <a:r>
              <a:rPr lang="en-US" altLang="zh-CN" sz="4400" b="1" dirty="0">
                <a:latin typeface="LinBiolinumTB"/>
              </a:rPr>
              <a:t> Protein Sequence Transformer toward Predicting Genome-Wide </a:t>
            </a:r>
            <a:r>
              <a:rPr lang="en-US" altLang="zh-CN" sz="4400" b="1" dirty="0">
                <a:solidFill>
                  <a:srgbClr val="C00000"/>
                </a:solidFill>
                <a:latin typeface="LinBiolinumTB"/>
              </a:rPr>
              <a:t>Chemical-Protein Interactions</a:t>
            </a:r>
            <a:r>
              <a:rPr lang="en-US" altLang="zh-CN" sz="4400" b="1" dirty="0">
                <a:latin typeface="LinBiolinumTB"/>
              </a:rPr>
              <a:t>: Application to GPCRome Deorphanization</a:t>
            </a:r>
            <a:endParaRPr lang="zh-CN" altLang="en-US" sz="4400" b="1" dirty="0">
              <a:latin typeface="LinBiolinumTB"/>
            </a:endParaRPr>
          </a:p>
        </p:txBody>
      </p:sp>
      <p:sp>
        <p:nvSpPr>
          <p:cNvPr id="4" name="文本框 3">
            <a:extLst>
              <a:ext uri="{FF2B5EF4-FFF2-40B4-BE49-F238E27FC236}">
                <a16:creationId xmlns:a16="http://schemas.microsoft.com/office/drawing/2014/main" id="{471812E3-0FF7-4402-9471-DE92BF892217}"/>
              </a:ext>
            </a:extLst>
          </p:cNvPr>
          <p:cNvSpPr txBox="1"/>
          <p:nvPr/>
        </p:nvSpPr>
        <p:spPr>
          <a:xfrm>
            <a:off x="9973786" y="278804"/>
            <a:ext cx="1984744" cy="523220"/>
          </a:xfrm>
          <a:prstGeom prst="rect">
            <a:avLst/>
          </a:prstGeom>
          <a:noFill/>
        </p:spPr>
        <p:txBody>
          <a:bodyPr wrap="square" rtlCol="0">
            <a:spAutoFit/>
          </a:bodyPr>
          <a:lstStyle/>
          <a:p>
            <a:r>
              <a:rPr lang="en-US" altLang="zh-CN" sz="2800" b="1" dirty="0">
                <a:latin typeface="LinBiolinumTB"/>
                <a:ea typeface="+mj-ea"/>
                <a:cs typeface="+mj-cs"/>
              </a:rPr>
              <a:t>JCIM 2021</a:t>
            </a:r>
            <a:endParaRPr lang="zh-CN" altLang="en-US" sz="2800" b="1" dirty="0">
              <a:latin typeface="LinBiolinumTB"/>
              <a:ea typeface="+mj-ea"/>
              <a:cs typeface="+mj-cs"/>
            </a:endParaRPr>
          </a:p>
        </p:txBody>
      </p:sp>
      <p:sp>
        <p:nvSpPr>
          <p:cNvPr id="7" name="文本框 6">
            <a:extLst>
              <a:ext uri="{FF2B5EF4-FFF2-40B4-BE49-F238E27FC236}">
                <a16:creationId xmlns:a16="http://schemas.microsoft.com/office/drawing/2014/main" id="{09A7BE10-7FED-4524-B5CE-000FD00BCE33}"/>
              </a:ext>
            </a:extLst>
          </p:cNvPr>
          <p:cNvSpPr txBox="1"/>
          <p:nvPr/>
        </p:nvSpPr>
        <p:spPr>
          <a:xfrm>
            <a:off x="4373346" y="5102799"/>
            <a:ext cx="2787429" cy="830997"/>
          </a:xfrm>
          <a:prstGeom prst="rect">
            <a:avLst/>
          </a:prstGeom>
          <a:noFill/>
        </p:spPr>
        <p:txBody>
          <a:bodyPr wrap="square">
            <a:spAutoFit/>
          </a:bodyPr>
          <a:lstStyle/>
          <a:p>
            <a:pPr algn="ctr"/>
            <a:r>
              <a:rPr lang="en-US" altLang="zh-CN" sz="2400" b="1" dirty="0" err="1">
                <a:latin typeface="黑体" panose="02010609060101010101" pitchFamily="49" charset="-122"/>
                <a:ea typeface="黑体" panose="02010609060101010101" pitchFamily="49" charset="-122"/>
                <a:cs typeface="+mj-cs"/>
              </a:rPr>
              <a:t>Shuqi</a:t>
            </a:r>
            <a:r>
              <a:rPr lang="en-US" altLang="zh-CN" sz="2400" b="1" dirty="0">
                <a:latin typeface="黑体" panose="02010609060101010101" pitchFamily="49" charset="-122"/>
                <a:ea typeface="黑体" panose="02010609060101010101" pitchFamily="49" charset="-122"/>
                <a:cs typeface="+mj-cs"/>
              </a:rPr>
              <a:t> Li</a:t>
            </a:r>
          </a:p>
          <a:p>
            <a:pPr algn="ctr"/>
            <a:r>
              <a:rPr lang="en-US" altLang="zh-CN" sz="2400" b="1" dirty="0">
                <a:latin typeface="LinBiolinumTB"/>
                <a:ea typeface="+mj-ea"/>
                <a:cs typeface="+mj-cs"/>
              </a:rPr>
              <a:t>2021/1/3</a:t>
            </a:r>
            <a:endParaRPr lang="zh-CN" altLang="en-US" sz="2400" b="1" dirty="0">
              <a:latin typeface="LinBiolinumTB"/>
              <a:ea typeface="+mj-ea"/>
              <a:cs typeface="+mj-cs"/>
            </a:endParaRPr>
          </a:p>
        </p:txBody>
      </p:sp>
    </p:spTree>
    <p:extLst>
      <p:ext uri="{BB962C8B-B14F-4D97-AF65-F5344CB8AC3E}">
        <p14:creationId xmlns:p14="http://schemas.microsoft.com/office/powerpoint/2010/main" val="2555157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Experiments(3-fold </a:t>
            </a:r>
            <a:r>
              <a:rPr lang="en-US" altLang="zh-CN" sz="4800" b="1" dirty="0">
                <a:latin typeface="AdvOT2e364b11"/>
              </a:rPr>
              <a:t>cross-validation</a:t>
            </a:r>
            <a:r>
              <a:rPr lang="en-US" altLang="zh-CN" sz="4800" b="1" dirty="0">
                <a:latin typeface="LinBiolinumTB"/>
              </a:rPr>
              <a:t>) </a:t>
            </a:r>
            <a:endParaRPr lang="zh-CN" altLang="en-US" sz="4800" b="1" dirty="0">
              <a:latin typeface="LinBiolinumTB"/>
            </a:endParaRPr>
          </a:p>
        </p:txBody>
      </p:sp>
      <p:pic>
        <p:nvPicPr>
          <p:cNvPr id="3" name="图片 2">
            <a:extLst>
              <a:ext uri="{FF2B5EF4-FFF2-40B4-BE49-F238E27FC236}">
                <a16:creationId xmlns:a16="http://schemas.microsoft.com/office/drawing/2014/main" id="{3C57A096-1B13-4A39-98A1-A5F606005612}"/>
              </a:ext>
            </a:extLst>
          </p:cNvPr>
          <p:cNvPicPr>
            <a:picLocks noChangeAspect="1"/>
          </p:cNvPicPr>
          <p:nvPr/>
        </p:nvPicPr>
        <p:blipFill rotWithShape="1">
          <a:blip r:embed="rId2"/>
          <a:srcRect b="7613"/>
          <a:stretch/>
        </p:blipFill>
        <p:spPr>
          <a:xfrm>
            <a:off x="369028" y="1723829"/>
            <a:ext cx="11604153" cy="3992916"/>
          </a:xfrm>
          <a:prstGeom prst="rect">
            <a:avLst/>
          </a:prstGeom>
        </p:spPr>
      </p:pic>
    </p:spTree>
    <p:extLst>
      <p:ext uri="{BB962C8B-B14F-4D97-AF65-F5344CB8AC3E}">
        <p14:creationId xmlns:p14="http://schemas.microsoft.com/office/powerpoint/2010/main" val="164591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Experiments(3-fold </a:t>
            </a:r>
            <a:r>
              <a:rPr lang="en-US" altLang="zh-CN" sz="4800" b="1" dirty="0">
                <a:latin typeface="AdvOT2e364b11"/>
              </a:rPr>
              <a:t>cross-validation</a:t>
            </a:r>
            <a:r>
              <a:rPr lang="en-US" altLang="zh-CN" sz="4800" b="1" dirty="0">
                <a:latin typeface="LinBiolinumTB"/>
              </a:rPr>
              <a:t>) </a:t>
            </a:r>
            <a:endParaRPr lang="zh-CN" altLang="en-US" sz="4800" b="1" dirty="0">
              <a:latin typeface="LinBiolinumTB"/>
            </a:endParaRPr>
          </a:p>
        </p:txBody>
      </p:sp>
      <p:pic>
        <p:nvPicPr>
          <p:cNvPr id="4" name="图片 3">
            <a:extLst>
              <a:ext uri="{FF2B5EF4-FFF2-40B4-BE49-F238E27FC236}">
                <a16:creationId xmlns:a16="http://schemas.microsoft.com/office/drawing/2014/main" id="{B7A61AF7-87AE-456B-9379-5EB66C19BF99}"/>
              </a:ext>
            </a:extLst>
          </p:cNvPr>
          <p:cNvPicPr>
            <a:picLocks noChangeAspect="1"/>
          </p:cNvPicPr>
          <p:nvPr/>
        </p:nvPicPr>
        <p:blipFill rotWithShape="1">
          <a:blip r:embed="rId2"/>
          <a:srcRect b="92957"/>
          <a:stretch/>
        </p:blipFill>
        <p:spPr>
          <a:xfrm>
            <a:off x="1232527" y="1460288"/>
            <a:ext cx="9275125" cy="340591"/>
          </a:xfrm>
          <a:prstGeom prst="rect">
            <a:avLst/>
          </a:prstGeom>
        </p:spPr>
      </p:pic>
      <p:pic>
        <p:nvPicPr>
          <p:cNvPr id="6" name="图片 5">
            <a:extLst>
              <a:ext uri="{FF2B5EF4-FFF2-40B4-BE49-F238E27FC236}">
                <a16:creationId xmlns:a16="http://schemas.microsoft.com/office/drawing/2014/main" id="{C9D235D0-743F-4622-9029-5EA37D6853D2}"/>
              </a:ext>
            </a:extLst>
          </p:cNvPr>
          <p:cNvPicPr>
            <a:picLocks noChangeAspect="1"/>
          </p:cNvPicPr>
          <p:nvPr/>
        </p:nvPicPr>
        <p:blipFill>
          <a:blip r:embed="rId3"/>
          <a:stretch>
            <a:fillRect/>
          </a:stretch>
        </p:blipFill>
        <p:spPr>
          <a:xfrm>
            <a:off x="1577658" y="1885819"/>
            <a:ext cx="4142825" cy="4586959"/>
          </a:xfrm>
          <a:prstGeom prst="rect">
            <a:avLst/>
          </a:prstGeom>
        </p:spPr>
      </p:pic>
      <p:pic>
        <p:nvPicPr>
          <p:cNvPr id="8" name="图片 7">
            <a:extLst>
              <a:ext uri="{FF2B5EF4-FFF2-40B4-BE49-F238E27FC236}">
                <a16:creationId xmlns:a16="http://schemas.microsoft.com/office/drawing/2014/main" id="{F3DBE725-8DEA-4B7F-A75B-092AF3B7657C}"/>
              </a:ext>
            </a:extLst>
          </p:cNvPr>
          <p:cNvPicPr>
            <a:picLocks noChangeAspect="1"/>
          </p:cNvPicPr>
          <p:nvPr/>
        </p:nvPicPr>
        <p:blipFill>
          <a:blip r:embed="rId4"/>
          <a:stretch>
            <a:fillRect/>
          </a:stretch>
        </p:blipFill>
        <p:spPr>
          <a:xfrm>
            <a:off x="5720483" y="1800879"/>
            <a:ext cx="4044751" cy="4671899"/>
          </a:xfrm>
          <a:prstGeom prst="rect">
            <a:avLst/>
          </a:prstGeom>
        </p:spPr>
      </p:pic>
    </p:spTree>
    <p:extLst>
      <p:ext uri="{BB962C8B-B14F-4D97-AF65-F5344CB8AC3E}">
        <p14:creationId xmlns:p14="http://schemas.microsoft.com/office/powerpoint/2010/main" val="60483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Experiments (3-fold </a:t>
            </a:r>
            <a:r>
              <a:rPr lang="en-US" altLang="zh-CN" sz="4800" b="1" dirty="0">
                <a:latin typeface="AdvOT2e364b11"/>
              </a:rPr>
              <a:t>cross-validation</a:t>
            </a:r>
            <a:r>
              <a:rPr lang="en-US" altLang="zh-CN" sz="4800" b="1" dirty="0">
                <a:latin typeface="LinBiolinumTB"/>
              </a:rPr>
              <a:t>) </a:t>
            </a:r>
            <a:endParaRPr lang="zh-CN" altLang="en-US" sz="4800" b="1" dirty="0">
              <a:latin typeface="LinBiolinumTB"/>
            </a:endParaRPr>
          </a:p>
        </p:txBody>
      </p:sp>
      <p:pic>
        <p:nvPicPr>
          <p:cNvPr id="4" name="图片 3">
            <a:extLst>
              <a:ext uri="{FF2B5EF4-FFF2-40B4-BE49-F238E27FC236}">
                <a16:creationId xmlns:a16="http://schemas.microsoft.com/office/drawing/2014/main" id="{2D1EAD3A-4111-47F4-A3A5-FCE3DAD730C2}"/>
              </a:ext>
            </a:extLst>
          </p:cNvPr>
          <p:cNvPicPr>
            <a:picLocks noChangeAspect="1"/>
          </p:cNvPicPr>
          <p:nvPr/>
        </p:nvPicPr>
        <p:blipFill>
          <a:blip r:embed="rId2"/>
          <a:stretch>
            <a:fillRect/>
          </a:stretch>
        </p:blipFill>
        <p:spPr>
          <a:xfrm>
            <a:off x="177511" y="1724098"/>
            <a:ext cx="11648906" cy="4027548"/>
          </a:xfrm>
          <a:prstGeom prst="rect">
            <a:avLst/>
          </a:prstGeom>
        </p:spPr>
      </p:pic>
    </p:spTree>
    <p:extLst>
      <p:ext uri="{BB962C8B-B14F-4D97-AF65-F5344CB8AC3E}">
        <p14:creationId xmlns:p14="http://schemas.microsoft.com/office/powerpoint/2010/main" val="79374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Experiments(3-fold </a:t>
            </a:r>
            <a:r>
              <a:rPr lang="en-US" altLang="zh-CN" sz="4800" b="1" dirty="0">
                <a:latin typeface="AdvOT2e364b11"/>
              </a:rPr>
              <a:t>cross-validation</a:t>
            </a:r>
            <a:r>
              <a:rPr lang="en-US" altLang="zh-CN" sz="4800" b="1" dirty="0">
                <a:latin typeface="LinBiolinumTB"/>
              </a:rPr>
              <a:t>) </a:t>
            </a:r>
            <a:endParaRPr lang="zh-CN" altLang="en-US" sz="4800" b="1" dirty="0">
              <a:latin typeface="LinBiolinumTB"/>
            </a:endParaRPr>
          </a:p>
        </p:txBody>
      </p:sp>
      <p:pic>
        <p:nvPicPr>
          <p:cNvPr id="4" name="图片 3">
            <a:extLst>
              <a:ext uri="{FF2B5EF4-FFF2-40B4-BE49-F238E27FC236}">
                <a16:creationId xmlns:a16="http://schemas.microsoft.com/office/drawing/2014/main" id="{B7A61AF7-87AE-456B-9379-5EB66C19BF99}"/>
              </a:ext>
            </a:extLst>
          </p:cNvPr>
          <p:cNvPicPr>
            <a:picLocks noChangeAspect="1"/>
          </p:cNvPicPr>
          <p:nvPr/>
        </p:nvPicPr>
        <p:blipFill rotWithShape="1">
          <a:blip r:embed="rId2"/>
          <a:srcRect b="92957"/>
          <a:stretch/>
        </p:blipFill>
        <p:spPr>
          <a:xfrm>
            <a:off x="1232527" y="1460288"/>
            <a:ext cx="9275125" cy="340591"/>
          </a:xfrm>
          <a:prstGeom prst="rect">
            <a:avLst/>
          </a:prstGeom>
        </p:spPr>
      </p:pic>
      <p:pic>
        <p:nvPicPr>
          <p:cNvPr id="3" name="图片 2">
            <a:extLst>
              <a:ext uri="{FF2B5EF4-FFF2-40B4-BE49-F238E27FC236}">
                <a16:creationId xmlns:a16="http://schemas.microsoft.com/office/drawing/2014/main" id="{A52154EB-5D7A-42C9-85CB-0E380B94DA29}"/>
              </a:ext>
            </a:extLst>
          </p:cNvPr>
          <p:cNvPicPr>
            <a:picLocks noChangeAspect="1"/>
          </p:cNvPicPr>
          <p:nvPr/>
        </p:nvPicPr>
        <p:blipFill>
          <a:blip r:embed="rId3"/>
          <a:stretch>
            <a:fillRect/>
          </a:stretch>
        </p:blipFill>
        <p:spPr>
          <a:xfrm>
            <a:off x="1716152" y="1955958"/>
            <a:ext cx="4181857" cy="4767317"/>
          </a:xfrm>
          <a:prstGeom prst="rect">
            <a:avLst/>
          </a:prstGeom>
        </p:spPr>
      </p:pic>
      <p:pic>
        <p:nvPicPr>
          <p:cNvPr id="7" name="图片 6">
            <a:extLst>
              <a:ext uri="{FF2B5EF4-FFF2-40B4-BE49-F238E27FC236}">
                <a16:creationId xmlns:a16="http://schemas.microsoft.com/office/drawing/2014/main" id="{07EEB3E8-914C-44C6-81A0-36EB7776A1A8}"/>
              </a:ext>
            </a:extLst>
          </p:cNvPr>
          <p:cNvPicPr>
            <a:picLocks noChangeAspect="1"/>
          </p:cNvPicPr>
          <p:nvPr/>
        </p:nvPicPr>
        <p:blipFill>
          <a:blip r:embed="rId4"/>
          <a:stretch>
            <a:fillRect/>
          </a:stretch>
        </p:blipFill>
        <p:spPr>
          <a:xfrm>
            <a:off x="6092050" y="1872278"/>
            <a:ext cx="4127226" cy="4792446"/>
          </a:xfrm>
          <a:prstGeom prst="rect">
            <a:avLst/>
          </a:prstGeom>
        </p:spPr>
      </p:pic>
    </p:spTree>
    <p:extLst>
      <p:ext uri="{BB962C8B-B14F-4D97-AF65-F5344CB8AC3E}">
        <p14:creationId xmlns:p14="http://schemas.microsoft.com/office/powerpoint/2010/main" val="180979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Experiments Results</a:t>
            </a:r>
            <a:endParaRPr lang="zh-CN" altLang="en-US" sz="4800" b="1" dirty="0">
              <a:latin typeface="LinBiolinumTB"/>
            </a:endParaRPr>
          </a:p>
        </p:txBody>
      </p:sp>
      <p:sp>
        <p:nvSpPr>
          <p:cNvPr id="5" name="文本框 4">
            <a:extLst>
              <a:ext uri="{FF2B5EF4-FFF2-40B4-BE49-F238E27FC236}">
                <a16:creationId xmlns:a16="http://schemas.microsoft.com/office/drawing/2014/main" id="{C33E0C7B-638D-410E-9D08-06DC28EE9C42}"/>
              </a:ext>
            </a:extLst>
          </p:cNvPr>
          <p:cNvSpPr txBox="1"/>
          <p:nvPr/>
        </p:nvSpPr>
        <p:spPr>
          <a:xfrm>
            <a:off x="1010376" y="2395605"/>
            <a:ext cx="9711139" cy="2677656"/>
          </a:xfrm>
          <a:prstGeom prst="rect">
            <a:avLst/>
          </a:prstGeom>
          <a:noFill/>
        </p:spPr>
        <p:txBody>
          <a:bodyPr wrap="square">
            <a:spAutoFit/>
          </a:bodyPr>
          <a:lstStyle/>
          <a:p>
            <a:pPr marL="285750" indent="-285750" algn="l">
              <a:buFont typeface="Arial" panose="020B0604020202020204" pitchFamily="34" charset="0"/>
              <a:buChar char="•"/>
            </a:pPr>
            <a:r>
              <a:rPr lang="en-US" altLang="zh-CN" sz="2800" b="1" dirty="0">
                <a:solidFill>
                  <a:srgbClr val="C00000"/>
                </a:solidFill>
                <a:latin typeface="AdvOT2e364b11"/>
              </a:rPr>
              <a:t>Triplet is preferred </a:t>
            </a:r>
            <a:r>
              <a:rPr lang="en-US" altLang="zh-CN" sz="2800" b="1" dirty="0">
                <a:latin typeface="AdvOT2e364b11"/>
              </a:rPr>
              <a:t>over singlet for predicting ligand binding to remote proteins</a:t>
            </a:r>
          </a:p>
          <a:p>
            <a:pPr marL="285750" indent="-285750" algn="l">
              <a:buFont typeface="Arial" panose="020B0604020202020204" pitchFamily="34" charset="0"/>
              <a:buChar char="•"/>
            </a:pPr>
            <a:r>
              <a:rPr lang="en-US" altLang="zh-CN" sz="2800" b="1" dirty="0">
                <a:solidFill>
                  <a:srgbClr val="C00000"/>
                </a:solidFill>
                <a:latin typeface="AdvOT2e364b11"/>
              </a:rPr>
              <a:t>Distilled sequence outperforms</a:t>
            </a:r>
            <a:r>
              <a:rPr lang="en-US" altLang="zh-CN" sz="2800" b="1" dirty="0">
                <a:latin typeface="AdvOT2e364b11"/>
              </a:rPr>
              <a:t> a full sequence for remote orphan proteins</a:t>
            </a:r>
          </a:p>
          <a:p>
            <a:pPr marL="285750" indent="-285750" algn="l">
              <a:buFont typeface="Arial" panose="020B0604020202020204" pitchFamily="34" charset="0"/>
              <a:buChar char="•"/>
            </a:pPr>
            <a:r>
              <a:rPr lang="en-US" altLang="zh-CN" sz="2800" b="1" dirty="0">
                <a:solidFill>
                  <a:srgbClr val="C00000"/>
                </a:solidFill>
                <a:latin typeface="AdvOT2e364b11"/>
              </a:rPr>
              <a:t>Pretraining on a larger data set </a:t>
            </a:r>
            <a:r>
              <a:rPr lang="en-US" altLang="zh-CN" sz="2800" b="1" dirty="0">
                <a:latin typeface="AdvOT2e364b11"/>
              </a:rPr>
              <a:t>is preferred</a:t>
            </a:r>
          </a:p>
          <a:p>
            <a:pPr marL="285750" indent="-285750" algn="l">
              <a:buFont typeface="Arial" panose="020B0604020202020204" pitchFamily="34" charset="0"/>
              <a:buChar char="•"/>
            </a:pPr>
            <a:r>
              <a:rPr lang="en-US" altLang="zh-CN" sz="2800" b="1" dirty="0">
                <a:solidFill>
                  <a:srgbClr val="C00000"/>
                </a:solidFill>
                <a:latin typeface="AdvOT2e364b11"/>
              </a:rPr>
              <a:t>Partial frozen transformer </a:t>
            </a:r>
            <a:r>
              <a:rPr lang="en-US" altLang="zh-CN" sz="2800" b="1" dirty="0">
                <a:latin typeface="AdvOT2e364b11"/>
              </a:rPr>
              <a:t>is preferred</a:t>
            </a:r>
            <a:endParaRPr lang="zh-CN" altLang="en-US" sz="2800" b="1" dirty="0">
              <a:latin typeface="AdvOT2e364b11"/>
            </a:endParaRPr>
          </a:p>
        </p:txBody>
      </p:sp>
    </p:spTree>
    <p:extLst>
      <p:ext uri="{BB962C8B-B14F-4D97-AF65-F5344CB8AC3E}">
        <p14:creationId xmlns:p14="http://schemas.microsoft.com/office/powerpoint/2010/main" val="114211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fontScale="90000"/>
          </a:bodyPr>
          <a:lstStyle/>
          <a:p>
            <a:r>
              <a:rPr lang="en-US" altLang="zh-CN" sz="4800" b="1" dirty="0">
                <a:latin typeface="LinBiolinumTB"/>
              </a:rPr>
              <a:t>Meaning of Pretrained DISAE Triplet Vector</a:t>
            </a:r>
            <a:endParaRPr lang="zh-CN" altLang="en-US" sz="4800" b="1" dirty="0">
              <a:latin typeface="LinBiolinumTB"/>
            </a:endParaRPr>
          </a:p>
        </p:txBody>
      </p:sp>
      <p:sp>
        <p:nvSpPr>
          <p:cNvPr id="5" name="文本框 4">
            <a:extLst>
              <a:ext uri="{FF2B5EF4-FFF2-40B4-BE49-F238E27FC236}">
                <a16:creationId xmlns:a16="http://schemas.microsoft.com/office/drawing/2014/main" id="{0A7C759E-BAFC-46B3-8881-F09894D82A13}"/>
              </a:ext>
            </a:extLst>
          </p:cNvPr>
          <p:cNvSpPr txBox="1"/>
          <p:nvPr/>
        </p:nvSpPr>
        <p:spPr>
          <a:xfrm>
            <a:off x="764136" y="1368506"/>
            <a:ext cx="10971745" cy="1815882"/>
          </a:xfrm>
          <a:prstGeom prst="rect">
            <a:avLst/>
          </a:prstGeom>
          <a:noFill/>
        </p:spPr>
        <p:txBody>
          <a:bodyPr wrap="square">
            <a:spAutoFit/>
          </a:bodyPr>
          <a:lstStyle/>
          <a:p>
            <a:pPr marL="285750" indent="-285750">
              <a:buFont typeface="Arial" panose="020B0604020202020204" pitchFamily="34" charset="0"/>
              <a:buChar char="•"/>
            </a:pPr>
            <a:r>
              <a:rPr lang="en-US" altLang="zh-CN" sz="2800" b="1" i="0" u="none" strike="noStrike" baseline="0" dirty="0">
                <a:latin typeface="AdvOT2e364b11"/>
              </a:rPr>
              <a:t>Use </a:t>
            </a:r>
            <a:r>
              <a:rPr lang="en-US" altLang="zh-CN" sz="2800" b="1" dirty="0">
                <a:solidFill>
                  <a:srgbClr val="C00000"/>
                </a:solidFill>
                <a:latin typeface="AdvOT2e364b11"/>
              </a:rPr>
              <a:t>t-SNE</a:t>
            </a:r>
            <a:r>
              <a:rPr lang="en-US" altLang="zh-CN" sz="2800" b="1" dirty="0">
                <a:latin typeface="AdvOT2e364b11"/>
              </a:rPr>
              <a:t> to project the triplet vector in a 2D space</a:t>
            </a:r>
          </a:p>
          <a:p>
            <a:pPr marL="285750" indent="-285750">
              <a:buFont typeface="Arial" panose="020B0604020202020204" pitchFamily="34" charset="0"/>
              <a:buChar char="•"/>
            </a:pPr>
            <a:r>
              <a:rPr lang="en-US" altLang="zh-CN" sz="2800" b="1" dirty="0">
                <a:latin typeface="AdvOT2e364b11"/>
              </a:rPr>
              <a:t>Cluster by the properties of amino acid side chains of third amino acid</a:t>
            </a:r>
          </a:p>
          <a:p>
            <a:pPr marL="285750" indent="-285750">
              <a:buFont typeface="Arial" panose="020B0604020202020204" pitchFamily="34" charset="0"/>
              <a:buChar char="•"/>
            </a:pPr>
            <a:r>
              <a:rPr lang="en-US" altLang="zh-CN" sz="2800" b="1" dirty="0">
                <a:latin typeface="AdvOT2e364b11"/>
              </a:rPr>
              <a:t>Cluster by individual amino acids</a:t>
            </a:r>
            <a:endParaRPr lang="zh-CN" altLang="en-US" sz="2800" b="1" dirty="0">
              <a:latin typeface="AdvOT2e364b11"/>
            </a:endParaRPr>
          </a:p>
          <a:p>
            <a:pPr algn="l"/>
            <a:endParaRPr lang="en-US" altLang="zh-CN" sz="2800" b="1" dirty="0">
              <a:latin typeface="AdvOT2e364b11"/>
            </a:endParaRPr>
          </a:p>
        </p:txBody>
      </p:sp>
      <p:pic>
        <p:nvPicPr>
          <p:cNvPr id="6" name="图片 5">
            <a:extLst>
              <a:ext uri="{FF2B5EF4-FFF2-40B4-BE49-F238E27FC236}">
                <a16:creationId xmlns:a16="http://schemas.microsoft.com/office/drawing/2014/main" id="{966DCF19-1ADF-49B9-88E7-A2D42DD6DF9C}"/>
              </a:ext>
            </a:extLst>
          </p:cNvPr>
          <p:cNvPicPr>
            <a:picLocks noChangeAspect="1"/>
          </p:cNvPicPr>
          <p:nvPr/>
        </p:nvPicPr>
        <p:blipFill>
          <a:blip r:embed="rId3"/>
          <a:stretch>
            <a:fillRect/>
          </a:stretch>
        </p:blipFill>
        <p:spPr>
          <a:xfrm>
            <a:off x="5180710" y="2988100"/>
            <a:ext cx="6575143" cy="3570608"/>
          </a:xfrm>
          <a:prstGeom prst="rect">
            <a:avLst/>
          </a:prstGeom>
        </p:spPr>
      </p:pic>
      <p:pic>
        <p:nvPicPr>
          <p:cNvPr id="10" name="图片 9">
            <a:extLst>
              <a:ext uri="{FF2B5EF4-FFF2-40B4-BE49-F238E27FC236}">
                <a16:creationId xmlns:a16="http://schemas.microsoft.com/office/drawing/2014/main" id="{5D647302-EDFD-43FE-AC12-CEE03D822D6D}"/>
              </a:ext>
            </a:extLst>
          </p:cNvPr>
          <p:cNvPicPr>
            <a:picLocks noChangeAspect="1"/>
          </p:cNvPicPr>
          <p:nvPr/>
        </p:nvPicPr>
        <p:blipFill>
          <a:blip r:embed="rId4"/>
          <a:stretch>
            <a:fillRect/>
          </a:stretch>
        </p:blipFill>
        <p:spPr>
          <a:xfrm>
            <a:off x="534838" y="3044980"/>
            <a:ext cx="6522096" cy="3513728"/>
          </a:xfrm>
          <a:prstGeom prst="rect">
            <a:avLst/>
          </a:prstGeom>
        </p:spPr>
      </p:pic>
    </p:spTree>
    <p:extLst>
      <p:ext uri="{BB962C8B-B14F-4D97-AF65-F5344CB8AC3E}">
        <p14:creationId xmlns:p14="http://schemas.microsoft.com/office/powerpoint/2010/main" val="14551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E60F1C-37C6-4912-9A12-DB6298955244}"/>
              </a:ext>
            </a:extLst>
          </p:cNvPr>
          <p:cNvPicPr>
            <a:picLocks noChangeAspect="1"/>
          </p:cNvPicPr>
          <p:nvPr/>
        </p:nvPicPr>
        <p:blipFill>
          <a:blip r:embed="rId2"/>
          <a:stretch>
            <a:fillRect/>
          </a:stretch>
        </p:blipFill>
        <p:spPr>
          <a:xfrm>
            <a:off x="6010171" y="1183519"/>
            <a:ext cx="5717918" cy="4324076"/>
          </a:xfrm>
          <a:prstGeom prst="rect">
            <a:avLst/>
          </a:prstGeom>
        </p:spPr>
      </p:pic>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300" b="1" dirty="0">
                <a:latin typeface="LinBiolinumTB"/>
              </a:rPr>
              <a:t>Case study of Biologically Meaning</a:t>
            </a:r>
            <a:endParaRPr lang="zh-CN" altLang="en-US" sz="4300" b="1" dirty="0">
              <a:latin typeface="LinBiolinumTB"/>
            </a:endParaRPr>
          </a:p>
        </p:txBody>
      </p:sp>
      <p:sp>
        <p:nvSpPr>
          <p:cNvPr id="4" name="文本框 3">
            <a:extLst>
              <a:ext uri="{FF2B5EF4-FFF2-40B4-BE49-F238E27FC236}">
                <a16:creationId xmlns:a16="http://schemas.microsoft.com/office/drawing/2014/main" id="{D97872FF-3CC4-4BA2-86DD-2764054887AF}"/>
              </a:ext>
            </a:extLst>
          </p:cNvPr>
          <p:cNvSpPr txBox="1"/>
          <p:nvPr/>
        </p:nvSpPr>
        <p:spPr>
          <a:xfrm>
            <a:off x="615163" y="2261331"/>
            <a:ext cx="5286685" cy="2677656"/>
          </a:xfrm>
          <a:prstGeom prst="rect">
            <a:avLst/>
          </a:prstGeom>
          <a:noFill/>
        </p:spPr>
        <p:txBody>
          <a:bodyPr wrap="square">
            <a:spAutoFit/>
          </a:bodyPr>
          <a:lstStyle/>
          <a:p>
            <a:pPr algn="l"/>
            <a:r>
              <a:rPr lang="en-US" altLang="zh-CN" sz="2800" b="1" dirty="0">
                <a:solidFill>
                  <a:srgbClr val="C00000"/>
                </a:solidFill>
                <a:latin typeface="AdvOT2e364b11"/>
              </a:rPr>
              <a:t>Shapley Additive explanation (SHAP)</a:t>
            </a:r>
            <a:r>
              <a:rPr lang="en-US" altLang="zh-CN" sz="2800" b="1" dirty="0">
                <a:latin typeface="AdvOT2e364b11"/>
              </a:rPr>
              <a:t> </a:t>
            </a:r>
          </a:p>
          <a:p>
            <a:pPr algn="l"/>
            <a:r>
              <a:rPr lang="en-US" altLang="zh-CN" sz="2800" b="1" dirty="0">
                <a:solidFill>
                  <a:srgbClr val="C00000"/>
                </a:solidFill>
                <a:latin typeface="AdvOT2e364b11"/>
              </a:rPr>
              <a:t>Calculate for each triplet</a:t>
            </a:r>
          </a:p>
          <a:p>
            <a:pPr algn="l"/>
            <a:r>
              <a:rPr lang="en-US" altLang="zh-CN" sz="2800" b="1" dirty="0">
                <a:latin typeface="AdvOT2e364b11"/>
              </a:rPr>
              <a:t>Among 21 (10%) residues with the highest SHAP values, 6 residues are located in the binding pocket.</a:t>
            </a:r>
          </a:p>
        </p:txBody>
      </p:sp>
      <p:pic>
        <p:nvPicPr>
          <p:cNvPr id="7" name="图片 6">
            <a:extLst>
              <a:ext uri="{FF2B5EF4-FFF2-40B4-BE49-F238E27FC236}">
                <a16:creationId xmlns:a16="http://schemas.microsoft.com/office/drawing/2014/main" id="{FDE6DA40-0760-4146-886B-006F2A5234A9}"/>
              </a:ext>
            </a:extLst>
          </p:cNvPr>
          <p:cNvPicPr>
            <a:picLocks noChangeAspect="1"/>
          </p:cNvPicPr>
          <p:nvPr/>
        </p:nvPicPr>
        <p:blipFill>
          <a:blip r:embed="rId3"/>
          <a:stretch>
            <a:fillRect/>
          </a:stretch>
        </p:blipFill>
        <p:spPr>
          <a:xfrm>
            <a:off x="5793526" y="5902679"/>
            <a:ext cx="6151209" cy="572785"/>
          </a:xfrm>
          <a:prstGeom prst="rect">
            <a:avLst/>
          </a:prstGeom>
        </p:spPr>
      </p:pic>
    </p:spTree>
    <p:extLst>
      <p:ext uri="{BB962C8B-B14F-4D97-AF65-F5344CB8AC3E}">
        <p14:creationId xmlns:p14="http://schemas.microsoft.com/office/powerpoint/2010/main" val="3793479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4F345-5A51-4267-8C03-9EFC4AFCC233}"/>
              </a:ext>
            </a:extLst>
          </p:cNvPr>
          <p:cNvSpPr>
            <a:spLocks noGrp="1"/>
          </p:cNvSpPr>
          <p:nvPr>
            <p:ph type="ctrTitle"/>
          </p:nvPr>
        </p:nvSpPr>
        <p:spPr/>
        <p:txBody>
          <a:bodyPr>
            <a:normAutofit fontScale="90000"/>
          </a:bodyPr>
          <a:lstStyle/>
          <a:p>
            <a:pPr algn="l"/>
            <a:r>
              <a:rPr lang="en-US" altLang="zh-CN" sz="3200" dirty="0"/>
              <a:t>G</a:t>
            </a:r>
            <a:r>
              <a:rPr lang="zh-CN" altLang="en-US" sz="3200" dirty="0"/>
              <a:t>蛋白偶联受体（</a:t>
            </a:r>
            <a:r>
              <a:rPr lang="en-US" altLang="zh-CN" sz="3200" dirty="0"/>
              <a:t>G Protein-Coupled Receptors</a:t>
            </a:r>
            <a:r>
              <a:rPr lang="zh-CN" altLang="en-US" sz="3200" dirty="0"/>
              <a:t>，</a:t>
            </a:r>
            <a:r>
              <a:rPr lang="en-US" altLang="zh-CN" sz="3200" dirty="0"/>
              <a:t>GPCRs</a:t>
            </a:r>
            <a:r>
              <a:rPr lang="zh-CN" altLang="en-US" sz="3200" dirty="0"/>
              <a:t>）是一大类</a:t>
            </a:r>
            <a:r>
              <a:rPr lang="zh-CN" altLang="en-US" sz="3200" dirty="0">
                <a:hlinkClick r:id="rId2"/>
              </a:rPr>
              <a:t>膜蛋白</a:t>
            </a:r>
            <a:r>
              <a:rPr lang="zh-CN" altLang="en-US" sz="3200" dirty="0">
                <a:hlinkClick r:id="rId3"/>
              </a:rPr>
              <a:t>受体</a:t>
            </a:r>
            <a:r>
              <a:rPr lang="zh-CN" altLang="en-US" sz="3200" dirty="0"/>
              <a:t>的统称。与</a:t>
            </a:r>
            <a:r>
              <a:rPr lang="en-US" altLang="zh-CN" sz="3200" dirty="0"/>
              <a:t>G</a:t>
            </a:r>
            <a:r>
              <a:rPr lang="zh-CN" altLang="en-US" sz="3200" dirty="0"/>
              <a:t>蛋白偶联受体相关的疾病为数众多，并且大约</a:t>
            </a:r>
            <a:r>
              <a:rPr lang="en-US" altLang="zh-CN" sz="3200" dirty="0"/>
              <a:t>40%</a:t>
            </a:r>
            <a:r>
              <a:rPr lang="zh-CN" altLang="en-US" sz="3200" dirty="0"/>
              <a:t>的现代药物都以</a:t>
            </a:r>
            <a:r>
              <a:rPr lang="en-US" altLang="zh-CN" sz="3200" dirty="0"/>
              <a:t>G</a:t>
            </a:r>
            <a:r>
              <a:rPr lang="zh-CN" altLang="en-US" sz="3200" dirty="0"/>
              <a:t>蛋白偶联受体作为</a:t>
            </a:r>
            <a:r>
              <a:rPr lang="zh-CN" altLang="en-US" sz="3200" dirty="0">
                <a:hlinkClick r:id="rId4">
                  <a:extLst>
                    <a:ext uri="{A12FA001-AC4F-418D-AE19-62706E023703}">
                      <ahyp:hlinkClr xmlns:ahyp="http://schemas.microsoft.com/office/drawing/2018/hyperlinkcolor" val="tx"/>
                    </a:ext>
                  </a:extLst>
                </a:hlinkClick>
              </a:rPr>
              <a:t>靶点</a:t>
            </a:r>
            <a:r>
              <a:rPr lang="zh-CN" altLang="en-US" sz="3200" dirty="0"/>
              <a:t>。</a:t>
            </a:r>
            <a:r>
              <a:rPr lang="en-US" altLang="zh-CN" sz="1800" b="0" i="0" u="none" strike="noStrike" baseline="0" dirty="0">
                <a:solidFill>
                  <a:srgbClr val="000000"/>
                </a:solidFill>
                <a:latin typeface="AdvOT2e364b11"/>
              </a:rPr>
              <a:t>GPCRs play a pivotal role in numerous physiological and</a:t>
            </a:r>
            <a:br>
              <a:rPr lang="en-US" altLang="zh-CN" sz="1800" b="0" i="0" u="none" strike="noStrike" baseline="0" dirty="0">
                <a:solidFill>
                  <a:srgbClr val="000000"/>
                </a:solidFill>
                <a:latin typeface="AdvOT2e364b11"/>
              </a:rPr>
            </a:br>
            <a:r>
              <a:rPr lang="en-US" altLang="zh-CN" sz="1800" b="0" i="0" u="none" strike="noStrike" baseline="0" dirty="0">
                <a:solidFill>
                  <a:srgbClr val="000000"/>
                </a:solidFill>
                <a:latin typeface="AdvOT2e364b11"/>
              </a:rPr>
              <a:t>pathological processes. Due to their associations with many</a:t>
            </a:r>
            <a:br>
              <a:rPr lang="en-US" altLang="zh-CN" sz="1800" b="0" i="0" u="none" strike="noStrike" baseline="0" dirty="0">
                <a:solidFill>
                  <a:srgbClr val="000000"/>
                </a:solidFill>
                <a:latin typeface="AdvOT2e364b11"/>
              </a:rPr>
            </a:br>
            <a:r>
              <a:rPr lang="en-US" altLang="zh-CN" sz="1800" b="0" i="0" u="none" strike="noStrike" baseline="0" dirty="0">
                <a:solidFill>
                  <a:srgbClr val="000000"/>
                </a:solidFill>
                <a:latin typeface="AdvOT2e364b11"/>
              </a:rPr>
              <a:t>human diseases and high </a:t>
            </a:r>
            <a:r>
              <a:rPr lang="en-US" altLang="zh-CN" sz="1800" b="0" i="0" u="none" strike="noStrike" baseline="0" dirty="0" err="1">
                <a:solidFill>
                  <a:srgbClr val="000000"/>
                </a:solidFill>
                <a:latin typeface="AdvOT2e364b11"/>
              </a:rPr>
              <a:t>druggabilities</a:t>
            </a:r>
            <a:r>
              <a:rPr lang="en-US" altLang="zh-CN" sz="1800" b="0" i="0" u="none" strike="noStrike" baseline="0" dirty="0">
                <a:solidFill>
                  <a:srgbClr val="000000"/>
                </a:solidFill>
                <a:latin typeface="AdvOT2e364b11"/>
              </a:rPr>
              <a:t>, GPCRs are the most</a:t>
            </a:r>
            <a:br>
              <a:rPr lang="en-US" altLang="zh-CN" sz="1800" b="0" i="0" u="none" strike="noStrike" baseline="0" dirty="0">
                <a:solidFill>
                  <a:srgbClr val="000000"/>
                </a:solidFill>
                <a:latin typeface="AdvOT2e364b11"/>
              </a:rPr>
            </a:br>
            <a:r>
              <a:rPr lang="en-US" altLang="zh-CN" sz="1800" b="0" i="0" u="none" strike="noStrike" baseline="0" dirty="0">
                <a:solidFill>
                  <a:srgbClr val="000000"/>
                </a:solidFill>
                <a:latin typeface="AdvOT2e364b11"/>
              </a:rPr>
              <a:t>studied drug targets.</a:t>
            </a:r>
            <a:r>
              <a:rPr lang="en-US" altLang="zh-CN" sz="1800" b="0" i="0" u="none" strike="noStrike" baseline="0" dirty="0">
                <a:solidFill>
                  <a:srgbClr val="082EFF"/>
                </a:solidFill>
                <a:latin typeface="AdvOT2e364b11"/>
              </a:rPr>
              <a:t>21 </a:t>
            </a:r>
            <a:r>
              <a:rPr lang="en-US" altLang="zh-CN" sz="1800" b="0" i="0" u="none" strike="noStrike" baseline="0" dirty="0">
                <a:solidFill>
                  <a:srgbClr val="000000"/>
                </a:solidFill>
                <a:latin typeface="AdvOT2e364b11"/>
              </a:rPr>
              <a:t>Around one-third of FDA-approved</a:t>
            </a:r>
            <a:br>
              <a:rPr lang="en-US" altLang="zh-CN" sz="1800" b="0" i="0" u="none" strike="noStrike" baseline="0" dirty="0">
                <a:solidFill>
                  <a:srgbClr val="000000"/>
                </a:solidFill>
                <a:latin typeface="AdvOT2e364b11"/>
              </a:rPr>
            </a:br>
            <a:r>
              <a:rPr lang="en-US" altLang="zh-CN" sz="1800" b="0" i="0" u="none" strike="noStrike" baseline="0" dirty="0">
                <a:solidFill>
                  <a:srgbClr val="000000"/>
                </a:solidFill>
                <a:latin typeface="AdvOT2e364b11"/>
              </a:rPr>
              <a:t>drugs target GPCRs.</a:t>
            </a:r>
            <a:r>
              <a:rPr lang="en-US" altLang="zh-CN" sz="1800" b="0" i="0" u="none" strike="noStrike" baseline="0" dirty="0">
                <a:solidFill>
                  <a:srgbClr val="082EFF"/>
                </a:solidFill>
                <a:latin typeface="AdvOT2e364b11"/>
              </a:rPr>
              <a:t>21 </a:t>
            </a:r>
            <a:r>
              <a:rPr lang="en-US" altLang="zh-CN" sz="1800" b="0" i="0" u="none" strike="noStrike" baseline="0" dirty="0">
                <a:solidFill>
                  <a:srgbClr val="000000"/>
                </a:solidFill>
                <a:latin typeface="AdvOT2e364b11"/>
              </a:rPr>
              <a:t>Despite intensive studies in GPCRs, the</a:t>
            </a:r>
            <a:br>
              <a:rPr lang="en-US" altLang="zh-CN" sz="1800" b="0" i="0" u="none" strike="noStrike" baseline="0" dirty="0">
                <a:solidFill>
                  <a:srgbClr val="000000"/>
                </a:solidFill>
                <a:latin typeface="AdvOT2e364b11"/>
              </a:rPr>
            </a:br>
            <a:r>
              <a:rPr lang="en-US" altLang="zh-CN" sz="1800" b="0" i="0" u="none" strike="noStrike" baseline="0" dirty="0">
                <a:solidFill>
                  <a:srgbClr val="000000"/>
                </a:solidFill>
                <a:latin typeface="AdvOT2e364b11"/>
              </a:rPr>
              <a:t>endogenous and surrogate ligands of a large number of GPCRs</a:t>
            </a:r>
            <a:br>
              <a:rPr lang="en-US" altLang="zh-CN" sz="1800" b="0" i="0" u="none" strike="noStrike" baseline="0" dirty="0">
                <a:solidFill>
                  <a:srgbClr val="000000"/>
                </a:solidFill>
                <a:latin typeface="AdvOT2e364b11"/>
              </a:rPr>
            </a:br>
            <a:r>
              <a:rPr lang="en-US" altLang="zh-CN" sz="1800" b="0" i="0" u="none" strike="noStrike" baseline="0" dirty="0">
                <a:solidFill>
                  <a:srgbClr val="000000"/>
                </a:solidFill>
                <a:latin typeface="AdvOT2e364b11"/>
              </a:rPr>
              <a:t>remain unknown.</a:t>
            </a:r>
            <a:r>
              <a:rPr lang="en-US" altLang="zh-CN" sz="1800" b="0" i="0" u="none" strike="noStrike" baseline="0" dirty="0">
                <a:solidFill>
                  <a:srgbClr val="082EFF"/>
                </a:solidFill>
                <a:latin typeface="AdvOT2e364b11"/>
              </a:rPr>
              <a:t>3</a:t>
            </a:r>
            <a:endParaRPr lang="zh-CN" altLang="en-US" sz="3200" dirty="0"/>
          </a:p>
        </p:txBody>
      </p:sp>
      <p:sp>
        <p:nvSpPr>
          <p:cNvPr id="3" name="副标题 2">
            <a:extLst>
              <a:ext uri="{FF2B5EF4-FFF2-40B4-BE49-F238E27FC236}">
                <a16:creationId xmlns:a16="http://schemas.microsoft.com/office/drawing/2014/main" id="{1028F4A0-236F-4A38-8B59-19DA04EE1DC1}"/>
              </a:ext>
            </a:extLst>
          </p:cNvPr>
          <p:cNvSpPr>
            <a:spLocks noGrp="1"/>
          </p:cNvSpPr>
          <p:nvPr>
            <p:ph type="subTitle" idx="1"/>
          </p:nvPr>
        </p:nvSpPr>
        <p:spPr/>
        <p:txBody>
          <a:bodyPr/>
          <a:lstStyle/>
          <a:p>
            <a:pPr algn="l"/>
            <a:r>
              <a:rPr lang="en-US" altLang="zh-CN" sz="1800" b="0" i="0" u="none" strike="noStrike" baseline="0" dirty="0">
                <a:latin typeface="AdvOT2e364b11"/>
              </a:rPr>
              <a:t>The proteins that miss ligand information are orphan proteins in biology or considered as unlabeled data in terms of machine learning.</a:t>
            </a:r>
            <a:endParaRPr lang="zh-CN" altLang="en-US" dirty="0"/>
          </a:p>
        </p:txBody>
      </p:sp>
    </p:spTree>
    <p:extLst>
      <p:ext uri="{BB962C8B-B14F-4D97-AF65-F5344CB8AC3E}">
        <p14:creationId xmlns:p14="http://schemas.microsoft.com/office/powerpoint/2010/main" val="299652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47202-0E35-4035-A69E-1CFEDA49EB9F}"/>
              </a:ext>
            </a:extLst>
          </p:cNvPr>
          <p:cNvSpPr>
            <a:spLocks noGrp="1"/>
          </p:cNvSpPr>
          <p:nvPr>
            <p:ph type="title"/>
          </p:nvPr>
        </p:nvSpPr>
        <p:spPr>
          <a:xfrm>
            <a:off x="744164" y="134725"/>
            <a:ext cx="10515600" cy="1325563"/>
          </a:xfrm>
        </p:spPr>
        <p:txBody>
          <a:bodyPr>
            <a:normAutofit/>
          </a:bodyPr>
          <a:lstStyle/>
          <a:p>
            <a:r>
              <a:rPr lang="en-US" altLang="zh-CN" sz="4800" b="1">
                <a:latin typeface="LinBiolinumTB"/>
              </a:rPr>
              <a:t>Problem: Compound-Protein </a:t>
            </a:r>
            <a:r>
              <a:rPr lang="en-US" altLang="zh-CN" sz="4800" b="1" dirty="0">
                <a:latin typeface="LinBiolinumTB"/>
              </a:rPr>
              <a:t>Interaction</a:t>
            </a:r>
            <a:endParaRPr lang="zh-CN" altLang="en-US" sz="4800" b="1" dirty="0">
              <a:latin typeface="LinBiolinumTB"/>
            </a:endParaRPr>
          </a:p>
        </p:txBody>
      </p:sp>
      <p:pic>
        <p:nvPicPr>
          <p:cNvPr id="6" name="图片 5">
            <a:extLst>
              <a:ext uri="{FF2B5EF4-FFF2-40B4-BE49-F238E27FC236}">
                <a16:creationId xmlns:a16="http://schemas.microsoft.com/office/drawing/2014/main" id="{6226ABB6-F831-4DF5-8E38-58FA1CD68AA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37450" y="2331573"/>
            <a:ext cx="1581560" cy="1358805"/>
          </a:xfrm>
          <a:prstGeom prst="rect">
            <a:avLst/>
          </a:prstGeom>
        </p:spPr>
      </p:pic>
      <p:pic>
        <p:nvPicPr>
          <p:cNvPr id="8" name="图片 7">
            <a:extLst>
              <a:ext uri="{FF2B5EF4-FFF2-40B4-BE49-F238E27FC236}">
                <a16:creationId xmlns:a16="http://schemas.microsoft.com/office/drawing/2014/main" id="{298E1750-D5B0-40F7-BDCD-8D1EC4F7EE8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211213" y="2023061"/>
            <a:ext cx="2306435" cy="553005"/>
          </a:xfrm>
          <a:prstGeom prst="rect">
            <a:avLst/>
          </a:prstGeom>
        </p:spPr>
      </p:pic>
      <p:pic>
        <p:nvPicPr>
          <p:cNvPr id="9" name="图片 8">
            <a:extLst>
              <a:ext uri="{FF2B5EF4-FFF2-40B4-BE49-F238E27FC236}">
                <a16:creationId xmlns:a16="http://schemas.microsoft.com/office/drawing/2014/main" id="{F467478C-611F-46D3-9D00-755D9953368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375261" y="1923239"/>
            <a:ext cx="2782721" cy="408334"/>
          </a:xfrm>
          <a:prstGeom prst="rect">
            <a:avLst/>
          </a:prstGeom>
        </p:spPr>
      </p:pic>
      <p:pic>
        <p:nvPicPr>
          <p:cNvPr id="10" name="图片 9">
            <a:extLst>
              <a:ext uri="{FF2B5EF4-FFF2-40B4-BE49-F238E27FC236}">
                <a16:creationId xmlns:a16="http://schemas.microsoft.com/office/drawing/2014/main" id="{C7ED38B9-59A1-40A4-9500-CC5E7DAA6882}"/>
              </a:ext>
            </a:extLst>
          </p:cNvPr>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7574578" y="3322147"/>
            <a:ext cx="1865268" cy="1168695"/>
          </a:xfrm>
          <a:prstGeom prst="rect">
            <a:avLst/>
          </a:prstGeom>
        </p:spPr>
      </p:pic>
      <p:sp>
        <p:nvSpPr>
          <p:cNvPr id="11" name="文本框 10">
            <a:extLst>
              <a:ext uri="{FF2B5EF4-FFF2-40B4-BE49-F238E27FC236}">
                <a16:creationId xmlns:a16="http://schemas.microsoft.com/office/drawing/2014/main" id="{06813D7F-84FC-4642-AE5D-61D464333AC8}"/>
              </a:ext>
            </a:extLst>
          </p:cNvPr>
          <p:cNvSpPr txBox="1"/>
          <p:nvPr/>
        </p:nvSpPr>
        <p:spPr>
          <a:xfrm>
            <a:off x="3991184" y="1508917"/>
            <a:ext cx="1386162" cy="400110"/>
          </a:xfrm>
          <a:prstGeom prst="rect">
            <a:avLst/>
          </a:prstGeom>
          <a:solidFill>
            <a:srgbClr val="99DCDF"/>
          </a:solidFill>
        </p:spPr>
        <p:txBody>
          <a:bodyPr wrap="square" rtlCol="0">
            <a:spAutoFit/>
          </a:bodyPr>
          <a:lstStyle/>
          <a:p>
            <a:r>
              <a:rPr lang="en-US" altLang="zh-CN" sz="2000" b="1" dirty="0">
                <a:solidFill>
                  <a:schemeClr val="tx2"/>
                </a:solidFill>
              </a:rPr>
              <a:t>Sequence</a:t>
            </a:r>
            <a:endParaRPr lang="zh-CN" altLang="en-US" sz="2000" b="1" dirty="0">
              <a:solidFill>
                <a:schemeClr val="tx2"/>
              </a:solidFill>
            </a:endParaRPr>
          </a:p>
        </p:txBody>
      </p:sp>
      <p:sp>
        <p:nvSpPr>
          <p:cNvPr id="12" name="文本框 11">
            <a:extLst>
              <a:ext uri="{FF2B5EF4-FFF2-40B4-BE49-F238E27FC236}">
                <a16:creationId xmlns:a16="http://schemas.microsoft.com/office/drawing/2014/main" id="{F5F49516-B6E5-47EE-9F09-5373E70E099F}"/>
              </a:ext>
            </a:extLst>
          </p:cNvPr>
          <p:cNvSpPr txBox="1"/>
          <p:nvPr/>
        </p:nvSpPr>
        <p:spPr>
          <a:xfrm>
            <a:off x="4228259" y="2632808"/>
            <a:ext cx="1011398" cy="400110"/>
          </a:xfrm>
          <a:prstGeom prst="rect">
            <a:avLst/>
          </a:prstGeom>
          <a:solidFill>
            <a:srgbClr val="99DCDF"/>
          </a:solidFill>
        </p:spPr>
        <p:txBody>
          <a:bodyPr wrap="square" rtlCol="0">
            <a:spAutoFit/>
          </a:bodyPr>
          <a:lstStyle>
            <a:defPPr>
              <a:defRPr lang="zh-CN"/>
            </a:defPPr>
            <a:lvl1pPr>
              <a:defRPr sz="2000" b="1">
                <a:solidFill>
                  <a:schemeClr val="tx2"/>
                </a:solidFill>
              </a:defRPr>
            </a:lvl1pPr>
          </a:lstStyle>
          <a:p>
            <a:r>
              <a:rPr lang="en-US" altLang="zh-CN" dirty="0"/>
              <a:t>  MSA</a:t>
            </a:r>
            <a:endParaRPr lang="zh-CN" altLang="en-US" dirty="0"/>
          </a:p>
        </p:txBody>
      </p:sp>
      <p:sp>
        <p:nvSpPr>
          <p:cNvPr id="13" name="文本框 12">
            <a:extLst>
              <a:ext uri="{FF2B5EF4-FFF2-40B4-BE49-F238E27FC236}">
                <a16:creationId xmlns:a16="http://schemas.microsoft.com/office/drawing/2014/main" id="{A47A549D-4EE8-46F6-822F-C1DD28BEDA9D}"/>
              </a:ext>
            </a:extLst>
          </p:cNvPr>
          <p:cNvSpPr txBox="1"/>
          <p:nvPr/>
        </p:nvSpPr>
        <p:spPr>
          <a:xfrm>
            <a:off x="7775214" y="1622004"/>
            <a:ext cx="1296215" cy="400110"/>
          </a:xfrm>
          <a:prstGeom prst="rect">
            <a:avLst/>
          </a:prstGeom>
          <a:solidFill>
            <a:srgbClr val="99DCDF"/>
          </a:solidFill>
        </p:spPr>
        <p:txBody>
          <a:bodyPr wrap="square" rtlCol="0">
            <a:spAutoFit/>
          </a:bodyPr>
          <a:lstStyle>
            <a:defPPr>
              <a:defRPr lang="zh-CN"/>
            </a:defPPr>
            <a:lvl1pPr>
              <a:defRPr sz="1600" b="1">
                <a:solidFill>
                  <a:schemeClr val="tx2"/>
                </a:solidFill>
              </a:defRPr>
            </a:lvl1pPr>
          </a:lstStyle>
          <a:p>
            <a:r>
              <a:rPr lang="en-US" altLang="zh-CN" dirty="0"/>
              <a:t>  </a:t>
            </a:r>
            <a:r>
              <a:rPr lang="en-US" altLang="zh-CN" sz="2000" dirty="0"/>
              <a:t>SMILES</a:t>
            </a:r>
            <a:endParaRPr lang="zh-CN" altLang="en-US" sz="2000" dirty="0"/>
          </a:p>
        </p:txBody>
      </p:sp>
      <p:sp>
        <p:nvSpPr>
          <p:cNvPr id="14" name="文本框 13">
            <a:extLst>
              <a:ext uri="{FF2B5EF4-FFF2-40B4-BE49-F238E27FC236}">
                <a16:creationId xmlns:a16="http://schemas.microsoft.com/office/drawing/2014/main" id="{C9005912-CA9A-443A-98C5-C02CC415816B}"/>
              </a:ext>
            </a:extLst>
          </p:cNvPr>
          <p:cNvSpPr txBox="1"/>
          <p:nvPr/>
        </p:nvSpPr>
        <p:spPr>
          <a:xfrm>
            <a:off x="8001513" y="2706236"/>
            <a:ext cx="1011398" cy="400110"/>
          </a:xfrm>
          <a:prstGeom prst="rect">
            <a:avLst/>
          </a:prstGeom>
          <a:solidFill>
            <a:srgbClr val="99DCDF"/>
          </a:solidFill>
        </p:spPr>
        <p:txBody>
          <a:bodyPr wrap="square" rtlCol="0">
            <a:spAutoFit/>
          </a:bodyPr>
          <a:lstStyle>
            <a:defPPr>
              <a:defRPr lang="zh-CN"/>
            </a:defPPr>
            <a:lvl1pPr>
              <a:defRPr sz="1600" b="1">
                <a:solidFill>
                  <a:schemeClr val="tx2"/>
                </a:solidFill>
              </a:defRPr>
            </a:lvl1pPr>
          </a:lstStyle>
          <a:p>
            <a:r>
              <a:rPr lang="en-US" altLang="zh-CN" sz="2000" dirty="0"/>
              <a:t>Graph</a:t>
            </a:r>
            <a:endParaRPr lang="zh-CN" altLang="en-US" sz="2000" dirty="0"/>
          </a:p>
        </p:txBody>
      </p:sp>
      <p:pic>
        <p:nvPicPr>
          <p:cNvPr id="20" name="图片 19">
            <a:extLst>
              <a:ext uri="{FF2B5EF4-FFF2-40B4-BE49-F238E27FC236}">
                <a16:creationId xmlns:a16="http://schemas.microsoft.com/office/drawing/2014/main" id="{7FDF05DB-90D3-4AE7-9A1D-DDF7F7D8FAEC}"/>
              </a:ext>
            </a:extLst>
          </p:cNvPr>
          <p:cNvPicPr>
            <a:picLocks noChangeAspect="1"/>
          </p:cNvPicPr>
          <p:nvPr/>
        </p:nvPicPr>
        <p:blipFill>
          <a:blip r:embed="rId7"/>
          <a:stretch>
            <a:fillRect/>
          </a:stretch>
        </p:blipFill>
        <p:spPr>
          <a:xfrm>
            <a:off x="3471297" y="3093636"/>
            <a:ext cx="2530667" cy="1404163"/>
          </a:xfrm>
          <a:prstGeom prst="rect">
            <a:avLst/>
          </a:prstGeom>
        </p:spPr>
      </p:pic>
      <p:sp>
        <p:nvSpPr>
          <p:cNvPr id="21" name="右大括号 20">
            <a:extLst>
              <a:ext uri="{FF2B5EF4-FFF2-40B4-BE49-F238E27FC236}">
                <a16:creationId xmlns:a16="http://schemas.microsoft.com/office/drawing/2014/main" id="{C7AB859F-D0B7-4549-8044-188464F70B9D}"/>
              </a:ext>
            </a:extLst>
          </p:cNvPr>
          <p:cNvSpPr/>
          <p:nvPr/>
        </p:nvSpPr>
        <p:spPr>
          <a:xfrm rot="5400000">
            <a:off x="6230257" y="3585694"/>
            <a:ext cx="653142" cy="309880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1630F32-3AC2-4E94-A41E-78D8B9BD4D5F}"/>
              </a:ext>
            </a:extLst>
          </p:cNvPr>
          <p:cNvSpPr txBox="1"/>
          <p:nvPr/>
        </p:nvSpPr>
        <p:spPr>
          <a:xfrm>
            <a:off x="5239657" y="5638926"/>
            <a:ext cx="1095484" cy="400110"/>
          </a:xfrm>
          <a:prstGeom prst="rect">
            <a:avLst/>
          </a:prstGeom>
          <a:solidFill>
            <a:srgbClr val="99DCDF"/>
          </a:solidFill>
        </p:spPr>
        <p:txBody>
          <a:bodyPr wrap="square" rtlCol="0">
            <a:spAutoFit/>
          </a:bodyPr>
          <a:lstStyle/>
          <a:p>
            <a:r>
              <a:rPr lang="en-US" altLang="zh-CN" sz="2000" b="1" dirty="0">
                <a:solidFill>
                  <a:schemeClr val="tx2"/>
                </a:solidFill>
              </a:rPr>
              <a:t>Affinity</a:t>
            </a:r>
            <a:endParaRPr lang="zh-CN" altLang="en-US" sz="2000" b="1" dirty="0">
              <a:solidFill>
                <a:schemeClr val="tx2"/>
              </a:solidFill>
            </a:endParaRPr>
          </a:p>
        </p:txBody>
      </p:sp>
      <p:sp>
        <p:nvSpPr>
          <p:cNvPr id="23" name="文本框 22">
            <a:extLst>
              <a:ext uri="{FF2B5EF4-FFF2-40B4-BE49-F238E27FC236}">
                <a16:creationId xmlns:a16="http://schemas.microsoft.com/office/drawing/2014/main" id="{E44F9DF1-4990-4323-B254-D4ADBEF6A659}"/>
              </a:ext>
            </a:extLst>
          </p:cNvPr>
          <p:cNvSpPr txBox="1"/>
          <p:nvPr/>
        </p:nvSpPr>
        <p:spPr>
          <a:xfrm>
            <a:off x="6792685" y="5638926"/>
            <a:ext cx="1313543" cy="400110"/>
          </a:xfrm>
          <a:prstGeom prst="rect">
            <a:avLst/>
          </a:prstGeom>
          <a:solidFill>
            <a:srgbClr val="99DCDF"/>
          </a:solidFill>
        </p:spPr>
        <p:txBody>
          <a:bodyPr wrap="square" rtlCol="0">
            <a:spAutoFit/>
          </a:bodyPr>
          <a:lstStyle/>
          <a:p>
            <a:r>
              <a:rPr lang="en-US" altLang="zh-CN" sz="2000" b="1" dirty="0">
                <a:solidFill>
                  <a:schemeClr val="tx2"/>
                </a:solidFill>
              </a:rPr>
              <a:t>If Binding</a:t>
            </a:r>
            <a:endParaRPr lang="zh-CN" altLang="en-US" sz="2000" b="1" dirty="0">
              <a:solidFill>
                <a:schemeClr val="tx2"/>
              </a:solidFill>
            </a:endParaRPr>
          </a:p>
        </p:txBody>
      </p:sp>
      <p:cxnSp>
        <p:nvCxnSpPr>
          <p:cNvPr id="25" name="直接箭头连接符 24">
            <a:extLst>
              <a:ext uri="{FF2B5EF4-FFF2-40B4-BE49-F238E27FC236}">
                <a16:creationId xmlns:a16="http://schemas.microsoft.com/office/drawing/2014/main" id="{B6F70E23-8D2C-4798-8477-476BB883C213}"/>
              </a:ext>
            </a:extLst>
          </p:cNvPr>
          <p:cNvCxnSpPr>
            <a:stCxn id="22" idx="3"/>
            <a:endCxn id="23" idx="1"/>
          </p:cNvCxnSpPr>
          <p:nvPr/>
        </p:nvCxnSpPr>
        <p:spPr>
          <a:xfrm>
            <a:off x="6335141" y="5838981"/>
            <a:ext cx="4575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72A1D58-AE1F-4153-9E77-158533071C02}"/>
              </a:ext>
            </a:extLst>
          </p:cNvPr>
          <p:cNvSpPr txBox="1"/>
          <p:nvPr/>
        </p:nvSpPr>
        <p:spPr>
          <a:xfrm>
            <a:off x="1553564" y="5644108"/>
            <a:ext cx="6096000" cy="523220"/>
          </a:xfrm>
          <a:prstGeom prst="rect">
            <a:avLst/>
          </a:prstGeom>
          <a:noFill/>
        </p:spPr>
        <p:txBody>
          <a:bodyPr wrap="square">
            <a:spAutoFit/>
          </a:bodyPr>
          <a:lstStyle/>
          <a:p>
            <a:r>
              <a:rPr lang="en-US" altLang="zh-CN" sz="2800" b="1" i="0" u="none" strike="noStrike" baseline="0" dirty="0">
                <a:solidFill>
                  <a:srgbClr val="C00000"/>
                </a:solidFill>
                <a:latin typeface="AdvOT2e364b11"/>
              </a:rPr>
              <a:t>GPCRs</a:t>
            </a:r>
            <a:endParaRPr lang="zh-CN" altLang="en-US" sz="2800" b="1" dirty="0">
              <a:solidFill>
                <a:srgbClr val="C00000"/>
              </a:solidFill>
            </a:endParaRPr>
          </a:p>
        </p:txBody>
      </p:sp>
    </p:spTree>
    <p:extLst>
      <p:ext uri="{BB962C8B-B14F-4D97-AF65-F5344CB8AC3E}">
        <p14:creationId xmlns:p14="http://schemas.microsoft.com/office/powerpoint/2010/main" val="372424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47202-0E35-4035-A69E-1CFEDA49EB9F}"/>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Motivation</a:t>
            </a:r>
            <a:endParaRPr lang="zh-CN" altLang="en-US" sz="4800" b="1" dirty="0">
              <a:latin typeface="LinBiolinumTB"/>
            </a:endParaRPr>
          </a:p>
        </p:txBody>
      </p:sp>
      <p:pic>
        <p:nvPicPr>
          <p:cNvPr id="5" name="图片 4">
            <a:extLst>
              <a:ext uri="{FF2B5EF4-FFF2-40B4-BE49-F238E27FC236}">
                <a16:creationId xmlns:a16="http://schemas.microsoft.com/office/drawing/2014/main" id="{9DB5B742-C30B-40B2-9258-C454F0F9F90C}"/>
              </a:ext>
            </a:extLst>
          </p:cNvPr>
          <p:cNvPicPr>
            <a:picLocks noChangeAspect="1"/>
          </p:cNvPicPr>
          <p:nvPr/>
        </p:nvPicPr>
        <p:blipFill>
          <a:blip r:embed="rId2"/>
          <a:stretch>
            <a:fillRect/>
          </a:stretch>
        </p:blipFill>
        <p:spPr>
          <a:xfrm>
            <a:off x="1088239" y="1939358"/>
            <a:ext cx="10015521" cy="3565616"/>
          </a:xfrm>
          <a:prstGeom prst="rect">
            <a:avLst/>
          </a:prstGeom>
        </p:spPr>
      </p:pic>
    </p:spTree>
    <p:extLst>
      <p:ext uri="{BB962C8B-B14F-4D97-AF65-F5344CB8AC3E}">
        <p14:creationId xmlns:p14="http://schemas.microsoft.com/office/powerpoint/2010/main" val="12565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CPI prediction </a:t>
            </a:r>
            <a:endParaRPr lang="zh-CN" altLang="en-US" sz="4800" b="1" dirty="0">
              <a:latin typeface="LinBiolinumTB"/>
            </a:endParaRPr>
          </a:p>
        </p:txBody>
      </p:sp>
      <p:pic>
        <p:nvPicPr>
          <p:cNvPr id="6" name="图片 5">
            <a:extLst>
              <a:ext uri="{FF2B5EF4-FFF2-40B4-BE49-F238E27FC236}">
                <a16:creationId xmlns:a16="http://schemas.microsoft.com/office/drawing/2014/main" id="{37E8C7BD-5D27-4A25-A2D7-B52B0C494BF8}"/>
              </a:ext>
            </a:extLst>
          </p:cNvPr>
          <p:cNvPicPr>
            <a:picLocks noChangeAspect="1"/>
          </p:cNvPicPr>
          <p:nvPr/>
        </p:nvPicPr>
        <p:blipFill>
          <a:blip r:embed="rId2"/>
          <a:stretch>
            <a:fillRect/>
          </a:stretch>
        </p:blipFill>
        <p:spPr>
          <a:xfrm>
            <a:off x="2796033" y="1239659"/>
            <a:ext cx="5706226" cy="5483616"/>
          </a:xfrm>
          <a:prstGeom prst="rect">
            <a:avLst/>
          </a:prstGeom>
        </p:spPr>
      </p:pic>
      <p:sp>
        <p:nvSpPr>
          <p:cNvPr id="4" name="矩形 3">
            <a:extLst>
              <a:ext uri="{FF2B5EF4-FFF2-40B4-BE49-F238E27FC236}">
                <a16:creationId xmlns:a16="http://schemas.microsoft.com/office/drawing/2014/main" id="{308E4FAA-0025-433B-B1BB-7D12EE4C1566}"/>
              </a:ext>
            </a:extLst>
          </p:cNvPr>
          <p:cNvSpPr/>
          <p:nvPr/>
        </p:nvSpPr>
        <p:spPr>
          <a:xfrm>
            <a:off x="3303181" y="2526304"/>
            <a:ext cx="3395331" cy="791091"/>
          </a:xfrm>
          <a:prstGeom prst="rect">
            <a:avLst/>
          </a:prstGeom>
          <a:solidFill>
            <a:srgbClr val="4472C4">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6F4A32A-9FE7-4565-88C2-77D0990979F3}"/>
              </a:ext>
            </a:extLst>
          </p:cNvPr>
          <p:cNvSpPr/>
          <p:nvPr/>
        </p:nvSpPr>
        <p:spPr>
          <a:xfrm>
            <a:off x="3303179" y="3429000"/>
            <a:ext cx="5096541" cy="1384996"/>
          </a:xfrm>
          <a:prstGeom prst="rect">
            <a:avLst/>
          </a:prstGeom>
          <a:solidFill>
            <a:srgbClr val="4472C4">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FF3957A-033F-4F0C-B09A-36718F30EF8B}"/>
              </a:ext>
            </a:extLst>
          </p:cNvPr>
          <p:cNvSpPr/>
          <p:nvPr/>
        </p:nvSpPr>
        <p:spPr>
          <a:xfrm>
            <a:off x="5946899" y="1200742"/>
            <a:ext cx="1800691" cy="1538223"/>
          </a:xfrm>
          <a:prstGeom prst="rect">
            <a:avLst/>
          </a:prstGeom>
          <a:solidFill>
            <a:srgbClr val="4472C4">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21FFAAF-2E27-47C7-B916-3394A84E18E9}"/>
              </a:ext>
            </a:extLst>
          </p:cNvPr>
          <p:cNvSpPr txBox="1"/>
          <p:nvPr/>
        </p:nvSpPr>
        <p:spPr>
          <a:xfrm>
            <a:off x="8830010" y="1239902"/>
            <a:ext cx="2954293" cy="1384995"/>
          </a:xfrm>
          <a:prstGeom prst="rect">
            <a:avLst/>
          </a:prstGeom>
          <a:noFill/>
        </p:spPr>
        <p:txBody>
          <a:bodyPr wrap="square">
            <a:spAutoFit/>
          </a:bodyPr>
          <a:lstStyle/>
          <a:p>
            <a:pPr algn="l"/>
            <a:r>
              <a:rPr lang="en-US" altLang="zh-CN" sz="2800" b="1" dirty="0">
                <a:solidFill>
                  <a:srgbClr val="C00000"/>
                </a:solidFill>
                <a:latin typeface="LinLibertineT"/>
              </a:rPr>
              <a:t>Attention </a:t>
            </a:r>
          </a:p>
          <a:p>
            <a:pPr algn="l"/>
            <a:r>
              <a:rPr lang="en-US" altLang="zh-CN" sz="2800" b="1" dirty="0">
                <a:solidFill>
                  <a:srgbClr val="C00000"/>
                </a:solidFill>
                <a:latin typeface="LinLibertineT"/>
              </a:rPr>
              <a:t>pooling </a:t>
            </a:r>
          </a:p>
          <a:p>
            <a:pPr algn="l"/>
            <a:r>
              <a:rPr lang="en-US" altLang="zh-CN" sz="2800" b="1" dirty="0">
                <a:solidFill>
                  <a:srgbClr val="C00000"/>
                </a:solidFill>
                <a:latin typeface="LinLibertineT"/>
              </a:rPr>
              <a:t>with MLP</a:t>
            </a:r>
            <a:endParaRPr lang="zh-CN" altLang="en-US" sz="2800" b="1" dirty="0">
              <a:solidFill>
                <a:srgbClr val="C00000"/>
              </a:solidFill>
              <a:latin typeface="LinLibertineT"/>
            </a:endParaRPr>
          </a:p>
        </p:txBody>
      </p:sp>
      <p:sp>
        <p:nvSpPr>
          <p:cNvPr id="13" name="文本框 12">
            <a:extLst>
              <a:ext uri="{FF2B5EF4-FFF2-40B4-BE49-F238E27FC236}">
                <a16:creationId xmlns:a16="http://schemas.microsoft.com/office/drawing/2014/main" id="{33B6800B-4105-448E-94F6-E33EC28B801F}"/>
              </a:ext>
            </a:extLst>
          </p:cNvPr>
          <p:cNvSpPr txBox="1"/>
          <p:nvPr/>
        </p:nvSpPr>
        <p:spPr>
          <a:xfrm>
            <a:off x="8869302" y="3399284"/>
            <a:ext cx="3069266" cy="1384995"/>
          </a:xfrm>
          <a:prstGeom prst="rect">
            <a:avLst/>
          </a:prstGeom>
          <a:noFill/>
        </p:spPr>
        <p:txBody>
          <a:bodyPr wrap="square">
            <a:spAutoFit/>
          </a:bodyPr>
          <a:lstStyle/>
          <a:p>
            <a:r>
              <a:rPr lang="en-US" altLang="zh-CN" sz="2800" b="1" dirty="0">
                <a:latin typeface="LinLibertineT"/>
              </a:rPr>
              <a:t>protein </a:t>
            </a:r>
          </a:p>
          <a:p>
            <a:r>
              <a:rPr lang="en-US" altLang="zh-CN" sz="2800" b="1" dirty="0">
                <a:latin typeface="LinLibertineT"/>
              </a:rPr>
              <a:t>Embedding</a:t>
            </a:r>
            <a:r>
              <a:rPr lang="zh-CN" altLang="en-US" sz="2800" b="1" dirty="0">
                <a:latin typeface="LinLibertineT"/>
              </a:rPr>
              <a:t>：</a:t>
            </a:r>
            <a:r>
              <a:rPr lang="en-US" altLang="zh-CN" sz="2800" b="1" dirty="0">
                <a:solidFill>
                  <a:srgbClr val="C00000"/>
                </a:solidFill>
                <a:latin typeface="LinLibertineT"/>
              </a:rPr>
              <a:t>DISAE</a:t>
            </a:r>
            <a:endParaRPr lang="zh-CN" altLang="en-US" sz="2800" b="1" dirty="0">
              <a:solidFill>
                <a:srgbClr val="C00000"/>
              </a:solidFill>
              <a:latin typeface="LinLibertineT"/>
            </a:endParaRPr>
          </a:p>
        </p:txBody>
      </p:sp>
      <p:sp>
        <p:nvSpPr>
          <p:cNvPr id="18" name="文本框 17">
            <a:extLst>
              <a:ext uri="{FF2B5EF4-FFF2-40B4-BE49-F238E27FC236}">
                <a16:creationId xmlns:a16="http://schemas.microsoft.com/office/drawing/2014/main" id="{C19ACE7D-AFA6-40CF-AF13-FA77322FB6EB}"/>
              </a:ext>
            </a:extLst>
          </p:cNvPr>
          <p:cNvSpPr txBox="1"/>
          <p:nvPr/>
        </p:nvSpPr>
        <p:spPr>
          <a:xfrm>
            <a:off x="894357" y="1932400"/>
            <a:ext cx="2135029" cy="1384995"/>
          </a:xfrm>
          <a:prstGeom prst="rect">
            <a:avLst/>
          </a:prstGeom>
          <a:noFill/>
        </p:spPr>
        <p:txBody>
          <a:bodyPr wrap="square">
            <a:spAutoFit/>
          </a:bodyPr>
          <a:lstStyle/>
          <a:p>
            <a:pPr algn="l"/>
            <a:r>
              <a:rPr lang="en-US" altLang="zh-CN" sz="2800" b="1" dirty="0">
                <a:latin typeface="LinLibertineT"/>
              </a:rPr>
              <a:t>compound </a:t>
            </a:r>
          </a:p>
          <a:p>
            <a:pPr algn="l"/>
            <a:r>
              <a:rPr lang="en-US" altLang="zh-CN" sz="2800" b="1" dirty="0">
                <a:latin typeface="LinLibertineT"/>
              </a:rPr>
              <a:t>Embedding</a:t>
            </a:r>
            <a:r>
              <a:rPr lang="zh-CN" altLang="en-US" sz="2800" b="1" dirty="0">
                <a:solidFill>
                  <a:srgbClr val="C00000"/>
                </a:solidFill>
                <a:latin typeface="LinLibertineT"/>
              </a:rPr>
              <a:t>：</a:t>
            </a:r>
            <a:endParaRPr lang="en-US" altLang="zh-CN" sz="2800" b="1" dirty="0">
              <a:solidFill>
                <a:srgbClr val="C00000"/>
              </a:solidFill>
              <a:latin typeface="LinLibertineT"/>
            </a:endParaRPr>
          </a:p>
          <a:p>
            <a:pPr algn="l"/>
            <a:r>
              <a:rPr lang="en-US" altLang="zh-CN" sz="2800" b="1" dirty="0">
                <a:solidFill>
                  <a:srgbClr val="C00000"/>
                </a:solidFill>
                <a:latin typeface="LinLibertineT"/>
              </a:rPr>
              <a:t>GCN</a:t>
            </a:r>
            <a:endParaRPr lang="zh-CN" altLang="en-US" sz="2800" b="1" dirty="0">
              <a:solidFill>
                <a:srgbClr val="C00000"/>
              </a:solidFill>
              <a:latin typeface="LinLibertineT"/>
            </a:endParaRPr>
          </a:p>
        </p:txBody>
      </p:sp>
      <p:sp>
        <p:nvSpPr>
          <p:cNvPr id="20" name="矩形 19">
            <a:extLst>
              <a:ext uri="{FF2B5EF4-FFF2-40B4-BE49-F238E27FC236}">
                <a16:creationId xmlns:a16="http://schemas.microsoft.com/office/drawing/2014/main" id="{EF27FD6B-BCFC-4AE1-93E2-7C5A47779F1A}"/>
              </a:ext>
            </a:extLst>
          </p:cNvPr>
          <p:cNvSpPr/>
          <p:nvPr/>
        </p:nvSpPr>
        <p:spPr>
          <a:xfrm>
            <a:off x="3303179" y="4892021"/>
            <a:ext cx="5096541" cy="1669323"/>
          </a:xfrm>
          <a:prstGeom prst="rect">
            <a:avLst/>
          </a:prstGeom>
          <a:solidFill>
            <a:srgbClr val="4472C4">
              <a:alpha val="1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348FB3A0-7466-4DAC-B8BE-17E77359A65E}"/>
              </a:ext>
            </a:extLst>
          </p:cNvPr>
          <p:cNvSpPr txBox="1"/>
          <p:nvPr/>
        </p:nvSpPr>
        <p:spPr>
          <a:xfrm>
            <a:off x="957338" y="5373080"/>
            <a:ext cx="6097162" cy="954107"/>
          </a:xfrm>
          <a:prstGeom prst="rect">
            <a:avLst/>
          </a:prstGeom>
          <a:noFill/>
        </p:spPr>
        <p:txBody>
          <a:bodyPr wrap="square">
            <a:spAutoFit/>
          </a:bodyPr>
          <a:lstStyle/>
          <a:p>
            <a:r>
              <a:rPr lang="en-US" altLang="zh-CN" sz="2800" b="1" dirty="0">
                <a:solidFill>
                  <a:srgbClr val="C00000"/>
                </a:solidFill>
                <a:latin typeface="LinLibertineT"/>
              </a:rPr>
              <a:t>ALBERT </a:t>
            </a:r>
            <a:r>
              <a:rPr lang="en-US" altLang="zh-CN" sz="2800" b="1" dirty="0">
                <a:latin typeface="LinLibertineT"/>
              </a:rPr>
              <a:t>to </a:t>
            </a:r>
          </a:p>
          <a:p>
            <a:r>
              <a:rPr lang="en-US" altLang="zh-CN" sz="2800" b="1" dirty="0">
                <a:latin typeface="LinLibertineT"/>
              </a:rPr>
              <a:t>Pretraining</a:t>
            </a:r>
            <a:endParaRPr lang="zh-CN" altLang="en-US" sz="2800" b="1" dirty="0">
              <a:latin typeface="LinLibertineT"/>
            </a:endParaRPr>
          </a:p>
        </p:txBody>
      </p:sp>
      <p:sp>
        <p:nvSpPr>
          <p:cNvPr id="16" name="箭头: 上 15">
            <a:extLst>
              <a:ext uri="{FF2B5EF4-FFF2-40B4-BE49-F238E27FC236}">
                <a16:creationId xmlns:a16="http://schemas.microsoft.com/office/drawing/2014/main" id="{98529D83-23B8-4AA1-8FC7-B6BD6440687E}"/>
              </a:ext>
            </a:extLst>
          </p:cNvPr>
          <p:cNvSpPr/>
          <p:nvPr/>
        </p:nvSpPr>
        <p:spPr>
          <a:xfrm>
            <a:off x="10993740" y="739896"/>
            <a:ext cx="323493" cy="58842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10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8995C75-E928-4C42-8010-82433C7A5C37}"/>
              </a:ext>
            </a:extLst>
          </p:cNvPr>
          <p:cNvPicPr>
            <a:picLocks noChangeAspect="1"/>
          </p:cNvPicPr>
          <p:nvPr/>
        </p:nvPicPr>
        <p:blipFill>
          <a:blip r:embed="rId2"/>
          <a:stretch>
            <a:fillRect/>
          </a:stretch>
        </p:blipFill>
        <p:spPr>
          <a:xfrm>
            <a:off x="1644501" y="2753662"/>
            <a:ext cx="9269751" cy="2201198"/>
          </a:xfrm>
          <a:prstGeom prst="rect">
            <a:avLst/>
          </a:prstGeom>
        </p:spPr>
      </p:pic>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Distilled Sequence Alignment(DISIA)</a:t>
            </a:r>
            <a:endParaRPr lang="zh-CN" altLang="en-US" sz="4800" b="1" dirty="0">
              <a:latin typeface="LinBiolinumTB"/>
            </a:endParaRPr>
          </a:p>
        </p:txBody>
      </p:sp>
      <p:sp>
        <p:nvSpPr>
          <p:cNvPr id="19" name="文本框 18">
            <a:extLst>
              <a:ext uri="{FF2B5EF4-FFF2-40B4-BE49-F238E27FC236}">
                <a16:creationId xmlns:a16="http://schemas.microsoft.com/office/drawing/2014/main" id="{1E2E11DE-CF56-40F8-9BA9-B21DC4289B9F}"/>
              </a:ext>
            </a:extLst>
          </p:cNvPr>
          <p:cNvSpPr txBox="1"/>
          <p:nvPr/>
        </p:nvSpPr>
        <p:spPr>
          <a:xfrm>
            <a:off x="744164" y="1416912"/>
            <a:ext cx="11320245" cy="954107"/>
          </a:xfrm>
          <a:prstGeom prst="rect">
            <a:avLst/>
          </a:prstGeom>
          <a:noFill/>
        </p:spPr>
        <p:txBody>
          <a:bodyPr wrap="square">
            <a:spAutoFit/>
          </a:bodyPr>
          <a:lstStyle/>
          <a:p>
            <a:pPr marL="457200" indent="-457200" algn="l">
              <a:buFont typeface="Arial" panose="020B0604020202020204" pitchFamily="34" charset="0"/>
              <a:buChar char="•"/>
            </a:pPr>
            <a:r>
              <a:rPr lang="en-US" altLang="zh-CN" sz="2800" b="1" dirty="0">
                <a:solidFill>
                  <a:srgbClr val="C00000"/>
                </a:solidFill>
                <a:latin typeface="LinLibertineT"/>
              </a:rPr>
              <a:t>Conservation residues relevant to protein function and ligand binding</a:t>
            </a:r>
          </a:p>
          <a:p>
            <a:pPr marL="457200" indent="-457200" algn="l">
              <a:buFont typeface="Arial" panose="020B0604020202020204" pitchFamily="34" charset="0"/>
              <a:buChar char="•"/>
            </a:pPr>
            <a:r>
              <a:rPr lang="en-US" altLang="zh-CN" sz="2800" b="1" dirty="0">
                <a:solidFill>
                  <a:srgbClr val="C00000"/>
                </a:solidFill>
                <a:latin typeface="LinLibertineT"/>
              </a:rPr>
              <a:t>Not only reduce the noise but also increase the Efficiency</a:t>
            </a:r>
          </a:p>
        </p:txBody>
      </p:sp>
      <p:sp>
        <p:nvSpPr>
          <p:cNvPr id="11" name="箭头: 上 10">
            <a:extLst>
              <a:ext uri="{FF2B5EF4-FFF2-40B4-BE49-F238E27FC236}">
                <a16:creationId xmlns:a16="http://schemas.microsoft.com/office/drawing/2014/main" id="{F6FF8633-BD4A-4F2C-A046-77EF4A9D1EDC}"/>
              </a:ext>
            </a:extLst>
          </p:cNvPr>
          <p:cNvSpPr/>
          <p:nvPr/>
        </p:nvSpPr>
        <p:spPr>
          <a:xfrm>
            <a:off x="4781581" y="5005903"/>
            <a:ext cx="237326" cy="3290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D854D4C-4786-44CC-9B88-C8F7782FF440}"/>
              </a:ext>
            </a:extLst>
          </p:cNvPr>
          <p:cNvSpPr txBox="1"/>
          <p:nvPr/>
        </p:nvSpPr>
        <p:spPr>
          <a:xfrm>
            <a:off x="4521895" y="5437032"/>
            <a:ext cx="909165" cy="461665"/>
          </a:xfrm>
          <a:prstGeom prst="rect">
            <a:avLst/>
          </a:prstGeom>
          <a:noFill/>
        </p:spPr>
        <p:txBody>
          <a:bodyPr wrap="square">
            <a:spAutoFit/>
          </a:bodyPr>
          <a:lstStyle/>
          <a:p>
            <a:r>
              <a:rPr lang="en-US" altLang="zh-CN" sz="2400" b="1" i="0" u="none" strike="noStrike" baseline="0" dirty="0" err="1">
                <a:latin typeface="AdvOT2e364b11"/>
              </a:rPr>
              <a:t>Pfam</a:t>
            </a:r>
            <a:endParaRPr lang="zh-CN" altLang="en-US" sz="2400" b="1" dirty="0"/>
          </a:p>
        </p:txBody>
      </p:sp>
      <p:sp>
        <p:nvSpPr>
          <p:cNvPr id="23" name="文本框 22">
            <a:extLst>
              <a:ext uri="{FF2B5EF4-FFF2-40B4-BE49-F238E27FC236}">
                <a16:creationId xmlns:a16="http://schemas.microsoft.com/office/drawing/2014/main" id="{990C6305-45DD-4A2C-BB7D-DDE470EA5B6D}"/>
              </a:ext>
            </a:extLst>
          </p:cNvPr>
          <p:cNvSpPr txBox="1"/>
          <p:nvPr/>
        </p:nvSpPr>
        <p:spPr>
          <a:xfrm>
            <a:off x="7166793" y="5437032"/>
            <a:ext cx="3995555" cy="461665"/>
          </a:xfrm>
          <a:prstGeom prst="rect">
            <a:avLst/>
          </a:prstGeom>
          <a:noFill/>
        </p:spPr>
        <p:txBody>
          <a:bodyPr wrap="square">
            <a:spAutoFit/>
          </a:bodyPr>
          <a:lstStyle/>
          <a:p>
            <a:r>
              <a:rPr lang="en-US" altLang="zh-CN" sz="2400" b="1" dirty="0">
                <a:latin typeface="AdvOT2e364b11"/>
              </a:rPr>
              <a:t>210 conservation positions</a:t>
            </a:r>
            <a:endParaRPr lang="zh-CN" altLang="en-US" sz="2400" b="1" dirty="0"/>
          </a:p>
        </p:txBody>
      </p:sp>
      <p:sp>
        <p:nvSpPr>
          <p:cNvPr id="24" name="箭头: 上 23">
            <a:extLst>
              <a:ext uri="{FF2B5EF4-FFF2-40B4-BE49-F238E27FC236}">
                <a16:creationId xmlns:a16="http://schemas.microsoft.com/office/drawing/2014/main" id="{6353068F-B856-418D-A9F5-47435F9EF7B2}"/>
              </a:ext>
            </a:extLst>
          </p:cNvPr>
          <p:cNvSpPr/>
          <p:nvPr/>
        </p:nvSpPr>
        <p:spPr>
          <a:xfrm>
            <a:off x="8576748" y="5005903"/>
            <a:ext cx="237326" cy="3290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D266270-6D40-4BBE-B8C2-CFA979927D3B}"/>
              </a:ext>
            </a:extLst>
          </p:cNvPr>
          <p:cNvSpPr txBox="1"/>
          <p:nvPr/>
        </p:nvSpPr>
        <p:spPr>
          <a:xfrm>
            <a:off x="2598249" y="6171092"/>
            <a:ext cx="6097162" cy="523220"/>
          </a:xfrm>
          <a:prstGeom prst="rect">
            <a:avLst/>
          </a:prstGeom>
          <a:noFill/>
        </p:spPr>
        <p:txBody>
          <a:bodyPr wrap="square">
            <a:spAutoFit/>
          </a:bodyPr>
          <a:lstStyle/>
          <a:p>
            <a:r>
              <a:rPr lang="en-US" altLang="zh-CN" sz="2800" b="1" dirty="0">
                <a:solidFill>
                  <a:srgbClr val="C00000"/>
                </a:solidFill>
                <a:latin typeface="LinLibertineT"/>
              </a:rPr>
              <a:t>sentence representation of the protein</a:t>
            </a:r>
            <a:endParaRPr lang="zh-CN" altLang="en-US" sz="2800" b="1" dirty="0">
              <a:solidFill>
                <a:srgbClr val="C00000"/>
              </a:solidFill>
              <a:latin typeface="LinLibertineT"/>
            </a:endParaRPr>
          </a:p>
        </p:txBody>
      </p:sp>
      <p:cxnSp>
        <p:nvCxnSpPr>
          <p:cNvPr id="27" name="连接符: 曲线 26">
            <a:extLst>
              <a:ext uri="{FF2B5EF4-FFF2-40B4-BE49-F238E27FC236}">
                <a16:creationId xmlns:a16="http://schemas.microsoft.com/office/drawing/2014/main" id="{370E8BC2-D0F1-4D42-8A7E-E05533A7B8B8}"/>
              </a:ext>
            </a:extLst>
          </p:cNvPr>
          <p:cNvCxnSpPr>
            <a:cxnSpLocks/>
            <a:stCxn id="9" idx="3"/>
            <a:endCxn id="25" idx="3"/>
          </p:cNvCxnSpPr>
          <p:nvPr/>
        </p:nvCxnSpPr>
        <p:spPr>
          <a:xfrm flipH="1">
            <a:off x="8695411" y="3854261"/>
            <a:ext cx="2218841" cy="2578441"/>
          </a:xfrm>
          <a:prstGeom prst="curvedConnector3">
            <a:avLst>
              <a:gd name="adj1" fmla="val -1030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2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ALBERT to Pretraining and Fine-tuning</a:t>
            </a:r>
            <a:endParaRPr lang="zh-CN" altLang="en-US" sz="4800" b="1" dirty="0">
              <a:latin typeface="LinBiolinumTB"/>
            </a:endParaRPr>
          </a:p>
        </p:txBody>
      </p:sp>
      <p:pic>
        <p:nvPicPr>
          <p:cNvPr id="13" name="图片 12">
            <a:extLst>
              <a:ext uri="{FF2B5EF4-FFF2-40B4-BE49-F238E27FC236}">
                <a16:creationId xmlns:a16="http://schemas.microsoft.com/office/drawing/2014/main" id="{A277807C-8476-420A-A199-8C14B4B57CBE}"/>
              </a:ext>
            </a:extLst>
          </p:cNvPr>
          <p:cNvPicPr>
            <a:picLocks noChangeAspect="1"/>
          </p:cNvPicPr>
          <p:nvPr/>
        </p:nvPicPr>
        <p:blipFill rotWithShape="1">
          <a:blip r:embed="rId2"/>
          <a:srcRect t="37523"/>
          <a:stretch/>
        </p:blipFill>
        <p:spPr>
          <a:xfrm>
            <a:off x="1392587" y="1556573"/>
            <a:ext cx="8205121" cy="4926278"/>
          </a:xfrm>
          <a:prstGeom prst="rect">
            <a:avLst/>
          </a:prstGeom>
        </p:spPr>
      </p:pic>
    </p:spTree>
    <p:extLst>
      <p:ext uri="{BB962C8B-B14F-4D97-AF65-F5344CB8AC3E}">
        <p14:creationId xmlns:p14="http://schemas.microsoft.com/office/powerpoint/2010/main" val="84700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pPr algn="l"/>
            <a:r>
              <a:rPr lang="en-US" altLang="zh-CN" sz="4800" b="1" dirty="0">
                <a:latin typeface="LinBiolinumTB"/>
              </a:rPr>
              <a:t>Attention pooling </a:t>
            </a:r>
          </a:p>
        </p:txBody>
      </p:sp>
      <p:pic>
        <p:nvPicPr>
          <p:cNvPr id="5" name="图片 4" descr="图示&#10;&#10;描述已自动生成">
            <a:extLst>
              <a:ext uri="{FF2B5EF4-FFF2-40B4-BE49-F238E27FC236}">
                <a16:creationId xmlns:a16="http://schemas.microsoft.com/office/drawing/2014/main" id="{3F688E0A-A815-46B4-B180-DD8CBBF09EC6}"/>
              </a:ext>
            </a:extLst>
          </p:cNvPr>
          <p:cNvPicPr>
            <a:picLocks noChangeAspect="1"/>
          </p:cNvPicPr>
          <p:nvPr/>
        </p:nvPicPr>
        <p:blipFill rotWithShape="1">
          <a:blip r:embed="rId2">
            <a:extLst>
              <a:ext uri="{28A0092B-C50C-407E-A947-70E740481C1C}">
                <a14:useLocalDpi xmlns:a14="http://schemas.microsoft.com/office/drawing/2010/main" val="0"/>
              </a:ext>
            </a:extLst>
          </a:blip>
          <a:srcRect t="28264"/>
          <a:stretch/>
        </p:blipFill>
        <p:spPr>
          <a:xfrm>
            <a:off x="1945607" y="2191767"/>
            <a:ext cx="5313280" cy="4468323"/>
          </a:xfrm>
          <a:prstGeom prst="rect">
            <a:avLst/>
          </a:prstGeom>
        </p:spPr>
      </p:pic>
      <p:sp>
        <p:nvSpPr>
          <p:cNvPr id="8" name="文本框 7">
            <a:extLst>
              <a:ext uri="{FF2B5EF4-FFF2-40B4-BE49-F238E27FC236}">
                <a16:creationId xmlns:a16="http://schemas.microsoft.com/office/drawing/2014/main" id="{B8245151-6784-40F0-9182-13C013A05EFB}"/>
              </a:ext>
            </a:extLst>
          </p:cNvPr>
          <p:cNvSpPr txBox="1"/>
          <p:nvPr/>
        </p:nvSpPr>
        <p:spPr>
          <a:xfrm>
            <a:off x="1810186" y="1360770"/>
            <a:ext cx="2938644" cy="830997"/>
          </a:xfrm>
          <a:prstGeom prst="rect">
            <a:avLst/>
          </a:prstGeom>
          <a:noFill/>
        </p:spPr>
        <p:txBody>
          <a:bodyPr wrap="square">
            <a:spAutoFit/>
          </a:bodyPr>
          <a:lstStyle/>
          <a:p>
            <a:pPr algn="ctr"/>
            <a:r>
              <a:rPr lang="en-US" altLang="zh-CN" sz="2400" b="1" dirty="0">
                <a:solidFill>
                  <a:srgbClr val="C00000"/>
                </a:solidFill>
                <a:latin typeface="AdvOT2e364b11"/>
              </a:rPr>
              <a:t>Compound </a:t>
            </a:r>
          </a:p>
          <a:p>
            <a:pPr algn="ctr"/>
            <a:r>
              <a:rPr lang="en-US" altLang="zh-CN" sz="2400" b="1" dirty="0">
                <a:solidFill>
                  <a:srgbClr val="C00000"/>
                </a:solidFill>
                <a:latin typeface="AdvOT2e364b11"/>
              </a:rPr>
              <a:t>representation</a:t>
            </a:r>
            <a:endParaRPr lang="zh-CN" altLang="en-US" sz="2400" b="1" dirty="0">
              <a:solidFill>
                <a:srgbClr val="C00000"/>
              </a:solidFill>
            </a:endParaRPr>
          </a:p>
        </p:txBody>
      </p:sp>
      <p:sp>
        <p:nvSpPr>
          <p:cNvPr id="9" name="文本框 8">
            <a:extLst>
              <a:ext uri="{FF2B5EF4-FFF2-40B4-BE49-F238E27FC236}">
                <a16:creationId xmlns:a16="http://schemas.microsoft.com/office/drawing/2014/main" id="{45C48D7C-4524-4D46-A77C-41F3F20EE531}"/>
              </a:ext>
            </a:extLst>
          </p:cNvPr>
          <p:cNvSpPr txBox="1"/>
          <p:nvPr/>
        </p:nvSpPr>
        <p:spPr>
          <a:xfrm>
            <a:off x="3808755" y="1360771"/>
            <a:ext cx="3066694" cy="830997"/>
          </a:xfrm>
          <a:prstGeom prst="rect">
            <a:avLst/>
          </a:prstGeom>
          <a:noFill/>
        </p:spPr>
        <p:txBody>
          <a:bodyPr wrap="square">
            <a:spAutoFit/>
          </a:bodyPr>
          <a:lstStyle/>
          <a:p>
            <a:pPr algn="ctr"/>
            <a:r>
              <a:rPr lang="en-US" altLang="zh-CN" sz="2400" b="1" i="0" u="none" strike="noStrike" baseline="0" dirty="0">
                <a:solidFill>
                  <a:srgbClr val="C00000"/>
                </a:solidFill>
                <a:latin typeface="AdvOT2e364b11"/>
              </a:rPr>
              <a:t>Protein </a:t>
            </a:r>
          </a:p>
          <a:p>
            <a:pPr algn="ctr"/>
            <a:r>
              <a:rPr lang="en-US" altLang="zh-CN" sz="2400" b="1" i="0" u="none" strike="noStrike" baseline="0" dirty="0">
                <a:solidFill>
                  <a:srgbClr val="C00000"/>
                </a:solidFill>
                <a:latin typeface="AdvOT2e364b11"/>
              </a:rPr>
              <a:t>representation</a:t>
            </a:r>
            <a:endParaRPr lang="zh-CN" altLang="en-US" sz="2400" b="1" dirty="0">
              <a:solidFill>
                <a:srgbClr val="C00000"/>
              </a:solidFill>
            </a:endParaRPr>
          </a:p>
        </p:txBody>
      </p:sp>
      <p:sp>
        <p:nvSpPr>
          <p:cNvPr id="11" name="文本框 10">
            <a:extLst>
              <a:ext uri="{FF2B5EF4-FFF2-40B4-BE49-F238E27FC236}">
                <a16:creationId xmlns:a16="http://schemas.microsoft.com/office/drawing/2014/main" id="{02FF0948-DC58-4484-980B-45CDE9998510}"/>
              </a:ext>
            </a:extLst>
          </p:cNvPr>
          <p:cNvSpPr txBox="1"/>
          <p:nvPr/>
        </p:nvSpPr>
        <p:spPr>
          <a:xfrm>
            <a:off x="7182105" y="3537913"/>
            <a:ext cx="3665052" cy="1200329"/>
          </a:xfrm>
          <a:prstGeom prst="rect">
            <a:avLst/>
          </a:prstGeom>
          <a:noFill/>
        </p:spPr>
        <p:txBody>
          <a:bodyPr wrap="square">
            <a:spAutoFit/>
          </a:bodyPr>
          <a:lstStyle/>
          <a:p>
            <a:r>
              <a:rPr lang="en-US" altLang="zh-CN" sz="2400" b="1" dirty="0">
                <a:solidFill>
                  <a:srgbClr val="C00000"/>
                </a:solidFill>
                <a:latin typeface="AdvOT2e364b11"/>
              </a:rPr>
              <a:t>G presents the interaction between each amino acid and each atom</a:t>
            </a:r>
            <a:endParaRPr lang="zh-CN" altLang="en-US" sz="2400" b="1" dirty="0">
              <a:solidFill>
                <a:srgbClr val="C00000"/>
              </a:solidFill>
              <a:latin typeface="AdvOT2e364b11"/>
            </a:endParaRPr>
          </a:p>
        </p:txBody>
      </p:sp>
      <p:sp>
        <p:nvSpPr>
          <p:cNvPr id="7" name="箭头: 右 6">
            <a:extLst>
              <a:ext uri="{FF2B5EF4-FFF2-40B4-BE49-F238E27FC236}">
                <a16:creationId xmlns:a16="http://schemas.microsoft.com/office/drawing/2014/main" id="{1D520D30-50C6-4477-9CF1-BDE2979ACBBF}"/>
              </a:ext>
            </a:extLst>
          </p:cNvPr>
          <p:cNvSpPr/>
          <p:nvPr/>
        </p:nvSpPr>
        <p:spPr>
          <a:xfrm>
            <a:off x="5342102" y="4034528"/>
            <a:ext cx="1442606" cy="265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491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Dataset</a:t>
            </a:r>
            <a:endParaRPr lang="zh-CN" altLang="en-US" sz="4800" b="1" dirty="0">
              <a:latin typeface="LinBiolinumTB"/>
            </a:endParaRPr>
          </a:p>
        </p:txBody>
      </p:sp>
      <p:sp>
        <p:nvSpPr>
          <p:cNvPr id="7" name="文本框 6">
            <a:extLst>
              <a:ext uri="{FF2B5EF4-FFF2-40B4-BE49-F238E27FC236}">
                <a16:creationId xmlns:a16="http://schemas.microsoft.com/office/drawing/2014/main" id="{9D4D30C4-F48B-47A4-907F-0145F20F6B37}"/>
              </a:ext>
            </a:extLst>
          </p:cNvPr>
          <p:cNvSpPr txBox="1"/>
          <p:nvPr/>
        </p:nvSpPr>
        <p:spPr>
          <a:xfrm>
            <a:off x="932236" y="1460288"/>
            <a:ext cx="9746627" cy="2862322"/>
          </a:xfrm>
          <a:prstGeom prst="rect">
            <a:avLst/>
          </a:prstGeom>
          <a:noFill/>
        </p:spPr>
        <p:txBody>
          <a:bodyPr wrap="square">
            <a:spAutoFit/>
          </a:bodyPr>
          <a:lstStyle/>
          <a:p>
            <a:pPr marL="457200" indent="-457200" algn="l">
              <a:buFont typeface="Arial" panose="020B0604020202020204" pitchFamily="34" charset="0"/>
              <a:buChar char="•"/>
            </a:pPr>
            <a:r>
              <a:rPr lang="en-US" altLang="zh-CN" sz="3200" b="1" dirty="0">
                <a:solidFill>
                  <a:srgbClr val="C00000"/>
                </a:solidFill>
                <a:latin typeface="AdvOT2e364b11"/>
              </a:rPr>
              <a:t>Sequence data for ALBERT pretraining</a:t>
            </a:r>
          </a:p>
          <a:p>
            <a:pPr marL="457200" indent="-457200" algn="l">
              <a:buFont typeface="Arial" panose="020B0604020202020204" pitchFamily="34" charset="0"/>
              <a:buChar char="•"/>
            </a:pPr>
            <a:endParaRPr lang="en-US" altLang="zh-CN" sz="2800" b="1" dirty="0">
              <a:latin typeface="AdvOT2e364b11"/>
            </a:endParaRPr>
          </a:p>
          <a:p>
            <a:pPr marL="342900" indent="-342900" algn="l">
              <a:buFont typeface="+mj-lt"/>
              <a:buAutoNum type="arabicPeriod"/>
            </a:pPr>
            <a:r>
              <a:rPr lang="en-US" altLang="zh-CN" sz="2400" b="1" i="0" u="none" strike="noStrike" baseline="0" dirty="0">
                <a:solidFill>
                  <a:srgbClr val="000000"/>
                </a:solidFill>
                <a:latin typeface="AdvOT2e364b11"/>
              </a:rPr>
              <a:t>Proteins collected from </a:t>
            </a:r>
            <a:r>
              <a:rPr lang="en-US" altLang="zh-CN" sz="2400" b="1" i="0" u="none" strike="noStrike" baseline="0" dirty="0" err="1">
                <a:solidFill>
                  <a:srgbClr val="C00000"/>
                </a:solidFill>
                <a:latin typeface="AdvOT2e364b11"/>
              </a:rPr>
              <a:t>Pfam</a:t>
            </a:r>
            <a:r>
              <a:rPr lang="en-US" altLang="zh-CN" sz="2400" b="1" i="0" u="none" strike="noStrike" baseline="0" dirty="0">
                <a:solidFill>
                  <a:srgbClr val="C00000"/>
                </a:solidFill>
                <a:latin typeface="AdvOT2e364b11"/>
              </a:rPr>
              <a:t>-A</a:t>
            </a:r>
            <a:r>
              <a:rPr lang="en-US" altLang="zh-CN" sz="2400" b="1" i="0" u="none" strike="noStrike" baseline="0" dirty="0">
                <a:solidFill>
                  <a:srgbClr val="082EFF"/>
                </a:solidFill>
                <a:latin typeface="AdvOT2e364b11"/>
              </a:rPr>
              <a:t> </a:t>
            </a:r>
            <a:r>
              <a:rPr lang="en-US" altLang="zh-CN" sz="2400" b="1" i="0" u="none" strike="noStrike" baseline="0" dirty="0">
                <a:solidFill>
                  <a:srgbClr val="000000"/>
                </a:solidFill>
                <a:latin typeface="AdvOT2e364b11"/>
              </a:rPr>
              <a:t>database.</a:t>
            </a:r>
          </a:p>
          <a:p>
            <a:pPr marL="342900" indent="-342900" algn="l">
              <a:buFont typeface="+mj-lt"/>
              <a:buAutoNum type="arabicPeriod"/>
            </a:pPr>
            <a:r>
              <a:rPr lang="en-US" altLang="zh-CN" sz="2400" b="1" dirty="0">
                <a:solidFill>
                  <a:srgbClr val="000000"/>
                </a:solidFill>
                <a:latin typeface="AdvOT2e364b11"/>
              </a:rPr>
              <a:t>S</a:t>
            </a:r>
            <a:r>
              <a:rPr lang="en-US" altLang="zh-CN" sz="2400" b="1" i="0" u="none" strike="noStrike" baseline="0" dirty="0">
                <a:solidFill>
                  <a:srgbClr val="000000"/>
                </a:solidFill>
                <a:latin typeface="AdvOT2e364b11"/>
              </a:rPr>
              <a:t>equences are </a:t>
            </a:r>
            <a:r>
              <a:rPr lang="en-US" altLang="zh-CN" sz="2400" b="1" i="0" u="none" strike="noStrike" baseline="0" dirty="0">
                <a:solidFill>
                  <a:srgbClr val="C00000"/>
                </a:solidFill>
                <a:latin typeface="AdvOT2e364b11"/>
              </a:rPr>
              <a:t>clustered by 90% </a:t>
            </a:r>
            <a:r>
              <a:rPr lang="en-US" altLang="zh-CN" sz="2400" b="1" i="0" u="none" strike="noStrike" baseline="0" dirty="0">
                <a:solidFill>
                  <a:srgbClr val="000000"/>
                </a:solidFill>
                <a:latin typeface="AdvOT2e364b11"/>
              </a:rPr>
              <a:t>sequence identity.</a:t>
            </a:r>
          </a:p>
          <a:p>
            <a:pPr marL="342900" indent="-342900" algn="l">
              <a:buFont typeface="+mj-lt"/>
              <a:buAutoNum type="arabicPeriod"/>
            </a:pPr>
            <a:r>
              <a:rPr lang="en-US" altLang="zh-CN" sz="2400" b="1" dirty="0">
                <a:solidFill>
                  <a:srgbClr val="000000"/>
                </a:solidFill>
                <a:latin typeface="AdvOT2e364b11"/>
              </a:rPr>
              <a:t>A</a:t>
            </a:r>
            <a:r>
              <a:rPr lang="en-US" altLang="zh-CN" sz="2400" b="1" i="0" u="none" strike="noStrike" baseline="0" dirty="0">
                <a:solidFill>
                  <a:srgbClr val="000000"/>
                </a:solidFill>
                <a:latin typeface="AdvOT2e364b11"/>
              </a:rPr>
              <a:t> </a:t>
            </a:r>
            <a:r>
              <a:rPr lang="en-US" altLang="zh-CN" sz="2400" b="1" i="0" u="none" strike="noStrike" baseline="0" dirty="0">
                <a:solidFill>
                  <a:srgbClr val="C00000"/>
                </a:solidFill>
                <a:latin typeface="AdvOT2e364b11"/>
              </a:rPr>
              <a:t>representative sequence </a:t>
            </a:r>
            <a:r>
              <a:rPr lang="en-US" altLang="zh-CN" sz="2400" b="1" i="0" u="none" strike="noStrike" baseline="0" dirty="0">
                <a:solidFill>
                  <a:srgbClr val="000000"/>
                </a:solidFill>
                <a:latin typeface="AdvOT2e364b11"/>
              </a:rPr>
              <a:t>is selected from each cluster. </a:t>
            </a:r>
          </a:p>
          <a:p>
            <a:pPr marL="342900" indent="-342900" algn="l">
              <a:buFont typeface="+mj-lt"/>
              <a:buAutoNum type="arabicPeriod"/>
            </a:pPr>
            <a:r>
              <a:rPr lang="en-US" altLang="zh-CN" sz="2400" b="1" i="0" u="none" strike="noStrike" baseline="0" dirty="0">
                <a:solidFill>
                  <a:srgbClr val="000000"/>
                </a:solidFill>
                <a:latin typeface="AdvOT2e364b11"/>
              </a:rPr>
              <a:t>The 40 282 439 sequences (138 288 GPCR) </a:t>
            </a:r>
          </a:p>
          <a:p>
            <a:pPr marL="342900" indent="-342900" algn="l">
              <a:buFont typeface="+mj-lt"/>
              <a:buAutoNum type="arabicPeriod"/>
            </a:pPr>
            <a:r>
              <a:rPr lang="en-US" altLang="zh-CN" sz="2400" b="1" dirty="0">
                <a:solidFill>
                  <a:srgbClr val="000000"/>
                </a:solidFill>
                <a:latin typeface="AdvOT2e364b11"/>
              </a:rPr>
              <a:t>35 181 GPCR sequences only from the GPCR family PF00001</a:t>
            </a:r>
            <a:endParaRPr lang="zh-CN" altLang="en-US" sz="2400" b="1" dirty="0">
              <a:solidFill>
                <a:srgbClr val="000000"/>
              </a:solidFill>
              <a:latin typeface="AdvOT2e364b11"/>
            </a:endParaRPr>
          </a:p>
        </p:txBody>
      </p:sp>
      <p:sp>
        <p:nvSpPr>
          <p:cNvPr id="4" name="文本框 3">
            <a:extLst>
              <a:ext uri="{FF2B5EF4-FFF2-40B4-BE49-F238E27FC236}">
                <a16:creationId xmlns:a16="http://schemas.microsoft.com/office/drawing/2014/main" id="{B359AF3C-D10E-4AA4-B3B3-D9A2E489C466}"/>
              </a:ext>
            </a:extLst>
          </p:cNvPr>
          <p:cNvSpPr txBox="1"/>
          <p:nvPr/>
        </p:nvSpPr>
        <p:spPr>
          <a:xfrm>
            <a:off x="891423" y="4520549"/>
            <a:ext cx="10409154" cy="1754326"/>
          </a:xfrm>
          <a:prstGeom prst="rect">
            <a:avLst/>
          </a:prstGeom>
          <a:noFill/>
        </p:spPr>
        <p:txBody>
          <a:bodyPr wrap="square">
            <a:spAutoFit/>
          </a:bodyPr>
          <a:lstStyle/>
          <a:p>
            <a:pPr marL="457200" indent="-457200">
              <a:buFont typeface="Arial" panose="020B0604020202020204" pitchFamily="34" charset="0"/>
              <a:buChar char="•"/>
            </a:pPr>
            <a:r>
              <a:rPr lang="en-US" altLang="zh-CN" sz="3200" b="1" dirty="0">
                <a:solidFill>
                  <a:srgbClr val="C00000"/>
                </a:solidFill>
                <a:latin typeface="AdvOT2e364b11"/>
              </a:rPr>
              <a:t>Binding assay data for supervised learning</a:t>
            </a:r>
          </a:p>
          <a:p>
            <a:pPr marL="457200" indent="-457200">
              <a:buFont typeface="Arial" panose="020B0604020202020204" pitchFamily="34" charset="0"/>
              <a:buChar char="•"/>
            </a:pPr>
            <a:endParaRPr lang="en-US" altLang="zh-CN" sz="2800" b="1" dirty="0">
              <a:solidFill>
                <a:srgbClr val="C00000"/>
              </a:solidFill>
              <a:latin typeface="AdvOT2e364b11"/>
            </a:endParaRPr>
          </a:p>
          <a:p>
            <a:pPr algn="l"/>
            <a:r>
              <a:rPr lang="en-US" altLang="zh-CN" sz="2400" b="1" dirty="0">
                <a:solidFill>
                  <a:srgbClr val="000000"/>
                </a:solidFill>
                <a:latin typeface="AdvOT2e364b11"/>
              </a:rPr>
              <a:t>Integrated protein−ligand activities involving any GPCRs from  ChEMBL23, </a:t>
            </a:r>
            <a:r>
              <a:rPr lang="en-US" altLang="zh-CN" sz="2400" b="1" dirty="0" err="1">
                <a:solidFill>
                  <a:srgbClr val="000000"/>
                </a:solidFill>
                <a:latin typeface="AdvOT2e364b11"/>
              </a:rPr>
              <a:t>BindingDB</a:t>
            </a:r>
            <a:r>
              <a:rPr lang="en-US" altLang="zh-CN" sz="2400" b="1" dirty="0">
                <a:solidFill>
                  <a:srgbClr val="000000"/>
                </a:solidFill>
                <a:latin typeface="AdvOT2e364b11"/>
              </a:rPr>
              <a:t>, GLASS25, and </a:t>
            </a:r>
            <a:r>
              <a:rPr lang="en-US" altLang="zh-CN" sz="2400" b="1" dirty="0" err="1">
                <a:solidFill>
                  <a:srgbClr val="000000"/>
                </a:solidFill>
                <a:latin typeface="AdvOT2e364b11"/>
              </a:rPr>
              <a:t>DrugBank</a:t>
            </a:r>
            <a:r>
              <a:rPr lang="en-US" altLang="zh-CN" sz="2400" b="1" dirty="0">
                <a:solidFill>
                  <a:srgbClr val="000000"/>
                </a:solidFill>
                <a:latin typeface="AdvOT2e364b11"/>
              </a:rPr>
              <a:t>. total of </a:t>
            </a:r>
            <a:r>
              <a:rPr lang="en-US" altLang="zh-CN" sz="2400" b="1" dirty="0">
                <a:solidFill>
                  <a:srgbClr val="C00000"/>
                </a:solidFill>
                <a:latin typeface="AdvOT2e364b11"/>
              </a:rPr>
              <a:t>9705 active and 25175 inactive</a:t>
            </a:r>
            <a:r>
              <a:rPr lang="en-US" altLang="zh-CN" sz="2400" b="1" dirty="0">
                <a:solidFill>
                  <a:srgbClr val="000000"/>
                </a:solidFill>
                <a:latin typeface="AdvOT2e364b11"/>
              </a:rPr>
              <a:t> pairs</a:t>
            </a:r>
          </a:p>
        </p:txBody>
      </p:sp>
    </p:spTree>
    <p:extLst>
      <p:ext uri="{BB962C8B-B14F-4D97-AF65-F5344CB8AC3E}">
        <p14:creationId xmlns:p14="http://schemas.microsoft.com/office/powerpoint/2010/main" val="241776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a:extLst>
              <a:ext uri="{FF2B5EF4-FFF2-40B4-BE49-F238E27FC236}">
                <a16:creationId xmlns:a16="http://schemas.microsoft.com/office/drawing/2014/main" id="{0FD6C7B4-D7D3-4083-B23F-C8EE620D1C19}"/>
              </a:ext>
            </a:extLst>
          </p:cNvPr>
          <p:cNvSpPr>
            <a:spLocks noGrp="1"/>
          </p:cNvSpPr>
          <p:nvPr>
            <p:ph type="title"/>
          </p:nvPr>
        </p:nvSpPr>
        <p:spPr>
          <a:xfrm>
            <a:off x="744164" y="134725"/>
            <a:ext cx="10515600" cy="1325563"/>
          </a:xfrm>
        </p:spPr>
        <p:txBody>
          <a:bodyPr>
            <a:normAutofit/>
          </a:bodyPr>
          <a:lstStyle/>
          <a:p>
            <a:r>
              <a:rPr lang="en-US" altLang="zh-CN" sz="4800" b="1" dirty="0">
                <a:latin typeface="LinBiolinumTB"/>
              </a:rPr>
              <a:t>Dataset Split</a:t>
            </a:r>
            <a:endParaRPr lang="zh-CN" altLang="en-US" sz="4800" b="1" dirty="0">
              <a:latin typeface="LinBiolinumTB"/>
            </a:endParaRPr>
          </a:p>
        </p:txBody>
      </p:sp>
      <p:sp>
        <p:nvSpPr>
          <p:cNvPr id="7" name="文本框 6">
            <a:extLst>
              <a:ext uri="{FF2B5EF4-FFF2-40B4-BE49-F238E27FC236}">
                <a16:creationId xmlns:a16="http://schemas.microsoft.com/office/drawing/2014/main" id="{9D4D30C4-F48B-47A4-907F-0145F20F6B37}"/>
              </a:ext>
            </a:extLst>
          </p:cNvPr>
          <p:cNvSpPr txBox="1"/>
          <p:nvPr/>
        </p:nvSpPr>
        <p:spPr>
          <a:xfrm>
            <a:off x="1031316" y="2090172"/>
            <a:ext cx="10409154" cy="2677656"/>
          </a:xfrm>
          <a:prstGeom prst="rect">
            <a:avLst/>
          </a:prstGeom>
          <a:noFill/>
        </p:spPr>
        <p:txBody>
          <a:bodyPr wrap="square">
            <a:spAutoFit/>
          </a:bodyPr>
          <a:lstStyle/>
          <a:p>
            <a:pPr marL="342900" indent="-342900" algn="l">
              <a:buAutoNum type="arabicPeriod"/>
            </a:pPr>
            <a:r>
              <a:rPr lang="en-US" altLang="zh-CN" sz="2800" b="1" i="0" u="none" strike="noStrike" baseline="0" dirty="0">
                <a:latin typeface="AdvOT2e364b11"/>
              </a:rPr>
              <a:t>The proteins in the testing data set are signi</a:t>
            </a:r>
            <a:r>
              <a:rPr lang="en-US" altLang="zh-CN" sz="2800" b="1" i="0" u="none" strike="noStrike" baseline="0" dirty="0">
                <a:latin typeface="AdvOT2e364b11+fb"/>
              </a:rPr>
              <a:t>fi</a:t>
            </a:r>
            <a:r>
              <a:rPr lang="en-US" altLang="zh-CN" sz="2800" b="1" i="0" u="none" strike="noStrike" baseline="0" dirty="0">
                <a:latin typeface="AdvOT2e364b11"/>
              </a:rPr>
              <a:t>cantly di</a:t>
            </a:r>
            <a:r>
              <a:rPr lang="en-US" altLang="zh-CN" sz="2800" b="1" i="0" u="none" strike="noStrike" baseline="0" dirty="0">
                <a:latin typeface="AdvOT2e364b11+fb"/>
              </a:rPr>
              <a:t>ff</a:t>
            </a:r>
            <a:r>
              <a:rPr lang="en-US" altLang="zh-CN" sz="2800" b="1" i="0" u="none" strike="noStrike" baseline="0" dirty="0">
                <a:latin typeface="AdvOT2e364b11"/>
              </a:rPr>
              <a:t>erent from those in the training and validation data set </a:t>
            </a:r>
            <a:r>
              <a:rPr lang="en-US" altLang="zh-CN" sz="2800" b="1" i="0" u="none" strike="noStrike" baseline="0" dirty="0">
                <a:solidFill>
                  <a:srgbClr val="C00000"/>
                </a:solidFill>
                <a:latin typeface="AdvOT2e364b11"/>
              </a:rPr>
              <a:t>based on the sequence similarity(Bit score). </a:t>
            </a:r>
          </a:p>
          <a:p>
            <a:pPr marL="342900" indent="-342900" algn="l">
              <a:buAutoNum type="arabicPeriod"/>
            </a:pPr>
            <a:r>
              <a:rPr lang="en-US" altLang="zh-CN" sz="2800" b="1" i="0" u="none" strike="noStrike" baseline="0" dirty="0">
                <a:latin typeface="AdvOT2e364b11"/>
              </a:rPr>
              <a:t>The</a:t>
            </a:r>
            <a:r>
              <a:rPr lang="en-US" altLang="zh-CN" sz="2800" b="1" dirty="0">
                <a:latin typeface="AdvOT2e364b11"/>
              </a:rPr>
              <a:t> </a:t>
            </a:r>
            <a:r>
              <a:rPr lang="en-US" altLang="zh-CN" sz="2800" b="1" i="0" u="none" strike="noStrike" baseline="0" dirty="0">
                <a:latin typeface="AdvOT2e364b11"/>
              </a:rPr>
              <a:t>ligands in the testing data are from a </a:t>
            </a:r>
            <a:r>
              <a:rPr lang="en-US" altLang="zh-CN" sz="2800" b="1" i="0" u="none" strike="noStrike" baseline="0" dirty="0">
                <a:solidFill>
                  <a:srgbClr val="C00000"/>
                </a:solidFill>
                <a:latin typeface="AdvOT2e364b11"/>
              </a:rPr>
              <a:t>di</a:t>
            </a:r>
            <a:r>
              <a:rPr lang="en-US" altLang="zh-CN" sz="2800" b="1" i="0" u="none" strike="noStrike" baseline="0" dirty="0">
                <a:solidFill>
                  <a:srgbClr val="C00000"/>
                </a:solidFill>
                <a:latin typeface="AdvOT2e364b11+fb"/>
              </a:rPr>
              <a:t>ff</a:t>
            </a:r>
            <a:r>
              <a:rPr lang="en-US" altLang="zh-CN" sz="2800" b="1" i="0" u="none" strike="noStrike" baseline="0" dirty="0">
                <a:solidFill>
                  <a:srgbClr val="C00000"/>
                </a:solidFill>
                <a:latin typeface="AdvOT2e364b11"/>
              </a:rPr>
              <a:t>erent gene family(Kinase Inhibitor)  </a:t>
            </a:r>
            <a:r>
              <a:rPr lang="en-US" altLang="zh-CN" sz="2800" b="1" i="0" u="none" strike="noStrike" baseline="0" dirty="0">
                <a:latin typeface="AdvOT2e364b11"/>
              </a:rPr>
              <a:t>from that in the training/validation data. </a:t>
            </a:r>
          </a:p>
          <a:p>
            <a:pPr marL="342900" indent="-342900" algn="l">
              <a:buAutoNum type="arabicPeriod"/>
            </a:pPr>
            <a:r>
              <a:rPr lang="en-US" altLang="zh-CN" sz="2800" b="1" i="0" u="none" strike="noStrike" baseline="0" dirty="0">
                <a:latin typeface="AdvOT2e364b11"/>
              </a:rPr>
              <a:t>The whole data set is </a:t>
            </a:r>
            <a:r>
              <a:rPr lang="en-US" altLang="zh-CN" sz="2800" b="1" i="0" u="none" strike="noStrike" baseline="0" dirty="0">
                <a:solidFill>
                  <a:srgbClr val="C00000"/>
                </a:solidFill>
                <a:latin typeface="AdvOT2e364b11"/>
              </a:rPr>
              <a:t>randomly split </a:t>
            </a:r>
            <a:r>
              <a:rPr lang="en-US" altLang="zh-CN" sz="2800" b="1" i="0" u="none" strike="noStrike" baseline="0" dirty="0">
                <a:latin typeface="AdvOT2e364b11"/>
              </a:rPr>
              <a:t>like most of the existing work.</a:t>
            </a:r>
            <a:endParaRPr lang="zh-CN" altLang="en-US" sz="2800" b="1" dirty="0"/>
          </a:p>
        </p:txBody>
      </p:sp>
      <p:sp>
        <p:nvSpPr>
          <p:cNvPr id="9" name="文本框 8">
            <a:extLst>
              <a:ext uri="{FF2B5EF4-FFF2-40B4-BE49-F238E27FC236}">
                <a16:creationId xmlns:a16="http://schemas.microsoft.com/office/drawing/2014/main" id="{9E012A5E-22EF-4378-83AA-734A22A831A3}"/>
              </a:ext>
            </a:extLst>
          </p:cNvPr>
          <p:cNvSpPr txBox="1"/>
          <p:nvPr/>
        </p:nvSpPr>
        <p:spPr>
          <a:xfrm>
            <a:off x="1659437" y="5235115"/>
            <a:ext cx="8685054" cy="954107"/>
          </a:xfrm>
          <a:prstGeom prst="rect">
            <a:avLst/>
          </a:prstGeom>
          <a:noFill/>
        </p:spPr>
        <p:txBody>
          <a:bodyPr wrap="square">
            <a:spAutoFit/>
          </a:bodyPr>
          <a:lstStyle/>
          <a:p>
            <a:pPr algn="l"/>
            <a:r>
              <a:rPr lang="en-US" altLang="zh-CN" sz="2800" b="1" dirty="0">
                <a:latin typeface="AdvOT2e364b11"/>
              </a:rPr>
              <a:t>After splitting, there are 25 114, 6278, and 3488 samples for training, validation, and testing</a:t>
            </a:r>
            <a:endParaRPr lang="zh-CN" altLang="en-US" sz="2800" b="1" dirty="0">
              <a:latin typeface="AdvOT2e364b11"/>
            </a:endParaRPr>
          </a:p>
        </p:txBody>
      </p:sp>
      <p:pic>
        <p:nvPicPr>
          <p:cNvPr id="8" name="图片 7">
            <a:extLst>
              <a:ext uri="{FF2B5EF4-FFF2-40B4-BE49-F238E27FC236}">
                <a16:creationId xmlns:a16="http://schemas.microsoft.com/office/drawing/2014/main" id="{7D11A8E9-1189-4E8E-8428-29DF17965883}"/>
              </a:ext>
            </a:extLst>
          </p:cNvPr>
          <p:cNvPicPr>
            <a:picLocks noChangeAspect="1"/>
          </p:cNvPicPr>
          <p:nvPr/>
        </p:nvPicPr>
        <p:blipFill>
          <a:blip r:embed="rId2"/>
          <a:stretch>
            <a:fillRect/>
          </a:stretch>
        </p:blipFill>
        <p:spPr>
          <a:xfrm>
            <a:off x="4887705" y="366159"/>
            <a:ext cx="6032296" cy="1250476"/>
          </a:xfrm>
          <a:prstGeom prst="rect">
            <a:avLst/>
          </a:prstGeom>
        </p:spPr>
      </p:pic>
    </p:spTree>
    <p:extLst>
      <p:ext uri="{BB962C8B-B14F-4D97-AF65-F5344CB8AC3E}">
        <p14:creationId xmlns:p14="http://schemas.microsoft.com/office/powerpoint/2010/main" val="863541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664</Words>
  <Application>Microsoft Macintosh PowerPoint</Application>
  <PresentationFormat>宽屏</PresentationFormat>
  <Paragraphs>74</Paragraphs>
  <Slides>17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等线 Light</vt:lpstr>
      <vt:lpstr>黑体</vt:lpstr>
      <vt:lpstr>AdvOT2e364b11</vt:lpstr>
      <vt:lpstr>AdvOT2e364b11+fb</vt:lpstr>
      <vt:lpstr>LinBiolinumTB</vt:lpstr>
      <vt:lpstr>LinLibertineT</vt:lpstr>
      <vt:lpstr>Arial</vt:lpstr>
      <vt:lpstr>Office 主题​​</vt:lpstr>
      <vt:lpstr>MSA-Regularized Protein Sequence Transformer toward Predicting Genome-Wide Chemical-Protein Interactions: Application to GPCRome Deorphanization</vt:lpstr>
      <vt:lpstr>Problem: Compound-Protein Interaction</vt:lpstr>
      <vt:lpstr>Motivation</vt:lpstr>
      <vt:lpstr>CPI prediction </vt:lpstr>
      <vt:lpstr>Distilled Sequence Alignment(DISIA)</vt:lpstr>
      <vt:lpstr>ALBERT to Pretraining and Fine-tuning</vt:lpstr>
      <vt:lpstr>Attention pooling </vt:lpstr>
      <vt:lpstr>Dataset</vt:lpstr>
      <vt:lpstr>Dataset Split</vt:lpstr>
      <vt:lpstr>Experiments(3-fold cross-validation) </vt:lpstr>
      <vt:lpstr>Experiments(3-fold cross-validation) </vt:lpstr>
      <vt:lpstr>Experiments (3-fold cross-validation) </vt:lpstr>
      <vt:lpstr>Experiments(3-fold cross-validation) </vt:lpstr>
      <vt:lpstr>Experiments Results</vt:lpstr>
      <vt:lpstr>Meaning of Pretrained DISAE Triplet Vector</vt:lpstr>
      <vt:lpstr>Case study of Biologically Meaning</vt:lpstr>
      <vt:lpstr>G蛋白偶联受体（G Protein-Coupled Receptors，GPCRs）是一大类膜蛋白受体的统称。与G蛋白偶联受体相关的疾病为数众多，并且大约40%的现代药物都以G蛋白偶联受体作为靶点。GPCRs play a pivotal role in numerous physiological and pathological processes. Due to their associations with many human diseases and high druggabilities, GPCRs are the most studied drug targets.21 Around one-third of FDA-approved drugs target GPCRs.21 Despite intensive studies in GPCRs, the endogenous and surrogate ligands of a large number of GPCRs remain unknown.3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MSA-Regularized Protein Sequence Transformer toward Predicting Genome-Wide Chemical-Protein Interactions: Application to GPCRome Deorphanization</dc:title>
  <dc:creator>李 书琪</dc:creator>
  <cp:lastModifiedBy>李 书琪</cp:lastModifiedBy>
  <cp:revision>23</cp:revision>
  <dcterms:created xsi:type="dcterms:W3CDTF">2022-01-03T14:31:40Z</dcterms:created>
  <dcterms:modified xsi:type="dcterms:W3CDTF">2022-05-07T05:21:57Z</dcterms:modified>
</cp:coreProperties>
</file>