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2" r:id="rId18"/>
    <p:sldId id="274" r:id="rId19"/>
    <p:sldId id="273" r:id="rId20"/>
    <p:sldId id="275" r:id="rId21"/>
    <p:sldId id="276" r:id="rId22"/>
    <p:sldId id="280" r:id="rId23"/>
    <p:sldId id="282" r:id="rId24"/>
    <p:sldId id="277" r:id="rId25"/>
    <p:sldId id="278" r:id="rId26"/>
    <p:sldId id="279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515"/>
  </p:normalViewPr>
  <p:slideViewPr>
    <p:cSldViewPr snapToGrid="0" snapToObjects="1">
      <p:cViewPr varScale="1">
        <p:scale>
          <a:sx n="95" d="100"/>
          <a:sy n="95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94651-DB8A-3443-A4F6-8C2EDB59D2BB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FBEC2-179B-5441-BFA3-62FDD5CDA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90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BEC2-179B-5441-BFA3-62FDD5CDA59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609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有两个图 一个是策略 一个是</a:t>
            </a:r>
            <a:r>
              <a:rPr kumimoji="1" lang="en-US" altLang="zh-CN" dirty="0"/>
              <a:t>act</a:t>
            </a:r>
            <a:r>
              <a:rPr kumimoji="1" lang="zh-CN" altLang="en-US" dirty="0"/>
              <a:t>，策略是有限的几个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BEC2-179B-5441-BFA3-62FDD5CDA59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467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先用</a:t>
            </a:r>
            <a:r>
              <a:rPr kumimoji="1" lang="en-US" altLang="zh-CN" dirty="0" err="1"/>
              <a:t>bert</a:t>
            </a:r>
            <a:r>
              <a:rPr kumimoji="1" lang="en-US" altLang="zh-CN" dirty="0"/>
              <a:t>’</a:t>
            </a:r>
            <a:r>
              <a:rPr kumimoji="1" lang="zh-CN" altLang="en-US" dirty="0"/>
              <a:t>表示每个句子</a:t>
            </a:r>
            <a:endParaRPr kumimoji="1" lang="en-US" altLang="zh-CN" dirty="0"/>
          </a:p>
          <a:p>
            <a:r>
              <a:rPr kumimoji="1" lang="zh-CN" altLang="en-US" dirty="0"/>
              <a:t>再过</a:t>
            </a:r>
            <a:r>
              <a:rPr kumimoji="1" lang="en-US" altLang="zh-CN" dirty="0" err="1"/>
              <a:t>gru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BEC2-179B-5441-BFA3-62FDD5CDA59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030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ST</a:t>
            </a:r>
            <a:r>
              <a:rPr kumimoji="1" lang="zh-CN" altLang="en-US" dirty="0"/>
              <a:t>是每个句子的策略，构成一个图 每个节点对应一个策略和一个句子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BEC2-179B-5441-BFA3-62FDD5CDA59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11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BEC2-179B-5441-BFA3-62FDD5CDA59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567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act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ST</a:t>
            </a:r>
            <a:r>
              <a:rPr kumimoji="1" lang="zh-CN" altLang="en-US" dirty="0"/>
              <a:t>是策略</a:t>
            </a:r>
            <a:endParaRPr kumimoji="1" lang="en-US" altLang="zh-CN" dirty="0"/>
          </a:p>
          <a:p>
            <a:r>
              <a:rPr kumimoji="1" lang="zh-CN" altLang="en-US" dirty="0"/>
              <a:t>用两个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表示分别预测两个任务</a:t>
            </a:r>
            <a:endParaRPr kumimoji="1" lang="en-US" altLang="zh-CN" dirty="0"/>
          </a:p>
          <a:p>
            <a:r>
              <a:rPr kumimoji="1" lang="zh-CN" altLang="en-US" dirty="0"/>
              <a:t>预测下一个策略</a:t>
            </a:r>
            <a:endParaRPr kumimoji="1" lang="en-US" altLang="zh-CN" dirty="0"/>
          </a:p>
          <a:p>
            <a:r>
              <a:rPr kumimoji="1" lang="zh-CN" altLang="en-US" dirty="0"/>
              <a:t>预测下一个</a:t>
            </a:r>
            <a:r>
              <a:rPr kumimoji="1" lang="en-US" altLang="zh-CN" dirty="0"/>
              <a:t>act</a:t>
            </a:r>
          </a:p>
          <a:p>
            <a:r>
              <a:rPr kumimoji="1" lang="zh-CN" altLang="en-US" dirty="0"/>
              <a:t>预测谈判是否成功，即预测最终价格和标价的差值，然后分成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个桶，转换成分类问题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BEC2-179B-5441-BFA3-62FDD5CDA59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206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展示了一些</a:t>
            </a:r>
            <a:r>
              <a:rPr kumimoji="1" lang="en-US" altLang="zh-CN" dirty="0"/>
              <a:t>act</a:t>
            </a:r>
            <a:r>
              <a:rPr kumimoji="1" lang="zh-CN" altLang="en-US" dirty="0"/>
              <a:t>和他的意思以及实例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BEC2-179B-5441-BFA3-62FDD5CDA59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51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策略和</a:t>
            </a:r>
            <a:r>
              <a:rPr kumimoji="1" lang="en-US" altLang="zh-CN" dirty="0"/>
              <a:t>act</a:t>
            </a:r>
            <a:r>
              <a:rPr kumimoji="1" lang="zh-CN" altLang="en-US" dirty="0"/>
              <a:t>预测准确率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BEC2-179B-5441-BFA3-62FDD5CDA59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3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是计算两个句子（图节点表示）之间相关度的方法，然后用这个分数再对句子做加权求和得到每个句子表示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BEC2-179B-5441-BFA3-62FDD5CDA59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8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两个结果拼接再做个</a:t>
            </a:r>
            <a:r>
              <a:rPr kumimoji="1" lang="en-US" altLang="zh-CN" dirty="0"/>
              <a:t>gate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BEC2-179B-5441-BFA3-62FDD5CDA59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48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两个数据集 </a:t>
            </a:r>
            <a:r>
              <a:rPr kumimoji="1" lang="en-US" altLang="zh-CN" dirty="0"/>
              <a:t>plus</a:t>
            </a:r>
            <a:r>
              <a:rPr kumimoji="1" lang="zh-CN" altLang="en-US" dirty="0"/>
              <a:t>更难，带有一个通用回复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BEC2-179B-5441-BFA3-62FDD5CDA59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398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探究几种构图方式的效果 全都是无向图性能最好</a:t>
            </a:r>
            <a:endParaRPr kumimoji="1" lang="en-US" altLang="zh-CN" dirty="0"/>
          </a:p>
          <a:p>
            <a:r>
              <a:rPr kumimoji="1" lang="zh-CN" altLang="en-US" dirty="0"/>
              <a:t>黑色是顺序边，绿色是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相关边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BEC2-179B-5441-BFA3-62FDD5CDA59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705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在谈判对话中融入显示的策略图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BEC2-179B-5441-BFA3-62FDD5CDA59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877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现在的对话都能说通顺，但很难推理</a:t>
            </a:r>
            <a:endParaRPr kumimoji="1" lang="en-US" altLang="zh-CN" dirty="0"/>
          </a:p>
          <a:p>
            <a:r>
              <a:rPr kumimoji="1" lang="zh-CN" altLang="en-US" dirty="0"/>
              <a:t>目标式对话都是映射为槽位</a:t>
            </a:r>
            <a:endParaRPr kumimoji="1" lang="en-US" altLang="zh-CN" dirty="0"/>
          </a:p>
          <a:p>
            <a:r>
              <a:rPr kumimoji="1" lang="zh-CN" altLang="en-US" dirty="0"/>
              <a:t>在谈判中很难搞到槽位</a:t>
            </a:r>
            <a:endParaRPr kumimoji="1" lang="en-US" altLang="zh-CN" dirty="0"/>
          </a:p>
          <a:p>
            <a:r>
              <a:rPr kumimoji="1" lang="zh-CN" altLang="en-US" dirty="0"/>
              <a:t>需要控制谈判中的程序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BEC2-179B-5441-BFA3-62FDD5CDA59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376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现有建模对话结构的方法分为三类 隐马 有限状态机 和</a:t>
            </a:r>
            <a:r>
              <a:rPr kumimoji="1" lang="en-US" altLang="zh-CN" dirty="0" err="1"/>
              <a:t>rnn</a:t>
            </a:r>
            <a:endParaRPr kumimoji="1" lang="en-US" altLang="zh-CN" dirty="0"/>
          </a:p>
          <a:p>
            <a:r>
              <a:rPr kumimoji="1" lang="zh-CN" altLang="en-US" dirty="0"/>
              <a:t>图联合了解释和表达能力</a:t>
            </a:r>
            <a:endParaRPr kumimoji="1" lang="en-US" altLang="zh-CN" dirty="0"/>
          </a:p>
          <a:p>
            <a:r>
              <a:rPr kumimoji="1" lang="zh-CN" altLang="en-US" dirty="0"/>
              <a:t>做消息传递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BEC2-179B-5441-BFA3-62FDD5CDA59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61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BEC2-179B-5441-BFA3-62FDD5CDA59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34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237AC-C430-4046-894E-4369B464E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084ED3-F620-234E-86BB-ED7265B4D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8895A-319B-C94E-A17E-398348C6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AAE0-43CF-DC48-B508-C91AF27A321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7B619-8880-134C-AE05-45948211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E96BE-8413-8344-8A40-64D3398C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838-E208-C445-89EB-13E95A9E7E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1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B6DCA-FAD7-3948-ADA2-D80AB582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62A6B9-51A0-414F-A8E9-76639785A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3CC98-25B2-864C-BC81-C4F22C0C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AAE0-43CF-DC48-B508-C91AF27A321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D8626-3CDB-D144-A7A6-EF8F6B2C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9557A-4C97-5C47-8C91-8B3213D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838-E208-C445-89EB-13E95A9E7E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279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E2C968-E90C-3D42-AD16-34A10DEAC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EFD8E6-9ADF-E74D-A2B0-08FD345D9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56007-9966-7C4D-9718-E5F4E8E4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AAE0-43CF-DC48-B508-C91AF27A321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ACF1E-2294-2847-B2CC-3FE4F323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0612F-D67C-F341-9AD9-30F766B8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838-E208-C445-89EB-13E95A9E7E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019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55343-3FD7-B841-8CD7-AA6ED854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5829C-2194-8B46-8CA3-5F5DCB0C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ADEED-6452-0245-ACF1-74D32FBD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AAE0-43CF-DC48-B508-C91AF27A321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83389-88E2-7B47-A334-5A70DB40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5BD71-A395-494E-BE84-FFEF9C2B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838-E208-C445-89EB-13E95A9E7E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6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D02B7-6A3B-514E-8EF5-0B0FC796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449BB-41BC-E149-862B-0B3896910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F79A0-6259-BF42-97B0-D3D40E89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AAE0-43CF-DC48-B508-C91AF27A321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2B3CB-F67E-1948-93DC-8E6305D6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29197-105E-9947-B853-2988018D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838-E208-C445-89EB-13E95A9E7E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00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E8E5D-B564-BC47-82F9-F105CBC2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642F5-FEA0-824D-871E-51DB5DF27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A8512C-B0B5-C34F-9515-97009B822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5DA4E-7D03-0947-B212-9A4DE6EA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AAE0-43CF-DC48-B508-C91AF27A321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FA7736-C100-5449-9402-44707114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EB086-45DF-8D46-A79E-28877129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838-E208-C445-89EB-13E95A9E7E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09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941F7-24C5-7C44-85E1-45238E33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FCCADE-853D-0A49-BCBF-E57EA821B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33CC68-08C1-ED49-B6A5-4F0BA5636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62818D-F89A-3F40-B3BB-CB1D4D08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7D2BE4-F3CB-2D47-BE8B-B3AEE80FC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FA130C-039A-0843-B226-13C43057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AAE0-43CF-DC48-B508-C91AF27A321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30FE7B-C023-E24F-9962-5257F3A4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DA267E-54D6-2441-A808-AF249BA5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838-E208-C445-89EB-13E95A9E7E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52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1CCAE-AE71-014B-9D26-9F668772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BFF6B9-D88C-4349-89C7-5C966CFF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AAE0-43CF-DC48-B508-C91AF27A321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E673F5-A766-CB4E-B48D-CDC6C006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66A409-370C-DF4C-BAB0-18778098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838-E208-C445-89EB-13E95A9E7E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42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F5783F-D0C4-584F-87D6-C1849383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AAE0-43CF-DC48-B508-C91AF27A321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3028A8-CAFC-0E4B-A8D9-DB82EEB7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3917F8-D80F-7341-85D8-58A7F00E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838-E208-C445-89EB-13E95A9E7E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60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569D4-2226-2542-A607-CFED8378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9667C-AC2D-2C4C-B4A0-5BF887833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8BC158-3DE7-2047-9872-FD35D4708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4B90A-D0FA-B94C-8645-27580CB4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AAE0-43CF-DC48-B508-C91AF27A321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E60840-DD7D-0545-A376-BE35A80E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C35E0-7D3E-1043-8C1B-C772748F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838-E208-C445-89EB-13E95A9E7E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52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076F3-A1A6-994B-951D-0F0DDE1F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3610E2-DA1C-5049-B851-53A3344AB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C2DF26-38FB-7D4C-8202-6BF33C9D0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6E468-133B-2841-A879-D00A9CB6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AAE0-43CF-DC48-B508-C91AF27A321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AA543-6A15-E049-A706-E1F2BFAA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9BABA-BD13-5749-B9C8-A2C94124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838-E208-C445-89EB-13E95A9E7E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101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2FBA84-0461-4B4E-B875-C625B076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DAC1E-FC39-764E-90FB-A39AFA658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84732-F490-BD49-AEBA-86A24B25A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AAE0-43CF-DC48-B508-C91AF27A321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209FF-AC90-8B43-A44F-133B61284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EB123-EC77-CC45-A673-AE6281EA7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A838-E208-C445-89EB-13E95A9E7E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96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B86FF-FDC3-FA48-BBA1-C89E7B1D0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7E51A1-9BFC-5648-A5C8-E3CD3CC57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62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7C78F-3037-1F4E-AEE1-604505BE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Graph Structure 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3567A-06AF-0A41-B0A4-C6A5C04F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" altLang="zh-CN" dirty="0" err="1"/>
              <a:t>raph</a:t>
            </a:r>
            <a:r>
              <a:rPr lang="en" altLang="zh-CN" dirty="0"/>
              <a:t> structure allows messages to pass over the nodes with local contextual information </a:t>
            </a:r>
          </a:p>
          <a:p>
            <a:r>
              <a:rPr lang="en" altLang="zh-CN" dirty="0"/>
              <a:t>employ GCN to summarize the local feature information </a:t>
            </a:r>
          </a:p>
          <a:p>
            <a:r>
              <a:rPr lang="en" altLang="zh-CN" dirty="0"/>
              <a:t>edge between </a:t>
            </a:r>
            <a:r>
              <a:rPr lang="en" altLang="zh-CN" b="1" dirty="0"/>
              <a:t>adjacent utterances </a:t>
            </a:r>
          </a:p>
          <a:p>
            <a:r>
              <a:rPr lang="en" altLang="zh-CN" dirty="0"/>
              <a:t>edge between two nonadjacent utterances if there is a</a:t>
            </a:r>
            <a:r>
              <a:rPr lang="zh-CN" altLang="en-US" dirty="0"/>
              <a:t> </a:t>
            </a:r>
            <a:r>
              <a:rPr lang="en" altLang="zh-CN" b="1" dirty="0"/>
              <a:t>dependency between topics</a:t>
            </a:r>
            <a:r>
              <a:rPr lang="en" altLang="zh-CN" dirty="0"/>
              <a:t> to which they belong </a:t>
            </a:r>
          </a:p>
          <a:p>
            <a:r>
              <a:rPr lang="en" altLang="zh-CN" dirty="0"/>
              <a:t>extract the named entities and keywords by </a:t>
            </a:r>
            <a:r>
              <a:rPr lang="en" altLang="zh-CN" dirty="0" err="1"/>
              <a:t>TextRank</a:t>
            </a:r>
            <a:r>
              <a:rPr lang="en" altLang="zh-CN" dirty="0"/>
              <a:t> 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83280-5538-4449-A8CA-798E330B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313" y="5055323"/>
            <a:ext cx="6414400" cy="708869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C4C834F-A918-F244-8710-04D9F8C406EB}"/>
              </a:ext>
            </a:extLst>
          </p:cNvPr>
          <p:cNvCxnSpPr/>
          <p:nvPr/>
        </p:nvCxnSpPr>
        <p:spPr>
          <a:xfrm flipV="1">
            <a:off x="4328932" y="5590572"/>
            <a:ext cx="254643" cy="586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F635225-B933-0244-B231-6F437CB9F914}"/>
              </a:ext>
            </a:extLst>
          </p:cNvPr>
          <p:cNvSpPr txBox="1"/>
          <p:nvPr/>
        </p:nvSpPr>
        <p:spPr>
          <a:xfrm>
            <a:off x="3327722" y="6176963"/>
            <a:ext cx="20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l-layer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-sentence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099956F-D879-4249-B7CE-096F5BDB861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033941" y="5578469"/>
            <a:ext cx="573276" cy="586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0022C78-4FB5-274F-8C05-2E2B1CA00833}"/>
              </a:ext>
            </a:extLst>
          </p:cNvPr>
          <p:cNvSpPr txBox="1"/>
          <p:nvPr/>
        </p:nvSpPr>
        <p:spPr>
          <a:xfrm>
            <a:off x="5606007" y="6164859"/>
            <a:ext cx="20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l-layer</a:t>
            </a:r>
            <a:r>
              <a:rPr kumimoji="1" lang="zh-CN" altLang="en-US" dirty="0"/>
              <a:t> </a:t>
            </a:r>
            <a:r>
              <a:rPr kumimoji="1" lang="en-US" altLang="zh-CN" dirty="0"/>
              <a:t>j-sentence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41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0BB11-93E6-364D-9A94-A85C9496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Aggregation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B31BE-0D01-4843-9092-0F4D3E9A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528A73-58BB-3B44-B134-CB52C3B98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230618"/>
            <a:ext cx="3200400" cy="1054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3859C9-69A2-2A40-A91F-1DBCAB14F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197" y="3442883"/>
            <a:ext cx="4445000" cy="355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B02B50-D93E-DA41-9DC0-13F99EE14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004" y="4001294"/>
            <a:ext cx="2730500" cy="1663700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BCD048B-0B0C-2549-A192-1C7451D20286}"/>
              </a:ext>
            </a:extLst>
          </p:cNvPr>
          <p:cNvCxnSpPr>
            <a:cxnSpLocks/>
          </p:cNvCxnSpPr>
          <p:nvPr/>
        </p:nvCxnSpPr>
        <p:spPr>
          <a:xfrm>
            <a:off x="6562846" y="1653477"/>
            <a:ext cx="104173" cy="648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1339F27-380F-B841-991A-72AEE77979CA}"/>
              </a:ext>
            </a:extLst>
          </p:cNvPr>
          <p:cNvSpPr txBox="1"/>
          <p:nvPr/>
        </p:nvSpPr>
        <p:spPr>
          <a:xfrm>
            <a:off x="5818208" y="1058625"/>
            <a:ext cx="124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5B6690D-D552-4C43-8C59-43952B53918B}"/>
              </a:ext>
            </a:extLst>
          </p:cNvPr>
          <p:cNvCxnSpPr>
            <a:cxnSpLocks/>
          </p:cNvCxnSpPr>
          <p:nvPr/>
        </p:nvCxnSpPr>
        <p:spPr>
          <a:xfrm flipH="1">
            <a:off x="7171885" y="1718649"/>
            <a:ext cx="524315" cy="633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07C9A0F-8407-8649-AE4F-7EBF4F78011C}"/>
              </a:ext>
            </a:extLst>
          </p:cNvPr>
          <p:cNvSpPr txBox="1"/>
          <p:nvPr/>
        </p:nvSpPr>
        <p:spPr>
          <a:xfrm>
            <a:off x="7523544" y="1193006"/>
            <a:ext cx="1597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6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9C322-FD80-2346-AA80-1641E92D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21F29-02AA-EE49-8A39-066DDFF0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Dataset:</a:t>
            </a:r>
            <a:r>
              <a:rPr kumimoji="1" lang="zh-CN" altLang="en-US" dirty="0"/>
              <a:t> </a:t>
            </a:r>
            <a:r>
              <a:rPr lang="en" altLang="zh-CN" dirty="0" err="1"/>
              <a:t>MuTual</a:t>
            </a:r>
            <a:r>
              <a:rPr lang="en" altLang="zh-CN" dirty="0"/>
              <a:t> and </a:t>
            </a:r>
            <a:r>
              <a:rPr lang="en" altLang="zh-CN" dirty="0" err="1"/>
              <a:t>MuTual</a:t>
            </a:r>
            <a:r>
              <a:rPr lang="en" altLang="zh-CN" baseline="30000" dirty="0" err="1"/>
              <a:t>plus</a:t>
            </a:r>
            <a:r>
              <a:rPr lang="en" altLang="zh-CN" dirty="0"/>
              <a:t> </a:t>
            </a:r>
          </a:p>
          <a:p>
            <a:r>
              <a:rPr lang="en" altLang="zh-CN" dirty="0" err="1"/>
              <a:t>MuTual</a:t>
            </a:r>
            <a:r>
              <a:rPr lang="en" altLang="zh-CN" baseline="30000" dirty="0" err="1"/>
              <a:t>plus</a:t>
            </a:r>
            <a:r>
              <a:rPr lang="en" altLang="zh-CN" dirty="0"/>
              <a:t> is built based on </a:t>
            </a:r>
            <a:r>
              <a:rPr lang="en" altLang="zh-CN" dirty="0" err="1"/>
              <a:t>MuTual</a:t>
            </a:r>
            <a:r>
              <a:rPr lang="en" altLang="zh-CN" dirty="0"/>
              <a:t> by </a:t>
            </a:r>
            <a:r>
              <a:rPr lang="en" altLang="zh-CN" b="1" dirty="0"/>
              <a:t>using safe response to replace one of the candidate</a:t>
            </a:r>
            <a:r>
              <a:rPr lang="en" altLang="zh-CN" dirty="0"/>
              <a:t> responses for each instance in </a:t>
            </a:r>
            <a:r>
              <a:rPr lang="en" altLang="zh-CN" dirty="0" err="1"/>
              <a:t>MuTual</a:t>
            </a:r>
            <a:r>
              <a:rPr lang="en" altLang="zh-CN" dirty="0"/>
              <a:t>.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89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C5EE8-6D9D-574D-B1AF-E5E1A3EB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109EB87-9CFB-7042-8D20-BE106CCE3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932" y="1814051"/>
            <a:ext cx="4691138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A0E923-43EB-EC44-A489-96E5CFCBC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070" y="1814051"/>
            <a:ext cx="5578998" cy="19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2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904F1-A5D8-8A48-AA7B-780D537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Different types of UDG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AD663-CE96-A04E-80E6-C33E54A8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E0E865-755B-4940-9119-C11E2798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028" y="4629070"/>
            <a:ext cx="5067300" cy="1651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9DCAB9-C437-7849-AB9C-B462C761D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678" y="2097048"/>
            <a:ext cx="58420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7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5F813-19A1-5843-968B-628D0B5D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 err="1"/>
              <a:t>DialoGraph</a:t>
            </a:r>
            <a:r>
              <a:rPr kumimoji="1" lang="en-US" altLang="zh-CN" dirty="0"/>
              <a:t>:</a:t>
            </a:r>
            <a:r>
              <a:rPr kumimoji="1" lang="en" altLang="zh-CN" dirty="0"/>
              <a:t> Incorporating Interpretable Strategy-Graph Networks into Negotiation Dialogues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AC4C8-0C6B-6E4E-97DC-6EE0586FC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20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0C0AB-047B-B34F-8FDE-BC6D1A50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Challenges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9B407-A6B0-744A-8E0A-CC148707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66" y="1825625"/>
            <a:ext cx="6446134" cy="4351338"/>
          </a:xfrm>
        </p:spPr>
        <p:txBody>
          <a:bodyPr>
            <a:normAutofit fontScale="85000" lnSpcReduction="20000"/>
          </a:bodyPr>
          <a:lstStyle/>
          <a:p>
            <a:r>
              <a:rPr lang="en" altLang="zh-CN" dirty="0"/>
              <a:t>While modern dialogue agents excel at </a:t>
            </a:r>
            <a:r>
              <a:rPr lang="en" altLang="zh-CN" b="1" dirty="0"/>
              <a:t>generating fluent sentences</a:t>
            </a:r>
            <a:r>
              <a:rPr lang="en" altLang="zh-CN" dirty="0"/>
              <a:t>, they still lack pragmatic grounding and </a:t>
            </a:r>
            <a:r>
              <a:rPr lang="en" altLang="zh-CN" b="1" dirty="0"/>
              <a:t>cannot reason </a:t>
            </a:r>
            <a:r>
              <a:rPr lang="en" altLang="zh-CN" dirty="0"/>
              <a:t>strategically. 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" altLang="zh-CN" dirty="0"/>
              <a:t>restaurant or flight reservations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users communicate explicit</a:t>
            </a:r>
            <a:r>
              <a:rPr lang="zh-CN" altLang="en-US" dirty="0"/>
              <a:t> </a:t>
            </a:r>
            <a:r>
              <a:rPr lang="en" altLang="zh-CN" dirty="0"/>
              <a:t>intentions, enabling systems to </a:t>
            </a:r>
            <a:r>
              <a:rPr lang="en" altLang="zh-CN" b="1" dirty="0"/>
              <a:t>map the utterances into</a:t>
            </a:r>
            <a:br>
              <a:rPr lang="en" altLang="zh-CN" b="1" dirty="0"/>
            </a:br>
            <a:r>
              <a:rPr lang="en" altLang="zh-CN" b="1" dirty="0"/>
              <a:t>specific intent </a:t>
            </a:r>
            <a:r>
              <a:rPr lang="en" altLang="zh-CN" dirty="0"/>
              <a:t>slots </a:t>
            </a:r>
          </a:p>
          <a:p>
            <a:r>
              <a:rPr lang="en-US" altLang="zh-CN" dirty="0"/>
              <a:t>S</a:t>
            </a:r>
            <a:r>
              <a:rPr lang="en" altLang="zh-CN" dirty="0" err="1"/>
              <a:t>uch</a:t>
            </a:r>
            <a:r>
              <a:rPr lang="en" altLang="zh-CN" dirty="0"/>
              <a:t> mapping is </a:t>
            </a:r>
            <a:r>
              <a:rPr lang="en" altLang="zh-CN" b="1" dirty="0"/>
              <a:t>less clear in complex </a:t>
            </a:r>
            <a:r>
              <a:rPr lang="en" altLang="zh-CN" dirty="0"/>
              <a:t>non-collaborative tasks like</a:t>
            </a:r>
            <a:r>
              <a:rPr lang="zh-CN" altLang="en-US" dirty="0"/>
              <a:t> </a:t>
            </a:r>
            <a:r>
              <a:rPr lang="en" altLang="zh-CN" dirty="0"/>
              <a:t>negotiation </a:t>
            </a:r>
          </a:p>
          <a:p>
            <a:r>
              <a:rPr lang="en-US" altLang="zh-CN" dirty="0"/>
              <a:t>I</a:t>
            </a:r>
            <a:r>
              <a:rPr lang="en" altLang="zh-CN" dirty="0"/>
              <a:t>t is crucial to control for pragmatics of the dialogue to build effective negotiation systems. </a:t>
            </a:r>
            <a:br>
              <a:rPr lang="en" altLang="zh-CN" dirty="0"/>
            </a:br>
            <a:endParaRPr lang="en" altLang="zh-CN" dirty="0"/>
          </a:p>
          <a:p>
            <a:endParaRPr lang="e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30A330-FA87-A741-A0C3-D1D938C7E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6" y="1955236"/>
            <a:ext cx="42545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6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2BE0A-C491-0F48-B94D-205E470F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67F01-DA67-2D48-97DA-E526F530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" altLang="zh-CN" dirty="0" err="1"/>
              <a:t>odel</a:t>
            </a:r>
            <a:r>
              <a:rPr lang="en" altLang="zh-CN" dirty="0"/>
              <a:t> the explicit dialogue structure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" altLang="zh-CN" dirty="0"/>
              <a:t>prior work</a:t>
            </a:r>
            <a:r>
              <a:rPr lang="en-US" altLang="zh-CN" dirty="0"/>
              <a:t>s:</a:t>
            </a:r>
            <a:endParaRPr lang="en" altLang="zh-CN" dirty="0"/>
          </a:p>
          <a:p>
            <a:pPr marL="514350" indent="-514350">
              <a:buFont typeface="+mj-lt"/>
              <a:buAutoNum type="arabicPeriod"/>
            </a:pPr>
            <a:r>
              <a:rPr lang="en" altLang="zh-CN" dirty="0"/>
              <a:t>Hidden Markov Models 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CN" dirty="0"/>
              <a:t>Finite State Transducers 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CN" dirty="0"/>
              <a:t>RNNs </a:t>
            </a:r>
          </a:p>
          <a:p>
            <a:r>
              <a:rPr lang="en" altLang="zh-CN" dirty="0"/>
              <a:t>Graph Neural Networks</a:t>
            </a:r>
            <a:r>
              <a:rPr lang="zh-CN" altLang="en-US" dirty="0"/>
              <a:t> </a:t>
            </a:r>
            <a:r>
              <a:rPr lang="en" altLang="zh-CN" dirty="0"/>
              <a:t>can combine the benefits of</a:t>
            </a:r>
            <a:r>
              <a:rPr lang="zh-CN" altLang="en-US" dirty="0"/>
              <a:t> </a:t>
            </a:r>
            <a:r>
              <a:rPr lang="en" altLang="zh-CN" b="1" dirty="0"/>
              <a:t>interpretability and expressivity </a:t>
            </a:r>
          </a:p>
          <a:p>
            <a:r>
              <a:rPr lang="en-US" altLang="zh-CN" dirty="0"/>
              <a:t>E</a:t>
            </a:r>
            <a:r>
              <a:rPr lang="en" altLang="zh-CN" dirty="0" err="1"/>
              <a:t>ffectiveness</a:t>
            </a:r>
            <a:r>
              <a:rPr lang="en" altLang="zh-CN" dirty="0"/>
              <a:t> in encoding graph-structured data through </a:t>
            </a:r>
            <a:r>
              <a:rPr lang="en" altLang="zh-CN" b="1" dirty="0"/>
              <a:t>message propagation 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9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3C892-5388-2F4C-9460-AF5FF3BA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75AD1-F2B0-DB47-836A-C58B6E9A1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" altLang="zh-CN" dirty="0" err="1"/>
              <a:t>ncorporates</a:t>
            </a:r>
            <a:r>
              <a:rPr lang="en" altLang="zh-CN" dirty="0"/>
              <a:t> GATs with hierarchical pooling to learn </a:t>
            </a:r>
            <a:r>
              <a:rPr lang="en" altLang="zh-CN" b="1" dirty="0"/>
              <a:t>pragmatic dialogue strategies</a:t>
            </a:r>
            <a:r>
              <a:rPr lang="en" altLang="zh-CN" dirty="0"/>
              <a:t> jointly with the </a:t>
            </a:r>
            <a:r>
              <a:rPr lang="en" altLang="zh-CN" b="1" dirty="0"/>
              <a:t>dialogue history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H</a:t>
            </a:r>
            <a:r>
              <a:rPr lang="en" altLang="zh-CN" b="1" dirty="0" err="1"/>
              <a:t>ierarchical</a:t>
            </a:r>
            <a:r>
              <a:rPr lang="en" altLang="zh-CN" b="1" dirty="0"/>
              <a:t> dialogue encoder </a:t>
            </a:r>
            <a:r>
              <a:rPr lang="en" altLang="zh-CN" dirty="0"/>
              <a:t>learns a representation for each utterance and encodes its local context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S</a:t>
            </a:r>
            <a:r>
              <a:rPr lang="en" altLang="zh-CN" b="1" dirty="0" err="1"/>
              <a:t>tructure</a:t>
            </a:r>
            <a:r>
              <a:rPr lang="en" altLang="zh-CN" b="1" dirty="0"/>
              <a:t> encoder</a:t>
            </a:r>
            <a:r>
              <a:rPr lang="zh-CN" altLang="en-US" b="1" dirty="0"/>
              <a:t> </a:t>
            </a:r>
            <a:r>
              <a:rPr lang="en" altLang="zh-CN" dirty="0"/>
              <a:t>for encoding sequences of negotiation strategies and dialogue acts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U</a:t>
            </a:r>
            <a:r>
              <a:rPr lang="en" altLang="zh-CN" b="1" dirty="0" err="1"/>
              <a:t>tterance</a:t>
            </a:r>
            <a:r>
              <a:rPr lang="en" altLang="zh-CN" b="1" dirty="0"/>
              <a:t> decoder</a:t>
            </a:r>
            <a:r>
              <a:rPr lang="zh-CN" altLang="en-US" b="1" dirty="0"/>
              <a:t> </a:t>
            </a:r>
            <a:r>
              <a:rPr lang="en" altLang="zh-CN" dirty="0"/>
              <a:t>which finally generates the output utterance 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331A27-C0E8-2C48-ABDC-F0DE0A794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0" y="4995601"/>
            <a:ext cx="7975600" cy="431800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890547C3-4A73-2C45-A91B-8B843D62DAE9}"/>
              </a:ext>
            </a:extLst>
          </p:cNvPr>
          <p:cNvCxnSpPr/>
          <p:nvPr/>
        </p:nvCxnSpPr>
        <p:spPr>
          <a:xfrm flipV="1">
            <a:off x="2882096" y="5416952"/>
            <a:ext cx="428263" cy="520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1B3489F-8312-E74F-B431-FBE4503A99BC}"/>
              </a:ext>
            </a:extLst>
          </p:cNvPr>
          <p:cNvSpPr txBox="1"/>
          <p:nvPr/>
        </p:nvSpPr>
        <p:spPr>
          <a:xfrm>
            <a:off x="2123151" y="5838942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utterance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18237D-5D1C-3740-AE5A-8BEC81B3035C}"/>
              </a:ext>
            </a:extLst>
          </p:cNvPr>
          <p:cNvSpPr/>
          <p:nvPr/>
        </p:nvSpPr>
        <p:spPr>
          <a:xfrm>
            <a:off x="2923027" y="6311900"/>
            <a:ext cx="204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NimbusRomNo9L"/>
              </a:rPr>
              <a:t>coarse dialogue act </a:t>
            </a:r>
            <a:endParaRPr lang="en" altLang="zh-CN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230C40C-C741-4F42-A3D0-25F3EE88F29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945358" y="5365984"/>
            <a:ext cx="0" cy="945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F85CC9C-243A-F64B-A86F-4626A6FC13B4}"/>
              </a:ext>
            </a:extLst>
          </p:cNvPr>
          <p:cNvSpPr/>
          <p:nvPr/>
        </p:nvSpPr>
        <p:spPr>
          <a:xfrm>
            <a:off x="5073219" y="6100394"/>
            <a:ext cx="363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CMMI10"/>
              </a:rPr>
              <a:t>K</a:t>
            </a:r>
            <a:r>
              <a:rPr lang="zh-CN" altLang="en-US" dirty="0">
                <a:latin typeface="CMMI10"/>
              </a:rPr>
              <a:t> </a:t>
            </a:r>
            <a:r>
              <a:rPr lang="en" altLang="zh-CN" dirty="0">
                <a:latin typeface="NimbusRomNo9L"/>
              </a:rPr>
              <a:t>fine-grained</a:t>
            </a:r>
            <a:r>
              <a:rPr lang="zh-CN" altLang="en-US" dirty="0">
                <a:latin typeface="NimbusRomNo9L"/>
              </a:rPr>
              <a:t> </a:t>
            </a:r>
            <a:r>
              <a:rPr lang="en" altLang="zh-CN" dirty="0">
                <a:latin typeface="NimbusRomNo9L"/>
              </a:rPr>
              <a:t>negotiation</a:t>
            </a:r>
            <a:r>
              <a:rPr lang="zh-CN" altLang="en-US" dirty="0">
                <a:latin typeface="NimbusRomNo9L"/>
              </a:rPr>
              <a:t> </a:t>
            </a:r>
            <a:r>
              <a:rPr lang="en" altLang="zh-CN" dirty="0">
                <a:latin typeface="NimbusRomNo9L"/>
              </a:rPr>
              <a:t>strategies </a:t>
            </a:r>
            <a:endParaRPr lang="en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949C954-C6B1-AC47-A374-E5B69EAC441F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5365984"/>
            <a:ext cx="1099755" cy="734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3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566F1-2CE6-8A46-8B5D-B9B964DC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0842F-0C7A-C34A-ACD3-27FB3B6E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0A9A2A-274C-4141-B94C-0C34CD9E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607" y="1690688"/>
            <a:ext cx="7396785" cy="480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6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42C53-A8F1-B64B-82E7-3996B16F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46508-8D7F-2049-9083-29EE7746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A Graph Reasoning Network for Multi-turn Response Selection via Customized Pre-training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AAAI</a:t>
            </a:r>
            <a:r>
              <a:rPr lang="zh-CN" altLang="en-US" dirty="0"/>
              <a:t> </a:t>
            </a:r>
            <a:r>
              <a:rPr lang="en-US" altLang="zh-CN" dirty="0"/>
              <a:t>2021</a:t>
            </a:r>
            <a:endParaRPr lang="en" altLang="zh-CN" dirty="0"/>
          </a:p>
          <a:p>
            <a:r>
              <a:rPr lang="en" altLang="zh-CN" dirty="0" err="1"/>
              <a:t>DialoGrap</a:t>
            </a:r>
            <a:r>
              <a:rPr lang="en-US" altLang="zh-CN" dirty="0"/>
              <a:t>h:</a:t>
            </a:r>
            <a:r>
              <a:rPr lang="en" altLang="zh-CN" dirty="0"/>
              <a:t> Incorporating Interpretable </a:t>
            </a:r>
            <a:r>
              <a:rPr kumimoji="1" lang="en" altLang="zh-CN" dirty="0"/>
              <a:t>Strategy-Graph Networks into Negotiation Dialogues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ICLR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2021</a:t>
            </a:r>
          </a:p>
          <a:p>
            <a:r>
              <a:rPr kumimoji="1" lang="en" altLang="zh-CN" dirty="0">
                <a:solidFill>
                  <a:schemeClr val="bg1"/>
                </a:solidFill>
              </a:rPr>
              <a:t>Dynamic Graph Representation Learning for Video Dialog via Multi-Modal Shuffled Transformers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AAAI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2021</a:t>
            </a:r>
            <a:endParaRPr kumimoji="1" lang="en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965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B8E39-3F2B-D446-AA09-1421A175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Hierarchical dialogue encoder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D8B17-1FDF-5E41-B6E6-C7E3F0288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Use the pooled representations from BERT to</a:t>
            </a:r>
            <a:r>
              <a:rPr lang="zh-CN" altLang="en-US" dirty="0"/>
              <a:t> </a:t>
            </a:r>
            <a:r>
              <a:rPr lang="en" altLang="zh-CN" dirty="0"/>
              <a:t>encode the</a:t>
            </a:r>
            <a:r>
              <a:rPr lang="zh-CN" altLang="en-US" dirty="0"/>
              <a:t> </a:t>
            </a:r>
            <a:r>
              <a:rPr lang="en" altLang="zh-CN" dirty="0"/>
              <a:t>utterance </a:t>
            </a:r>
            <a:r>
              <a:rPr lang="en" altLang="zh-CN" dirty="0" err="1"/>
              <a:t>ut</a:t>
            </a:r>
            <a:r>
              <a:rPr lang="en" altLang="zh-CN" dirty="0"/>
              <a:t> </a:t>
            </a:r>
          </a:p>
          <a:p>
            <a:r>
              <a:rPr lang="en-US" altLang="zh-CN" dirty="0"/>
              <a:t>P</a:t>
            </a:r>
            <a:r>
              <a:rPr lang="en" altLang="zh-CN" dirty="0"/>
              <a:t>ass the utterance embeddings through a GRU to obtain the dialogue context encoding till time 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6F85BF-899A-494B-87A0-AC330314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248" y="2263253"/>
            <a:ext cx="393700" cy="317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E0DF98-D18F-8E45-B3DB-77D28364C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81" y="3107802"/>
            <a:ext cx="520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6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E9700-8F5A-3043-9BAD-893B6280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Structure encoder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35285-225D-D444-8744-95B17667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41"/>
            <a:ext cx="10515600" cy="531295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</a:t>
            </a:r>
            <a:r>
              <a:rPr lang="en" altLang="zh-CN" dirty="0" err="1"/>
              <a:t>odel</a:t>
            </a:r>
            <a:r>
              <a:rPr lang="en" altLang="zh-CN" dirty="0"/>
              <a:t> the graph representations of the strategies and dialogue acts using GATs and output their structural representations </a:t>
            </a:r>
          </a:p>
          <a:p>
            <a:r>
              <a:rPr lang="en-US" altLang="zh-CN" dirty="0"/>
              <a:t>M</a:t>
            </a:r>
            <a:r>
              <a:rPr lang="en" altLang="zh-CN" dirty="0" err="1"/>
              <a:t>odel</a:t>
            </a:r>
            <a:r>
              <a:rPr lang="en" altLang="zh-CN" dirty="0"/>
              <a:t> the sequence of negotiation strategies by creating a directed graph </a:t>
            </a:r>
          </a:p>
          <a:p>
            <a:r>
              <a:rPr lang="zh-CN" altLang="en-US" dirty="0"/>
              <a:t>       </a:t>
            </a:r>
            <a:r>
              <a:rPr lang="en" altLang="zh-CN" dirty="0"/>
              <a:t>is the set of k fine-grained negotiation strategies for the utterance </a:t>
            </a:r>
          </a:p>
          <a:p>
            <a:r>
              <a:rPr lang="en-US" altLang="zh-CN" dirty="0"/>
              <a:t>E</a:t>
            </a:r>
            <a:r>
              <a:rPr lang="en" altLang="zh-CN" dirty="0"/>
              <a:t>ach node represents a particular negotiation strategy for an utterance </a:t>
            </a:r>
          </a:p>
          <a:p>
            <a:r>
              <a:rPr lang="en-US" altLang="zh-CN" dirty="0"/>
              <a:t>E</a:t>
            </a:r>
            <a:r>
              <a:rPr lang="en" altLang="zh-CN" dirty="0"/>
              <a:t>ach node represents a strategy-utterance pair </a:t>
            </a:r>
          </a:p>
          <a:p>
            <a:r>
              <a:rPr lang="en" altLang="zh-CN" dirty="0"/>
              <a:t>l layers of GAT, each followed by the Adaptive Structure Aware Pooling the graph </a:t>
            </a:r>
          </a:p>
          <a:p>
            <a:r>
              <a:rPr lang="en" altLang="zh-CN" dirty="0"/>
              <a:t>representation is summarized using the concatenation of </a:t>
            </a:r>
            <a:r>
              <a:rPr lang="en" altLang="zh-CN" i="1" dirty="0"/>
              <a:t>mean </a:t>
            </a:r>
            <a:r>
              <a:rPr lang="en" altLang="zh-CN" dirty="0"/>
              <a:t>and </a:t>
            </a:r>
            <a:r>
              <a:rPr lang="en" altLang="zh-CN" i="1" dirty="0"/>
              <a:t>max </a:t>
            </a:r>
            <a:r>
              <a:rPr lang="en" altLang="zh-CN" dirty="0"/>
              <a:t>of the node representations 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5C327C-B59A-1845-A4B9-DEE79D171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138" y="3393233"/>
            <a:ext cx="3797300" cy="495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EEC4BF-AD35-C349-95AA-0DEEA2A90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76" y="3143903"/>
            <a:ext cx="584200" cy="34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51A46A-7B1B-C040-A12A-5923F1A93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138" y="4280179"/>
            <a:ext cx="368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14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88A5B-D177-F547-9A98-71AC115B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Utterance decoder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13050-F80B-4941-B9C0-7EA4D337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en" altLang="zh-CN" dirty="0" err="1"/>
              <a:t>ses</a:t>
            </a:r>
            <a:r>
              <a:rPr lang="en" altLang="zh-CN" dirty="0"/>
              <a:t> the dialogue context representation and structural representations of dialogue acts and negotiation strategies to produce the dialogue response </a:t>
            </a:r>
          </a:p>
          <a:p>
            <a:r>
              <a:rPr lang="en" altLang="zh-CN" dirty="0"/>
              <a:t>Enrich the dialogue representation by concatenating the structural representations before passing it to a standard greedy GRU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1ABD84-8180-0349-911D-C11AFCACD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0" y="4001294"/>
            <a:ext cx="4356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2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16878-7319-AF4D-B3EF-EA92B634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B256-A878-9F40-8D4E-FA7A9CDE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Use</a:t>
            </a:r>
            <a:r>
              <a:rPr lang="zh-CN" altLang="en-US" dirty="0"/>
              <a:t>  </a:t>
            </a:r>
            <a:r>
              <a:rPr lang="en" altLang="zh-CN" dirty="0"/>
              <a:t> </a:t>
            </a:r>
            <a:r>
              <a:rPr lang="zh-CN" altLang="en-US" dirty="0"/>
              <a:t>    </a:t>
            </a:r>
            <a:r>
              <a:rPr lang="en" altLang="zh-CN" dirty="0"/>
              <a:t> to predict the next set of strategies </a:t>
            </a:r>
          </a:p>
          <a:p>
            <a:r>
              <a:rPr lang="en-US" altLang="zh-CN" dirty="0"/>
              <a:t>U</a:t>
            </a:r>
            <a:r>
              <a:rPr lang="en" altLang="zh-CN" dirty="0"/>
              <a:t>se </a:t>
            </a:r>
            <a:r>
              <a:rPr lang="zh-CN" altLang="en-US" dirty="0"/>
              <a:t>       </a:t>
            </a:r>
            <a:r>
              <a:rPr lang="en" altLang="zh-CN" dirty="0"/>
              <a:t>to predict the dialogue act for the next utterance</a:t>
            </a:r>
          </a:p>
          <a:p>
            <a:r>
              <a:rPr lang="en" altLang="zh-CN" dirty="0"/>
              <a:t> </a:t>
            </a:r>
            <a:r>
              <a:rPr lang="zh-CN" altLang="en-US" dirty="0"/>
              <a:t>                                  </a:t>
            </a:r>
            <a:r>
              <a:rPr lang="en" altLang="zh-CN" dirty="0"/>
              <a:t>predict the negotiation success </a:t>
            </a:r>
          </a:p>
          <a:p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" altLang="zh-CN" dirty="0"/>
              <a:t>negotiation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bucket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B80C77-BA77-AA4D-8BCA-4A8232D2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84" y="1825625"/>
            <a:ext cx="685800" cy="444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599C1B-FBA6-EC4D-B577-64D0FCC0A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277" y="2361656"/>
            <a:ext cx="596900" cy="431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EBD1CF-DA31-F94E-86C4-48F9EA939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665" y="2815924"/>
            <a:ext cx="3327400" cy="482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A7A827-1551-8A41-9376-0BE47D9D5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65" y="3896671"/>
            <a:ext cx="6692900" cy="63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351C48-E345-1A43-AE4B-0C47210015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665" y="5077226"/>
            <a:ext cx="6007100" cy="482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E74FC2-539C-094D-ADAC-C26DFCC1D5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215" y="4518843"/>
            <a:ext cx="7759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29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B90B5-2754-194B-9D66-3BF38A26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25388-42D1-9C48-8516-6A2BAA42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Dataset:</a:t>
            </a:r>
            <a:r>
              <a:rPr kumimoji="1" lang="zh-CN" altLang="en-US" dirty="0"/>
              <a:t> </a:t>
            </a:r>
            <a:r>
              <a:rPr lang="en" altLang="zh-CN" dirty="0" err="1"/>
              <a:t>CraigslistBargain</a:t>
            </a:r>
            <a:endParaRPr lang="en" altLang="zh-CN" dirty="0"/>
          </a:p>
          <a:p>
            <a:r>
              <a:rPr lang="en-US" altLang="zh-CN" dirty="0"/>
              <a:t>B</a:t>
            </a:r>
            <a:r>
              <a:rPr lang="en" altLang="zh-CN" dirty="0" err="1"/>
              <a:t>uyer</a:t>
            </a:r>
            <a:r>
              <a:rPr lang="en" altLang="zh-CN" dirty="0"/>
              <a:t> and seller respectively and were tasked to negotiate the price of an item on sale </a:t>
            </a:r>
          </a:p>
          <a:p>
            <a:r>
              <a:rPr lang="en-US" altLang="zh-CN" dirty="0"/>
              <a:t>R</a:t>
            </a:r>
            <a:r>
              <a:rPr lang="en" altLang="zh-CN" dirty="0" err="1"/>
              <a:t>emove</a:t>
            </a:r>
            <a:r>
              <a:rPr lang="en" altLang="zh-CN" dirty="0"/>
              <a:t> all conversations with less than 5 turns 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FD5A6A-BC0C-D64D-87D0-7877CB813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598"/>
            <a:ext cx="3583167" cy="22832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B16425-425C-6C43-BC97-843C86E60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672" y="3649570"/>
            <a:ext cx="6810656" cy="294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87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E1F5C-6BD4-D648-902E-33F44BE5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E4965-4D9B-9845-BB97-3434384A1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en" altLang="zh-CN" dirty="0" err="1"/>
              <a:t>ext</a:t>
            </a:r>
            <a:r>
              <a:rPr lang="en" altLang="zh-CN" dirty="0"/>
              <a:t> strategy and dialogue-act prediction 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ACEF78-6447-A548-A213-7D5517D6C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4" y="2314570"/>
            <a:ext cx="11123271" cy="222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96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39E95-3A3D-154C-9B32-7B20F97C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68BD5-4F66-7A46-A29E-99019080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en" altLang="zh-CN" dirty="0" err="1"/>
              <a:t>egotiation</a:t>
            </a:r>
            <a:r>
              <a:rPr lang="en" altLang="zh-CN" dirty="0"/>
              <a:t> dialogue generation and negotiation outcome prediction 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E6BBEC-5536-C046-9172-79463605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31" y="3118494"/>
            <a:ext cx="6660289" cy="26572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34ED88-7DCC-8D40-A9BD-2630163D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21" y="3626493"/>
            <a:ext cx="4855648" cy="163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58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AC96B-C337-C74B-9D33-914002F1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16CFB-C524-C346-B5FA-E59CBCBAF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44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A3B74-36D6-8344-8B0B-425C7451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 Graph Reasoning Network for Multi-turn Response Selection via Customized Pre-training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1C48C-BA3B-124F-A1C2-287A411DB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66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0E247-28D9-914D-9D8E-7E7DDBC6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Challenges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2CB1D-34CE-D841-960A-80CECDAC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Existing studies pay more attention to the </a:t>
            </a:r>
            <a:r>
              <a:rPr lang="en" altLang="zh-CN" b="1" dirty="0"/>
              <a:t>matching problem </a:t>
            </a:r>
            <a:r>
              <a:rPr lang="en" altLang="zh-CN" dirty="0"/>
              <a:t>between utterances and responses </a:t>
            </a:r>
          </a:p>
          <a:p>
            <a:r>
              <a:rPr lang="en" altLang="zh-CN" b="1" dirty="0"/>
              <a:t>Reasoning</a:t>
            </a:r>
            <a:r>
              <a:rPr lang="en" altLang="zh-CN" dirty="0"/>
              <a:t> is quite different from matching in the conversations. </a:t>
            </a:r>
          </a:p>
          <a:p>
            <a:r>
              <a:rPr lang="en-US" altLang="zh-CN" dirty="0"/>
              <a:t>N</a:t>
            </a:r>
            <a:r>
              <a:rPr lang="en" altLang="zh-CN" dirty="0" err="1"/>
              <a:t>eed</a:t>
            </a:r>
            <a:r>
              <a:rPr lang="en" altLang="zh-CN" b="1" dirty="0"/>
              <a:t> better contextual representation </a:t>
            </a:r>
            <a:r>
              <a:rPr lang="en" altLang="zh-CN" dirty="0"/>
              <a:t>for identifying the clue words </a:t>
            </a:r>
          </a:p>
          <a:p>
            <a:r>
              <a:rPr lang="en-US" altLang="zh-CN" dirty="0"/>
              <a:t>N</a:t>
            </a:r>
            <a:r>
              <a:rPr lang="en" altLang="zh-CN" dirty="0" err="1"/>
              <a:t>eed</a:t>
            </a:r>
            <a:r>
              <a:rPr lang="en" altLang="zh-CN" dirty="0"/>
              <a:t> to devise a new </a:t>
            </a:r>
            <a:r>
              <a:rPr lang="en" altLang="zh-CN" b="1" dirty="0"/>
              <a:t>strategy to collect the clue words </a:t>
            </a:r>
            <a:r>
              <a:rPr lang="en" altLang="zh-CN" dirty="0"/>
              <a:t>scattered in multiple utterances </a:t>
            </a:r>
          </a:p>
          <a:p>
            <a:endParaRPr lang="en" altLang="zh-CN" dirty="0"/>
          </a:p>
          <a:p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75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F74B3-A76D-B14D-994E-8AC72A8A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BEAC7-2C59-C040-BCC5-BCB604CD9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" altLang="zh-CN" dirty="0"/>
              <a:t>wo pre-training tasks called NUP (next utterance prediction) and UOP (utterance order prediction) </a:t>
            </a:r>
          </a:p>
          <a:p>
            <a:r>
              <a:rPr lang="en-US" altLang="zh-CN" dirty="0"/>
              <a:t>D</a:t>
            </a:r>
            <a:r>
              <a:rPr lang="en" altLang="zh-CN" dirty="0" err="1"/>
              <a:t>evise</a:t>
            </a:r>
            <a:r>
              <a:rPr lang="en" altLang="zh-CN" dirty="0"/>
              <a:t> a graph neural network called UDG </a:t>
            </a:r>
          </a:p>
          <a:p>
            <a:r>
              <a:rPr lang="en" altLang="zh-CN" dirty="0"/>
              <a:t>Model the dependencies between utterances </a:t>
            </a:r>
          </a:p>
          <a:p>
            <a:r>
              <a:rPr lang="en-US" altLang="zh-CN" dirty="0"/>
              <a:t>C</a:t>
            </a:r>
            <a:r>
              <a:rPr lang="en" altLang="zh-CN" dirty="0" err="1"/>
              <a:t>ollect</a:t>
            </a:r>
            <a:r>
              <a:rPr lang="en" altLang="zh-CN" dirty="0"/>
              <a:t> the clue words from different utterances </a:t>
            </a:r>
          </a:p>
          <a:p>
            <a:r>
              <a:rPr lang="en-US" altLang="zh-CN" dirty="0"/>
              <a:t>P</a:t>
            </a:r>
            <a:r>
              <a:rPr lang="en" altLang="zh-CN" dirty="0" err="1"/>
              <a:t>ropagating</a:t>
            </a:r>
            <a:r>
              <a:rPr lang="en" altLang="zh-CN" dirty="0"/>
              <a:t> the messages of clue words between nodes along various utterance paths 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29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9C98E-53D1-9B46-86F4-ACF90457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72C9462-BB18-CE41-B133-3E23A78B4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031" y="1825625"/>
            <a:ext cx="81639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4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B80EE-9A9C-4449-AF91-3F66D5E9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Pre-training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A75A2-60BC-BC47-8644-12735686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The </a:t>
            </a:r>
            <a:r>
              <a:rPr lang="en" altLang="zh-CN" b="1" dirty="0"/>
              <a:t>form</a:t>
            </a:r>
            <a:r>
              <a:rPr lang="en" altLang="zh-CN" dirty="0"/>
              <a:t> of original pre-training tasks is </a:t>
            </a:r>
            <a:r>
              <a:rPr lang="en" altLang="zh-CN" b="1" dirty="0"/>
              <a:t>different</a:t>
            </a:r>
            <a:r>
              <a:rPr lang="en" altLang="zh-CN" dirty="0"/>
              <a:t> from that of our target task. </a:t>
            </a:r>
          </a:p>
          <a:p>
            <a:r>
              <a:rPr lang="en-US" altLang="zh-CN" dirty="0"/>
              <a:t>D</a:t>
            </a:r>
            <a:r>
              <a:rPr lang="en" altLang="zh-CN" dirty="0" err="1"/>
              <a:t>emand</a:t>
            </a:r>
            <a:r>
              <a:rPr lang="en" altLang="zh-CN" dirty="0"/>
              <a:t> a customized pre-trained language model for multi-turn response selection. </a:t>
            </a:r>
          </a:p>
          <a:p>
            <a:r>
              <a:rPr lang="en-US" altLang="zh-CN" dirty="0"/>
              <a:t>UOP:</a:t>
            </a:r>
            <a:r>
              <a:rPr lang="zh-CN" altLang="en-US" dirty="0"/>
              <a:t> </a:t>
            </a:r>
            <a:r>
              <a:rPr lang="en-US" altLang="zh-CN" dirty="0"/>
              <a:t>U</a:t>
            </a:r>
            <a:r>
              <a:rPr lang="en" altLang="zh-CN" dirty="0" err="1"/>
              <a:t>tterance</a:t>
            </a:r>
            <a:r>
              <a:rPr lang="en" altLang="zh-CN" dirty="0"/>
              <a:t> </a:t>
            </a:r>
            <a:r>
              <a:rPr lang="en-US" altLang="zh-CN" dirty="0"/>
              <a:t>O</a:t>
            </a:r>
            <a:r>
              <a:rPr lang="en" altLang="zh-CN" dirty="0" err="1"/>
              <a:t>rder</a:t>
            </a:r>
            <a:r>
              <a:rPr lang="en" altLang="zh-CN" dirty="0"/>
              <a:t> </a:t>
            </a:r>
            <a:r>
              <a:rPr lang="en-US" altLang="zh-CN" dirty="0"/>
              <a:t>P</a:t>
            </a:r>
            <a:r>
              <a:rPr lang="en" altLang="zh-CN" dirty="0" err="1"/>
              <a:t>rediction</a:t>
            </a:r>
            <a:r>
              <a:rPr lang="en" altLang="zh-CN" dirty="0"/>
              <a:t> </a:t>
            </a:r>
          </a:p>
          <a:p>
            <a:r>
              <a:rPr lang="en-US" altLang="zh-CN" dirty="0"/>
              <a:t>NUP: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en" altLang="zh-CN" dirty="0" err="1"/>
              <a:t>ext</a:t>
            </a:r>
            <a:r>
              <a:rPr lang="en" altLang="zh-CN" dirty="0"/>
              <a:t> </a:t>
            </a:r>
            <a:r>
              <a:rPr lang="en-US" altLang="zh-CN" dirty="0"/>
              <a:t>U</a:t>
            </a:r>
            <a:r>
              <a:rPr lang="en" altLang="zh-CN" dirty="0" err="1"/>
              <a:t>tterance</a:t>
            </a:r>
            <a:r>
              <a:rPr lang="en" altLang="zh-CN" dirty="0"/>
              <a:t> </a:t>
            </a:r>
            <a:r>
              <a:rPr lang="en-US" altLang="zh-CN" dirty="0"/>
              <a:t>P</a:t>
            </a:r>
            <a:r>
              <a:rPr lang="en" altLang="zh-CN" dirty="0" err="1"/>
              <a:t>rediction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60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DAA6-C9F0-864B-B174-CA4D3D02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Reasoning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4F430-D697-1C4A-AB48-F1BCC7EF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" altLang="zh-CN" dirty="0" err="1"/>
              <a:t>equence</a:t>
            </a:r>
            <a:r>
              <a:rPr lang="en" altLang="zh-CN" dirty="0"/>
              <a:t> </a:t>
            </a:r>
            <a:r>
              <a:rPr lang="en-US" altLang="zh-CN" dirty="0"/>
              <a:t>S</a:t>
            </a:r>
            <a:r>
              <a:rPr lang="en" altLang="zh-CN" dirty="0" err="1"/>
              <a:t>tructure</a:t>
            </a:r>
            <a:r>
              <a:rPr lang="en" altLang="zh-CN" dirty="0"/>
              <a:t> </a:t>
            </a:r>
            <a:r>
              <a:rPr lang="en-US" altLang="zh-CN" dirty="0"/>
              <a:t>N</a:t>
            </a:r>
            <a:r>
              <a:rPr lang="en" altLang="zh-CN" dirty="0" err="1"/>
              <a:t>etwork</a:t>
            </a:r>
            <a:r>
              <a:rPr lang="en" altLang="zh-CN" dirty="0"/>
              <a:t> </a:t>
            </a:r>
            <a:r>
              <a:rPr lang="en-US" altLang="zh-CN" dirty="0"/>
              <a:t>R</a:t>
            </a:r>
            <a:r>
              <a:rPr lang="en" altLang="zh-CN" dirty="0" err="1"/>
              <a:t>easoning</a:t>
            </a:r>
            <a:r>
              <a:rPr lang="en" altLang="zh-CN" dirty="0"/>
              <a:t> </a:t>
            </a:r>
          </a:p>
          <a:p>
            <a:r>
              <a:rPr lang="en" altLang="zh-CN" dirty="0"/>
              <a:t>Calculating semantic relevance from the </a:t>
            </a:r>
            <a:r>
              <a:rPr lang="en" altLang="zh-CN" b="1" dirty="0"/>
              <a:t>global perspective </a:t>
            </a:r>
          </a:p>
          <a:p>
            <a:endParaRPr lang="en" altLang="zh-CN" dirty="0"/>
          </a:p>
          <a:p>
            <a:r>
              <a:rPr lang="en-US" altLang="zh-CN" dirty="0"/>
              <a:t>G</a:t>
            </a:r>
            <a:r>
              <a:rPr lang="en" altLang="zh-CN" dirty="0" err="1"/>
              <a:t>raph</a:t>
            </a:r>
            <a:r>
              <a:rPr lang="en" altLang="zh-CN" dirty="0"/>
              <a:t> </a:t>
            </a:r>
            <a:r>
              <a:rPr lang="en-US" altLang="zh-CN" dirty="0"/>
              <a:t>S</a:t>
            </a:r>
            <a:r>
              <a:rPr lang="en" altLang="zh-CN" dirty="0" err="1"/>
              <a:t>tructure</a:t>
            </a:r>
            <a:r>
              <a:rPr lang="en" altLang="zh-CN" dirty="0"/>
              <a:t> </a:t>
            </a:r>
            <a:r>
              <a:rPr lang="en-US" altLang="zh-CN" dirty="0"/>
              <a:t>N</a:t>
            </a:r>
            <a:r>
              <a:rPr lang="en" altLang="zh-CN" dirty="0" err="1"/>
              <a:t>etwork</a:t>
            </a:r>
            <a:r>
              <a:rPr lang="en" altLang="zh-CN" dirty="0"/>
              <a:t> </a:t>
            </a:r>
            <a:r>
              <a:rPr lang="en-US" altLang="zh-CN" dirty="0"/>
              <a:t>R</a:t>
            </a:r>
            <a:r>
              <a:rPr lang="en" altLang="zh-CN" dirty="0" err="1"/>
              <a:t>easoning</a:t>
            </a:r>
            <a:r>
              <a:rPr lang="en" altLang="zh-CN" dirty="0"/>
              <a:t> </a:t>
            </a:r>
          </a:p>
          <a:p>
            <a:r>
              <a:rPr lang="en-US" altLang="zh-CN" dirty="0"/>
              <a:t>C</a:t>
            </a:r>
            <a:r>
              <a:rPr lang="en" altLang="zh-CN" dirty="0" err="1"/>
              <a:t>alculating</a:t>
            </a:r>
            <a:r>
              <a:rPr lang="en" altLang="zh-CN" dirty="0"/>
              <a:t> </a:t>
            </a:r>
            <a:r>
              <a:rPr lang="en" altLang="zh-CN" b="1" dirty="0"/>
              <a:t>local semantic </a:t>
            </a:r>
            <a:r>
              <a:rPr lang="en" altLang="zh-CN" dirty="0"/>
              <a:t>relevance 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47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FA651-2235-1548-A393-B3ADAA16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" altLang="zh-CN" dirty="0" err="1"/>
              <a:t>equence</a:t>
            </a:r>
            <a:r>
              <a:rPr lang="en" altLang="zh-CN" dirty="0"/>
              <a:t> </a:t>
            </a:r>
            <a:r>
              <a:rPr lang="en-US" altLang="zh-CN" dirty="0"/>
              <a:t>S</a:t>
            </a:r>
            <a:r>
              <a:rPr lang="en" altLang="zh-CN" dirty="0" err="1"/>
              <a:t>tructure</a:t>
            </a:r>
            <a:r>
              <a:rPr lang="en" altLang="zh-CN" dirty="0"/>
              <a:t> </a:t>
            </a:r>
            <a:r>
              <a:rPr lang="en-US" altLang="zh-CN" dirty="0"/>
              <a:t>N</a:t>
            </a:r>
            <a:r>
              <a:rPr lang="en" altLang="zh-CN" dirty="0" err="1"/>
              <a:t>etwork</a:t>
            </a:r>
            <a:r>
              <a:rPr lang="en" altLang="zh-CN" dirty="0"/>
              <a:t> </a:t>
            </a:r>
            <a:r>
              <a:rPr lang="en-US" altLang="zh-CN" dirty="0"/>
              <a:t>R</a:t>
            </a:r>
            <a:r>
              <a:rPr lang="en" altLang="zh-CN" dirty="0" err="1"/>
              <a:t>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42547-62BC-1643-8A86-11A870D5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" altLang="zh-CN" dirty="0" err="1"/>
              <a:t>ommon</a:t>
            </a:r>
            <a:r>
              <a:rPr lang="en" altLang="zh-CN" dirty="0"/>
              <a:t> way is to project this summary vector into a scalar</a:t>
            </a:r>
          </a:p>
          <a:p>
            <a:r>
              <a:rPr lang="en-US" altLang="zh-CN" dirty="0"/>
              <a:t>C</a:t>
            </a:r>
            <a:r>
              <a:rPr lang="en" altLang="zh-CN" dirty="0" err="1"/>
              <a:t>onsider</a:t>
            </a:r>
            <a:r>
              <a:rPr lang="en" altLang="zh-CN" dirty="0"/>
              <a:t> selecting the most suitable response by comparing four candidates responses 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" altLang="zh-CN" dirty="0"/>
              <a:t>a multi-head self-attention layer on top of the concatenation of all [CLS]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91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1085</Words>
  <Application>Microsoft Macintosh PowerPoint</Application>
  <PresentationFormat>宽屏</PresentationFormat>
  <Paragraphs>148</Paragraphs>
  <Slides>27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CMMI10</vt:lpstr>
      <vt:lpstr>NimbusRomNo9L</vt:lpstr>
      <vt:lpstr>Arial</vt:lpstr>
      <vt:lpstr>Office 主题​​</vt:lpstr>
      <vt:lpstr>Graph in Dialog Modeling</vt:lpstr>
      <vt:lpstr>Content</vt:lpstr>
      <vt:lpstr>A Graph Reasoning Network for Multi-turn Response Selection via Customized Pre-training</vt:lpstr>
      <vt:lpstr>Challenges </vt:lpstr>
      <vt:lpstr>Method</vt:lpstr>
      <vt:lpstr>Model Overview</vt:lpstr>
      <vt:lpstr>Pre-training </vt:lpstr>
      <vt:lpstr>Reasoning </vt:lpstr>
      <vt:lpstr>Sequence Structure Network Reasoning</vt:lpstr>
      <vt:lpstr>Graph Structure Reasoning</vt:lpstr>
      <vt:lpstr>Aggregation</vt:lpstr>
      <vt:lpstr>Experiments</vt:lpstr>
      <vt:lpstr>Results</vt:lpstr>
      <vt:lpstr>Different types of UDG</vt:lpstr>
      <vt:lpstr>DialoGraph: Incorporating Interpretable Strategy-Graph Networks into Negotiation Dialogues</vt:lpstr>
      <vt:lpstr>Challenges</vt:lpstr>
      <vt:lpstr>Method</vt:lpstr>
      <vt:lpstr>Model Overview</vt:lpstr>
      <vt:lpstr>Model Overview</vt:lpstr>
      <vt:lpstr>Hierarchical dialogue encoder</vt:lpstr>
      <vt:lpstr>Structure encoder</vt:lpstr>
      <vt:lpstr>Utterance decoder</vt:lpstr>
      <vt:lpstr>Model Training</vt:lpstr>
      <vt:lpstr>Experiment</vt:lpstr>
      <vt:lpstr>Experimental Results</vt:lpstr>
      <vt:lpstr>Experimental Results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in Dialog</dc:title>
  <dc:creator>高 莘</dc:creator>
  <cp:lastModifiedBy>高 莘</cp:lastModifiedBy>
  <cp:revision>49</cp:revision>
  <dcterms:created xsi:type="dcterms:W3CDTF">2021-04-06T06:56:36Z</dcterms:created>
  <dcterms:modified xsi:type="dcterms:W3CDTF">2021-05-11T02:00:04Z</dcterms:modified>
</cp:coreProperties>
</file>