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446" r:id="rId3"/>
    <p:sldId id="658" r:id="rId4"/>
    <p:sldId id="662" r:id="rId5"/>
    <p:sldId id="659" r:id="rId6"/>
    <p:sldId id="660" r:id="rId7"/>
    <p:sldId id="661" r:id="rId8"/>
    <p:sldId id="669" r:id="rId9"/>
    <p:sldId id="607" r:id="rId10"/>
  </p:sldIdLst>
  <p:sldSz cx="11522075" cy="6480175"/>
  <p:notesSz cx="6797675" cy="9926638"/>
  <p:defaultTextStyle>
    <a:defPPr>
      <a:defRPr lang="zh-CN"/>
    </a:defPPr>
    <a:lvl1pPr marL="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" initials="d" lastIdx="1" clrIdx="0"/>
  <p:cmAuthor id="2" name="Sun Hongda" initials="S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ED5"/>
    <a:srgbClr val="9D1D32"/>
    <a:srgbClr val="4BACC6"/>
    <a:srgbClr val="9E1E33"/>
    <a:srgbClr val="9D1E33"/>
    <a:srgbClr val="8064A2"/>
    <a:srgbClr val="4F81BD"/>
    <a:srgbClr val="9BBB59"/>
    <a:srgbClr val="9D1E32"/>
    <a:srgbClr val="DF7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2616" autoAdjust="0"/>
  </p:normalViewPr>
  <p:slideViewPr>
    <p:cSldViewPr>
      <p:cViewPr varScale="1">
        <p:scale>
          <a:sx n="84" d="100"/>
          <a:sy n="84" d="100"/>
        </p:scale>
        <p:origin x="758" y="77"/>
      </p:cViewPr>
      <p:guideLst>
        <p:guide orient="horz" pos="2081"/>
        <p:guide pos="3629"/>
      </p:guideLst>
    </p:cSldViewPr>
  </p:slideViewPr>
  <p:outlineViewPr>
    <p:cViewPr>
      <p:scale>
        <a:sx n="33" d="100"/>
        <a:sy n="33" d="100"/>
      </p:scale>
      <p:origin x="0" y="-9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82" y="-120"/>
      </p:cViewPr>
      <p:guideLst>
        <p:guide orient="horz" pos="318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31967-D358-4E9F-907A-F17D4A704FAB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17C3-D7F6-4C7E-9468-134A6D9D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02D6A-CF35-4922-A19F-474CBF83693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E3BAD-15B5-4674-826F-A2FA4BED5D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互信息最大化</a:t>
            </a:r>
            <a:r>
              <a:rPr lang="en-US" altLang="zh-CN" dirty="0"/>
              <a:t>(MIM)</a:t>
            </a:r>
            <a:r>
              <a:rPr lang="zh-CN" altLang="en-US" dirty="0"/>
              <a:t>的多知识图谱语义融合，不仅打通了对话中不同类型信息的语义鸿沟，充分发挥两个知识图谱的作用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编码外部知识图谱，</a:t>
            </a:r>
            <a:r>
              <a:rPr lang="en-US" altLang="zh-CN" dirty="0"/>
              <a:t>GCN for </a:t>
            </a:r>
            <a:r>
              <a:rPr lang="en-US" altLang="zh-CN" dirty="0" err="1"/>
              <a:t>Conceptnet</a:t>
            </a:r>
            <a:r>
              <a:rPr lang="en-US" altLang="zh-CN" dirty="0"/>
              <a:t>, RGCN for </a:t>
            </a:r>
            <a:r>
              <a:rPr lang="en-US" altLang="zh-CN" dirty="0" err="1"/>
              <a:t>DBPedia</a:t>
            </a:r>
            <a:r>
              <a:rPr lang="zh-CN" altLang="en-US" dirty="0"/>
              <a:t>；使用</a:t>
            </a:r>
            <a:r>
              <a:rPr lang="en-US" altLang="zh-CN" dirty="0"/>
              <a:t>MIM</a:t>
            </a:r>
            <a:r>
              <a:rPr lang="zh-CN" altLang="en-US" dirty="0"/>
              <a:t>相互地增强成对信号的数据表示；对于一个共现在一个会话中的</a:t>
            </a:r>
            <a:r>
              <a:rPr lang="en-US" altLang="zh-CN" dirty="0"/>
              <a:t>item-word pair &lt;</a:t>
            </a:r>
            <a:r>
              <a:rPr lang="en-US" altLang="zh-CN" dirty="0" err="1"/>
              <a:t>e,w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  <a:r>
              <a:rPr lang="en-US" altLang="zh-CN" dirty="0"/>
              <a:t>super token</a:t>
            </a:r>
            <a:r>
              <a:rPr lang="zh-CN" altLang="en-US" dirty="0"/>
              <a:t>代表整个句子的语义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使用门控机制获得用户的偏好表示；再根据偏好表示对每个商品</a:t>
            </a:r>
            <a:r>
              <a:rPr lang="en-US" altLang="zh-CN" dirty="0" err="1"/>
              <a:t>i</a:t>
            </a:r>
            <a:r>
              <a:rPr lang="zh-CN" altLang="en-US" dirty="0"/>
              <a:t>计算推荐的概率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decoder</a:t>
            </a:r>
            <a:r>
              <a:rPr lang="zh-CN" altLang="en-US" dirty="0"/>
              <a:t>进行改进，使用了两个基于知识图谱的注意力层融合两个知识图谱的信息；进一步使用</a:t>
            </a:r>
            <a:r>
              <a:rPr lang="en-US" altLang="zh-CN" dirty="0"/>
              <a:t>copy</a:t>
            </a:r>
            <a:r>
              <a:rPr lang="zh-CN" altLang="en-US" dirty="0"/>
              <a:t>机制增强被推荐的</a:t>
            </a:r>
            <a:r>
              <a:rPr lang="en-US" altLang="zh-CN" dirty="0"/>
              <a:t>item</a:t>
            </a:r>
            <a:r>
              <a:rPr lang="zh-CN" altLang="en-US" dirty="0"/>
              <a:t>、相关实体与描述性关键词的生成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B7E964-092B-6F47-888E-94C6FB1161F6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BB032AE-3C93-1643-9533-9DFA5131DF2A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195005"/>
            <a:ext cx="2592467" cy="4146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195005"/>
            <a:ext cx="7585366" cy="4146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4D2D-5618-0B4E-AC06-00479C83004B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2F2-2E7B-A246-B8CE-D9F7F9025749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00"/>
              </a:spcBef>
              <a:defRPr sz="3200"/>
            </a:lvl1pPr>
            <a:lvl2pPr>
              <a:lnSpc>
                <a:spcPct val="120000"/>
              </a:lnSpc>
              <a:spcBef>
                <a:spcPts val="800"/>
              </a:spcBef>
              <a:defRPr sz="2400"/>
            </a:lvl2pPr>
            <a:lvl3pPr>
              <a:lnSpc>
                <a:spcPct val="120000"/>
              </a:lnSpc>
              <a:spcBef>
                <a:spcPts val="800"/>
              </a:spcBef>
              <a:defRPr sz="2000"/>
            </a:lvl3pPr>
            <a:lvl4pPr>
              <a:lnSpc>
                <a:spcPct val="120000"/>
              </a:lnSpc>
              <a:spcBef>
                <a:spcPts val="800"/>
              </a:spcBef>
              <a:defRPr sz="1800"/>
            </a:lvl4pPr>
            <a:lvl5pPr>
              <a:lnSpc>
                <a:spcPct val="120000"/>
              </a:lnSpc>
              <a:spcBef>
                <a:spcPts val="800"/>
              </a:spcBef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6BF1-D799-FC43-ABD7-CBCD563BD991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130096"/>
            <a:ext cx="424815" cy="1490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4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8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34F2-C26A-2943-9D0A-CC305772CD56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569-27CC-1E4F-AF21-EEDEBA079775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5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055055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D09E-A9A5-4841-B8A2-3ADA7F7C0D0A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3EE7-A364-5A4D-BF6C-25826002D81F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E681-5A78-5044-8122-EC745DB8495C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58006"/>
            <a:ext cx="3790683" cy="109803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8"/>
            <a:ext cx="6441160" cy="553065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72F-40DC-8947-8F24-46CAD954BCDC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AA5E070-74EC-D749-A1E3-4BA702F24C25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8470" indent="0">
              <a:buNone/>
              <a:defRPr sz="2500"/>
            </a:lvl4pPr>
            <a:lvl5pPr marL="2304415" indent="0">
              <a:buNone/>
              <a:defRPr sz="2500"/>
            </a:lvl5pPr>
            <a:lvl6pPr marL="2880360" indent="0">
              <a:buNone/>
              <a:defRPr sz="2500"/>
            </a:lvl6pPr>
            <a:lvl7pPr marL="3456305" indent="0">
              <a:buNone/>
              <a:defRPr sz="2500"/>
            </a:lvl7pPr>
            <a:lvl8pPr marL="4032250" indent="0">
              <a:buNone/>
              <a:defRPr sz="2500"/>
            </a:lvl8pPr>
            <a:lvl9pPr marL="460883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3244-22EE-D048-A1F1-C8A1ADF31D75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8475-B503-4342-9415-289607CB3F58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195005"/>
            <a:ext cx="2592467" cy="4146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195005"/>
            <a:ext cx="7585366" cy="4146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0AD-9168-814E-A462-BB2A83C220D4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208042"/>
            <a:ext cx="11522075" cy="272133"/>
          </a:xfrm>
          <a:prstGeom prst="rect">
            <a:avLst/>
          </a:pr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5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13501"/>
            <a:ext cx="11522075" cy="684018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175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AE0C2A"/>
              </a:clrFrom>
              <a:clrTo>
                <a:srgbClr val="AE0C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7263" y="102111"/>
            <a:ext cx="1962353" cy="432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4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8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1228D8-81EF-004D-B19D-1ABDF77120C4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3DCCF3D-5C53-BA4D-A887-014162F6ED29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5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055055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3704B0-FC91-E841-B8DA-51BB9BA65F72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C68FF11-E92B-4D47-8C47-DBB278A2E7BC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34F51D6-BEE2-9E4C-80DA-0D29C4ED48BA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58006"/>
            <a:ext cx="3790683" cy="109803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8"/>
            <a:ext cx="6441160" cy="553065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576F73F-76ED-C64C-BEB5-34EA0B7DA0AA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8470" indent="0">
              <a:buNone/>
              <a:defRPr sz="2500"/>
            </a:lvl4pPr>
            <a:lvl5pPr marL="2304415" indent="0">
              <a:buNone/>
              <a:defRPr sz="2500"/>
            </a:lvl5pPr>
            <a:lvl6pPr marL="2880360" indent="0">
              <a:buNone/>
              <a:defRPr sz="2500"/>
            </a:lvl6pPr>
            <a:lvl7pPr marL="3456305" indent="0">
              <a:buNone/>
              <a:defRPr sz="2500"/>
            </a:lvl7pPr>
            <a:lvl8pPr marL="4032250" indent="0">
              <a:buNone/>
              <a:defRPr sz="2500"/>
            </a:lvl8pPr>
            <a:lvl9pPr marL="460883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F57BC4-406E-E34C-B505-C8B92A891DDD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2"/>
            <a:ext cx="10369868" cy="427661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6E81AD0-45F7-8C46-BAC6-C80CFD6B1616}" type="datetime1">
              <a:rPr lang="zh-CN" altLang="en-US" smtClean="0"/>
              <a:t>2021/6/8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>
              <a:ea typeface="+mj-ea"/>
            </a:endParaRPr>
          </a:p>
        </p:txBody>
      </p:sp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hdr="0" ftr="0" dt="0"/>
  <p:txStyles>
    <p:titleStyle>
      <a:lvl1pPr algn="ctr" defTabSz="115189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2"/>
            <a:ext cx="10369868" cy="427661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76DBDA8-8BD7-5D41-AECE-8B61D7328468}" type="datetime1">
              <a:rPr lang="zh-CN" altLang="en-US" smtClean="0"/>
              <a:t>2021/6/8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5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16" cstate="screen"/>
          <a:stretch>
            <a:fillRect/>
          </a:stretch>
        </p:blipFill>
        <p:spPr>
          <a:xfrm>
            <a:off x="0" y="130096"/>
            <a:ext cx="424815" cy="14903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 ftr="0" dt="0"/>
  <p:txStyles>
    <p:titleStyle>
      <a:lvl1pPr algn="l" defTabSz="115189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29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829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indent="-28829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952" y="-273"/>
            <a:ext cx="11539027" cy="6480175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431775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69" y="431775"/>
            <a:ext cx="2564031" cy="50405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0477" y="2447999"/>
            <a:ext cx="9865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对话推荐系统的改进</a:t>
            </a:r>
            <a:endParaRPr lang="en-US" altLang="zh-CN" sz="5400" dirty="0">
              <a:solidFill>
                <a:srgbClr val="C00000"/>
              </a:solidFill>
              <a:latin typeface="Georgia" panose="02040502050405020303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/>
            <a:r>
              <a:rPr lang="en-US" altLang="zh-CN" sz="5400" dirty="0">
                <a:solidFill>
                  <a:srgbClr val="C0000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5400" dirty="0">
                <a:solidFill>
                  <a:srgbClr val="C0000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5400" dirty="0">
                <a:solidFill>
                  <a:srgbClr val="C0000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KGSF</a:t>
            </a:r>
            <a:r>
              <a:rPr lang="zh-CN" altLang="en-US" sz="5400" dirty="0">
                <a:solidFill>
                  <a:srgbClr val="C0000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  <a:endParaRPr lang="en-US" altLang="zh-CN" sz="5400" dirty="0">
              <a:solidFill>
                <a:srgbClr val="C00000"/>
              </a:solidFill>
              <a:latin typeface="Georgia" panose="02040502050405020303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Subtitle 6"/>
          <p:cNvSpPr/>
          <p:nvPr/>
        </p:nvSpPr>
        <p:spPr bwMode="auto">
          <a:xfrm>
            <a:off x="2108993" y="4464174"/>
            <a:ext cx="7304088" cy="216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rgbClr val="103A84"/>
                </a:solidFill>
                <a:latin typeface="Georgia" panose="02040502050405020303" pitchFamily="18" charset="0"/>
                <a:ea typeface="+mn-ea"/>
                <a:cs typeface="Times New Roman" panose="02020603050405020304" pitchFamily="18" charset="0"/>
              </a:rPr>
              <a:t>孙宏达，陈畅与</a:t>
            </a:r>
            <a:endParaRPr lang="en-US" altLang="zh-CN" sz="2400" dirty="0">
              <a:solidFill>
                <a:srgbClr val="103A84"/>
              </a:solidFill>
              <a:latin typeface="Georgia" panose="02040502050405020303" pitchFamily="18" charset="0"/>
              <a:ea typeface="+mn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103A84"/>
                </a:solidFill>
                <a:latin typeface="Georgia" panose="02040502050405020303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2021-06-08</a:t>
            </a:r>
            <a:endParaRPr lang="en-US" altLang="zh-CN" sz="2400" dirty="0">
              <a:solidFill>
                <a:srgbClr val="103A84"/>
              </a:solidFill>
              <a:latin typeface="Georgia" panose="02040502050405020303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4453" y="503783"/>
            <a:ext cx="36724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动机</a:t>
            </a:r>
            <a:endParaRPr lang="en-US" altLang="zh-CN" sz="3600" b="0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511895"/>
            <a:ext cx="10467453" cy="4351338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 indent="0">
              <a:buNone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marL="50419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</p:txBody>
      </p:sp>
      <p:pic>
        <p:nvPicPr>
          <p:cNvPr id="13" name="内容占位符 4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360437" y="1625053"/>
            <a:ext cx="10225137" cy="4351338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Georgia" panose="02040502050405020303" pitchFamily="18" charset="0"/>
              </a:rPr>
              <a:t>对话数据本身缺少足够的上下文信息，无法准确地了解用户的偏好</a:t>
            </a:r>
            <a:endParaRPr kumimoji="1" lang="en-US" altLang="zh-CN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Georgia" panose="02040502050405020303" pitchFamily="18" charset="0"/>
              </a:rPr>
              <a:t>自然语言表达与用户偏好之间存在语义鸿沟</a:t>
            </a:r>
            <a:endParaRPr kumimoji="1" lang="en-US" altLang="zh-CN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Georgia" panose="02040502050405020303" pitchFamily="18" charset="0"/>
              </a:rPr>
              <a:t>KG</a:t>
            </a:r>
            <a:r>
              <a:rPr kumimoji="1" lang="zh-CN" altLang="en-US" dirty="0">
                <a:latin typeface="Georgia" panose="02040502050405020303" pitchFamily="18" charset="0"/>
              </a:rPr>
              <a:t>的使用</a:t>
            </a:r>
            <a:endParaRPr kumimoji="1" lang="en-US" altLang="zh-CN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Georgia" panose="02040502050405020303" pitchFamily="18" charset="0"/>
              </a:rPr>
              <a:t>面向</a:t>
            </a:r>
            <a:r>
              <a:rPr kumimoji="1" lang="en-US" altLang="zh-CN" dirty="0">
                <a:latin typeface="Georgia" panose="02040502050405020303" pitchFamily="18" charset="0"/>
              </a:rPr>
              <a:t>word</a:t>
            </a:r>
            <a:r>
              <a:rPr kumimoji="1" lang="zh-CN" altLang="en-US" dirty="0">
                <a:latin typeface="Georgia" panose="02040502050405020303" pitchFamily="18" charset="0"/>
              </a:rPr>
              <a:t>和面向</a:t>
            </a:r>
            <a:r>
              <a:rPr kumimoji="1" lang="en-US" altLang="zh-CN" dirty="0">
                <a:latin typeface="Georgia" panose="02040502050405020303" pitchFamily="18" charset="0"/>
              </a:rPr>
              <a:t>item</a:t>
            </a:r>
            <a:r>
              <a:rPr kumimoji="1" lang="zh-CN" altLang="en-US" dirty="0">
                <a:latin typeface="Georgia" panose="02040502050405020303" pitchFamily="18" charset="0"/>
              </a:rPr>
              <a:t>的</a:t>
            </a:r>
            <a:r>
              <a:rPr kumimoji="1" lang="en-US" altLang="zh-CN" dirty="0">
                <a:latin typeface="Georgia" panose="02040502050405020303" pitchFamily="18" charset="0"/>
              </a:rPr>
              <a:t>KG</a:t>
            </a:r>
            <a:r>
              <a:rPr kumimoji="1" lang="zh-CN" altLang="en-US" dirty="0">
                <a:latin typeface="Georgia" panose="02040502050405020303" pitchFamily="18" charset="0"/>
              </a:rPr>
              <a:t>以增强</a:t>
            </a:r>
            <a:r>
              <a:rPr kumimoji="1" lang="en-US" altLang="zh-CN" dirty="0">
                <a:latin typeface="Georgia" panose="02040502050405020303" pitchFamily="18" charset="0"/>
              </a:rPr>
              <a:t>CRS</a:t>
            </a:r>
            <a:r>
              <a:rPr kumimoji="1" lang="zh-CN" altLang="en-US" dirty="0">
                <a:latin typeface="Georgia" panose="02040502050405020303" pitchFamily="18" charset="0"/>
              </a:rPr>
              <a:t>中的数据表示</a:t>
            </a:r>
            <a:endParaRPr kumimoji="1" lang="en-US" altLang="zh-CN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Georgia" panose="02040502050405020303" pitchFamily="18" charset="0"/>
              </a:rPr>
              <a:t>互信息最大化以融合多</a:t>
            </a:r>
            <a:r>
              <a:rPr kumimoji="1" lang="en-US" altLang="zh-CN" dirty="0">
                <a:latin typeface="Georgia" panose="02040502050405020303" pitchFamily="18" charset="0"/>
              </a:rPr>
              <a:t>KG</a:t>
            </a:r>
            <a:r>
              <a:rPr kumimoji="1" lang="zh-CN" altLang="en-US" dirty="0">
                <a:latin typeface="Georgia" panose="02040502050405020303" pitchFamily="18" charset="0"/>
              </a:rPr>
              <a:t>信息</a:t>
            </a:r>
            <a:endParaRPr kumimoji="1" lang="en-US" altLang="zh-CN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Georgia" panose="02040502050405020303" pitchFamily="18" charset="0"/>
              </a:rPr>
              <a:t>KG</a:t>
            </a:r>
            <a:r>
              <a:rPr kumimoji="1" lang="zh-CN" altLang="en-US" dirty="0">
                <a:latin typeface="Georgia" panose="02040502050405020303" pitchFamily="18" charset="0"/>
              </a:rPr>
              <a:t>增强推荐</a:t>
            </a:r>
            <a:r>
              <a:rPr kumimoji="1" lang="en-US" altLang="zh-CN" dirty="0">
                <a:latin typeface="Georgia" panose="02040502050405020303" pitchFamily="18" charset="0"/>
              </a:rPr>
              <a:t>/</a:t>
            </a:r>
            <a:r>
              <a:rPr kumimoji="1" lang="zh-CN" altLang="en-US" dirty="0">
                <a:latin typeface="Georgia" panose="02040502050405020303" pitchFamily="18" charset="0"/>
              </a:rPr>
              <a:t>对话组件</a:t>
            </a:r>
            <a:endParaRPr kumimoji="1" lang="en-US" altLang="zh-CN" dirty="0">
              <a:latin typeface="Georgia" panose="02040502050405020303" pitchFamily="18" charset="0"/>
            </a:endParaRPr>
          </a:p>
          <a:p>
            <a:pPr marL="50419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4453" y="503783"/>
            <a:ext cx="36724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KGSF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511895"/>
            <a:ext cx="10467453" cy="4351338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 indent="0">
              <a:buNone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marL="50419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</p:txBody>
      </p:sp>
      <p:pic>
        <p:nvPicPr>
          <p:cNvPr id="13" name="内容占位符 4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581" y="1511895"/>
            <a:ext cx="8208912" cy="4546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4453" y="503783"/>
            <a:ext cx="36724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KGSF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511895"/>
            <a:ext cx="10467453" cy="4351338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 indent="0">
              <a:buNone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marL="50419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</p:txBody>
      </p:sp>
      <p:pic>
        <p:nvPicPr>
          <p:cNvPr id="13" name="内容占位符 4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360437" y="1625053"/>
            <a:ext cx="10225137" cy="4351338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Georgia" panose="02040502050405020303" pitchFamily="18" charset="0"/>
              </a:rPr>
              <a:t>编码外部知识图谱</a:t>
            </a: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Georgia" panose="02040502050405020303" pitchFamily="18" charset="0"/>
              </a:rPr>
              <a:t>面向</a:t>
            </a:r>
            <a:r>
              <a:rPr kumimoji="1" lang="en-US" altLang="zh-CN" dirty="0">
                <a:latin typeface="Georgia" panose="02040502050405020303" pitchFamily="18" charset="0"/>
              </a:rPr>
              <a:t>word</a:t>
            </a:r>
            <a:r>
              <a:rPr kumimoji="1" lang="zh-CN" altLang="en-US" dirty="0">
                <a:latin typeface="Georgia" panose="02040502050405020303" pitchFamily="18" charset="0"/>
              </a:rPr>
              <a:t>的</a:t>
            </a:r>
            <a:r>
              <a:rPr kumimoji="1" lang="en-US" altLang="zh-CN" dirty="0">
                <a:latin typeface="Georgia" panose="02040502050405020303" pitchFamily="18" charset="0"/>
              </a:rPr>
              <a:t>KG: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Georgia" panose="02040502050405020303" pitchFamily="18" charset="0"/>
              </a:rPr>
              <a:t>面向</a:t>
            </a:r>
            <a:r>
              <a:rPr kumimoji="1" lang="en-US" altLang="zh-CN" dirty="0">
                <a:latin typeface="Georgia" panose="02040502050405020303" pitchFamily="18" charset="0"/>
              </a:rPr>
              <a:t>item</a:t>
            </a:r>
            <a:r>
              <a:rPr kumimoji="1" lang="zh-CN" altLang="en-US" dirty="0">
                <a:latin typeface="Georgia" panose="02040502050405020303" pitchFamily="18" charset="0"/>
              </a:rPr>
              <a:t>的</a:t>
            </a:r>
            <a:r>
              <a:rPr kumimoji="1" lang="en-US" altLang="zh-CN" dirty="0">
                <a:latin typeface="Georgia" panose="02040502050405020303" pitchFamily="18" charset="0"/>
              </a:rPr>
              <a:t>KG:</a:t>
            </a: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latin typeface="Georgia" panose="02040502050405020303" pitchFamily="18" charset="0"/>
              </a:rPr>
              <a:t> </a:t>
            </a:r>
            <a:r>
              <a:rPr kumimoji="1" lang="zh-CN" altLang="en-US" dirty="0">
                <a:latin typeface="Georgia" panose="02040502050405020303" pitchFamily="18" charset="0"/>
              </a:rPr>
              <a:t>通过互信息最大化</a:t>
            </a:r>
            <a:r>
              <a:rPr kumimoji="1" lang="en-US" altLang="zh-CN" dirty="0">
                <a:latin typeface="Georgia" panose="02040502050405020303" pitchFamily="18" charset="0"/>
              </a:rPr>
              <a:t>(MIM)</a:t>
            </a:r>
            <a:r>
              <a:rPr kumimoji="1" lang="zh-CN" altLang="en-US" dirty="0">
                <a:latin typeface="Georgia" panose="02040502050405020303" pitchFamily="18" charset="0"/>
              </a:rPr>
              <a:t>实现</a:t>
            </a:r>
            <a:r>
              <a:rPr kumimoji="1" lang="en-US" altLang="zh-CN" dirty="0">
                <a:latin typeface="Georgia" panose="02040502050405020303" pitchFamily="18" charset="0"/>
              </a:rPr>
              <a:t>KG</a:t>
            </a:r>
            <a:r>
              <a:rPr kumimoji="1" lang="zh-CN" altLang="en-US" dirty="0">
                <a:latin typeface="Georgia" panose="02040502050405020303" pitchFamily="18" charset="0"/>
              </a:rPr>
              <a:t>融合</a:t>
            </a: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marL="50419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53" y="2130623"/>
            <a:ext cx="4343400" cy="53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861" y="2664023"/>
            <a:ext cx="4608512" cy="7018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812" y="4176191"/>
            <a:ext cx="4032450" cy="4676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2017" y="4666990"/>
            <a:ext cx="4127252" cy="4220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3237" y="5116954"/>
            <a:ext cx="2895600" cy="4095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4813" y="5484833"/>
            <a:ext cx="4032450" cy="7617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4453" y="503783"/>
            <a:ext cx="36724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KGSF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511895"/>
            <a:ext cx="10467453" cy="4351338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 indent="0">
              <a:buNone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marL="50419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</p:txBody>
      </p:sp>
      <p:pic>
        <p:nvPicPr>
          <p:cNvPr id="13" name="内容占位符 4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360437" y="1625053"/>
            <a:ext cx="10225137" cy="4351338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latin typeface="Georgia" panose="02040502050405020303" pitchFamily="18" charset="0"/>
              </a:rPr>
              <a:t>KG</a:t>
            </a:r>
            <a:r>
              <a:rPr kumimoji="1" lang="zh-CN" altLang="en-US" sz="2400" dirty="0">
                <a:latin typeface="Georgia" panose="02040502050405020303" pitchFamily="18" charset="0"/>
              </a:rPr>
              <a:t>增强的推荐模块</a:t>
            </a: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dirty="0">
              <a:latin typeface="Georgia" panose="02040502050405020303" pitchFamily="18" charset="0"/>
            </a:endParaRPr>
          </a:p>
          <a:p>
            <a:pPr marL="575945" lvl="1" indent="0">
              <a:buNone/>
            </a:pPr>
            <a:r>
              <a:rPr kumimoji="1" lang="en-US" altLang="zh-CN" sz="2400" dirty="0">
                <a:latin typeface="Georgia" panose="02040502050405020303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dirty="0">
              <a:latin typeface="Georgia" panose="02040502050405020303" pitchFamily="18" charset="0"/>
            </a:endParaRPr>
          </a:p>
          <a:p>
            <a:pPr marL="575945" lvl="1" indent="0">
              <a:buNone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marL="50419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760" y="2324413"/>
            <a:ext cx="3600400" cy="8209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697" y="3220838"/>
            <a:ext cx="3438525" cy="4286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509" y="3865487"/>
            <a:ext cx="4992900" cy="1174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109" y="1655911"/>
            <a:ext cx="4171950" cy="37242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4453" y="503783"/>
            <a:ext cx="36724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KGSF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511895"/>
            <a:ext cx="10467453" cy="4351338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 indent="0">
              <a:buNone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marL="50419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</p:txBody>
      </p:sp>
      <p:pic>
        <p:nvPicPr>
          <p:cNvPr id="13" name="内容占位符 4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360437" y="1625053"/>
            <a:ext cx="10225137" cy="4351338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latin typeface="Georgia" panose="02040502050405020303" pitchFamily="18" charset="0"/>
              </a:rPr>
              <a:t>KG</a:t>
            </a:r>
            <a:r>
              <a:rPr kumimoji="1" lang="zh-CN" altLang="en-US" sz="2400" dirty="0">
                <a:latin typeface="Georgia" panose="02040502050405020303" pitchFamily="18" charset="0"/>
              </a:rPr>
              <a:t>增强的响应生成模块</a:t>
            </a:r>
            <a:endParaRPr kumimoji="1" lang="en-US" altLang="zh-CN" dirty="0">
              <a:latin typeface="Georgia" panose="02040502050405020303" pitchFamily="18" charset="0"/>
            </a:endParaRPr>
          </a:p>
          <a:p>
            <a:pPr marL="575945" lvl="1" indent="0">
              <a:buNone/>
            </a:pPr>
            <a:r>
              <a:rPr kumimoji="1" lang="en-US" altLang="zh-CN" sz="2400" dirty="0">
                <a:latin typeface="Georgia" panose="02040502050405020303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dirty="0">
              <a:latin typeface="Georgia" panose="02040502050405020303" pitchFamily="18" charset="0"/>
            </a:endParaRPr>
          </a:p>
          <a:p>
            <a:pPr marL="575945" lvl="1" indent="0">
              <a:buNone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marL="50419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25" y="2178223"/>
            <a:ext cx="4133850" cy="228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75" y="4655095"/>
            <a:ext cx="6229350" cy="457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202" y="5144769"/>
            <a:ext cx="4464496" cy="8316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8740" y="2331650"/>
            <a:ext cx="4314825" cy="20859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4453" y="503783"/>
            <a:ext cx="36724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模型改进</a:t>
            </a:r>
            <a:endParaRPr lang="en-US" altLang="zh-CN" sz="3600" b="0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511895"/>
            <a:ext cx="10467453" cy="4351338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 indent="0">
              <a:buNone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marL="50419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</p:txBody>
      </p:sp>
      <p:pic>
        <p:nvPicPr>
          <p:cNvPr id="13" name="内容占位符 4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360437" y="1625053"/>
            <a:ext cx="10225137" cy="4351338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dirty="0" err="1">
                <a:latin typeface="Georgia" panose="02040502050405020303" pitchFamily="18" charset="0"/>
              </a:rPr>
              <a:t>xxxx</a:t>
            </a:r>
            <a:endParaRPr kumimoji="1" lang="en-US" altLang="zh-CN" dirty="0">
              <a:latin typeface="Georgia" panose="02040502050405020303" pitchFamily="18" charset="0"/>
            </a:endParaRPr>
          </a:p>
          <a:p>
            <a:pPr marL="575945" lvl="1" indent="0">
              <a:buNone/>
            </a:pPr>
            <a:r>
              <a:rPr kumimoji="1" lang="en-US" altLang="zh-CN" sz="2400" dirty="0">
                <a:latin typeface="Georgia" panose="02040502050405020303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dirty="0">
              <a:latin typeface="Georgia" panose="02040502050405020303" pitchFamily="18" charset="0"/>
            </a:endParaRPr>
          </a:p>
          <a:p>
            <a:pPr marL="575945" lvl="1" indent="0">
              <a:buNone/>
            </a:pPr>
            <a:endParaRPr kumimoji="1" lang="en-US" altLang="zh-CN" sz="1600" dirty="0">
              <a:latin typeface="Georgia" panose="02040502050405020303" pitchFamily="18" charset="0"/>
            </a:endParaRPr>
          </a:p>
          <a:p>
            <a:pPr marL="50419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  <a:p>
            <a:endParaRPr kumimoji="1" lang="en-US" altLang="zh-CN" dirty="0">
              <a:latin typeface="Georgia" panose="02040502050405020303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8028" y="1891893"/>
            <a:ext cx="36724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模型改进</a:t>
            </a:r>
            <a:endParaRPr lang="en-US" altLang="zh-CN" sz="3600" b="0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31" y="1316950"/>
            <a:ext cx="8208912" cy="45468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69020" y="5156200"/>
            <a:ext cx="596900" cy="1441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/>
              <a:t>softmax</a:t>
            </a:r>
          </a:p>
        </p:txBody>
      </p:sp>
      <p:sp>
        <p:nvSpPr>
          <p:cNvPr id="8" name="矩形 7"/>
          <p:cNvSpPr/>
          <p:nvPr/>
        </p:nvSpPr>
        <p:spPr>
          <a:xfrm>
            <a:off x="8310880" y="5410200"/>
            <a:ext cx="1313180" cy="14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1000" dirty="0"/>
              <a:t>Spider-Man</a:t>
            </a:r>
          </a:p>
        </p:txBody>
      </p:sp>
      <p:sp>
        <p:nvSpPr>
          <p:cNvPr id="9" name="矩形 8"/>
          <p:cNvSpPr/>
          <p:nvPr/>
        </p:nvSpPr>
        <p:spPr>
          <a:xfrm>
            <a:off x="9090025" y="5425440"/>
            <a:ext cx="467360" cy="1143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0.9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992870" y="2700020"/>
            <a:ext cx="85217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rec emb</a:t>
            </a:r>
          </a:p>
        </p:txBody>
      </p:sp>
      <p:cxnSp>
        <p:nvCxnSpPr>
          <p:cNvPr id="12" name="肘形连接符 11"/>
          <p:cNvCxnSpPr>
            <a:endCxn id="11" idx="0"/>
          </p:cNvCxnSpPr>
          <p:nvPr/>
        </p:nvCxnSpPr>
        <p:spPr>
          <a:xfrm>
            <a:off x="7122160" y="2080895"/>
            <a:ext cx="2296795" cy="619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6998335" y="2413000"/>
            <a:ext cx="2441575" cy="1026160"/>
          </a:xfrm>
          <a:prstGeom prst="bentConnector3">
            <a:avLst>
              <a:gd name="adj1" fmla="val 50013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517765" y="3439160"/>
            <a:ext cx="28994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6">
                    <a:lumMod val="75000"/>
                  </a:schemeClr>
                </a:solidFill>
              </a:rPr>
              <a:t>attention weights</a:t>
            </a:r>
          </a:p>
        </p:txBody>
      </p:sp>
      <p:cxnSp>
        <p:nvCxnSpPr>
          <p:cNvPr id="17" name="肘形连接符 16"/>
          <p:cNvCxnSpPr>
            <a:stCxn id="11" idx="2"/>
            <a:endCxn id="5" idx="0"/>
          </p:cNvCxnSpPr>
          <p:nvPr/>
        </p:nvCxnSpPr>
        <p:spPr>
          <a:xfrm rot="5400000">
            <a:off x="8145145" y="3882390"/>
            <a:ext cx="2096135" cy="451485"/>
          </a:xfrm>
          <a:prstGeom prst="bentConnector3">
            <a:avLst>
              <a:gd name="adj1" fmla="val 5001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8" idx="0"/>
          </p:cNvCxnSpPr>
          <p:nvPr/>
        </p:nvCxnSpPr>
        <p:spPr>
          <a:xfrm>
            <a:off x="8967470" y="5300345"/>
            <a:ext cx="0" cy="109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</p:spPr>
      </p:pic>
      <p:sp>
        <p:nvSpPr>
          <p:cNvPr id="39" name="文本框 11"/>
          <p:cNvSpPr txBox="1">
            <a:spLocks noChangeArrowheads="1"/>
          </p:cNvSpPr>
          <p:nvPr/>
        </p:nvSpPr>
        <p:spPr bwMode="auto">
          <a:xfrm>
            <a:off x="1080517" y="2447999"/>
            <a:ext cx="9217025" cy="118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C0000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  <a:r>
              <a:rPr lang="zh-CN" altLang="en-US" sz="5400" dirty="0">
                <a:solidFill>
                  <a:srgbClr val="C0000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5400" dirty="0">
                <a:solidFill>
                  <a:srgbClr val="C0000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You!</a:t>
            </a:r>
            <a:endParaRPr lang="zh-CN" altLang="zh-CN" sz="5400" dirty="0">
              <a:solidFill>
                <a:srgbClr val="C00000"/>
              </a:solidFill>
              <a:latin typeface="Georgia" panose="02040502050405020303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数据科学导论">
      <a:majorFont>
        <a:latin typeface="Arial Black"/>
        <a:ea typeface="微软雅黑"/>
        <a:cs typeface=""/>
      </a:majorFont>
      <a:minorFont>
        <a:latin typeface="Lucida San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287</Words>
  <Application>Microsoft Office PowerPoint</Application>
  <PresentationFormat>自定义</PresentationFormat>
  <Paragraphs>119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Georgia</vt:lpstr>
      <vt:lpstr>Lucida Sans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Sun Hongda</cp:lastModifiedBy>
  <cp:revision>305</cp:revision>
  <cp:lastPrinted>2017-11-27T01:54:00Z</cp:lastPrinted>
  <dcterms:created xsi:type="dcterms:W3CDTF">2016-04-22T07:39:00Z</dcterms:created>
  <dcterms:modified xsi:type="dcterms:W3CDTF">2021-06-08T10:52:34Z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