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68" r:id="rId3"/>
    <p:sldId id="262" r:id="rId5"/>
    <p:sldId id="286" r:id="rId6"/>
    <p:sldId id="288" r:id="rId7"/>
    <p:sldId id="287" r:id="rId8"/>
    <p:sldId id="289" r:id="rId9"/>
    <p:sldId id="290" r:id="rId10"/>
    <p:sldId id="284" r:id="rId11"/>
    <p:sldId id="291" r:id="rId12"/>
    <p:sldId id="292" r:id="rId13"/>
    <p:sldId id="293" r:id="rId14"/>
    <p:sldId id="29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https://www.zhihu.com/question/271218583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GOP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https://blog.csdn.net/QFire/article/details/106849878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ym typeface="+mn-ea"/>
              </a:rPr>
              <a:t>Judgement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https://www.jianshu.com/p/592217dd97ec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ym typeface="+mn-ea"/>
              </a:rPr>
              <a:t>GAN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https://blog.csdn.net/lreaderl/article/details/77936714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ym typeface="+mn-ea"/>
              </a:rPr>
              <a:t>Dataset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45" y="34091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766" y="59583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641432"/>
            <a:ext cx="12192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766" y="59583"/>
            <a:ext cx="1279355" cy="3380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45" y="34091"/>
            <a:ext cx="389020" cy="38902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641432"/>
            <a:ext cx="12192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57317"/>
            <a:ext cx="9144000" cy="2387600"/>
          </a:xfrm>
        </p:spPr>
        <p:txBody>
          <a:bodyPr/>
          <a:lstStyle/>
          <a:p>
            <a:r>
              <a:rPr lang="zh-CN" altLang="en-US" dirty="0"/>
              <a:t>英语口语考试系统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邓智睿 张宏毅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流利度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语速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回答中每秒的有效单词量。雅思</a:t>
            </a:r>
            <a:r>
              <a:rPr lang="en-US" altLang="zh-CN"/>
              <a:t>7</a:t>
            </a:r>
            <a:r>
              <a:rPr lang="zh-CN" altLang="en-US"/>
              <a:t>分</a:t>
            </a:r>
            <a:r>
              <a:rPr lang="en-US" altLang="zh-CN"/>
              <a:t>2.1-2.33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分</a:t>
            </a:r>
            <a:r>
              <a:rPr lang="en-US" altLang="zh-CN"/>
              <a:t>1.7+</a:t>
            </a:r>
            <a:endParaRPr lang="zh-CN" altLang="en-US"/>
          </a:p>
          <a:p>
            <a:r>
              <a:rPr lang="zh-CN" altLang="en-US" b="1"/>
              <a:t>反应速度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能否在给出问题时较快给出反应。例如停顿时间不超过</a:t>
            </a:r>
            <a:r>
              <a:rPr lang="en-US" altLang="zh-CN"/>
              <a:t>2</a:t>
            </a:r>
            <a:r>
              <a:rPr lang="zh-CN" altLang="en-US"/>
              <a:t>秒。</a:t>
            </a:r>
            <a:endParaRPr lang="zh-CN" altLang="en-US"/>
          </a:p>
          <a:p>
            <a:r>
              <a:rPr lang="zh-CN" altLang="en-US" b="1"/>
              <a:t>语义停顿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是否有因为单词和句子构建困难造成的自我纠正，重复和停顿。统计较长停顿的次数和停顿时间。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4732655"/>
          </a:xfrm>
        </p:spPr>
        <p:txBody>
          <a:bodyPr>
            <a:normAutofit fontScale="87500" lnSpcReduction="10000"/>
          </a:bodyPr>
          <a:lstStyle/>
          <a:p>
            <a:pPr lvl="0"/>
            <a:r>
              <a:rPr lang="zh-CN" altLang="en-US" b="1">
                <a:sym typeface="+mn-ea"/>
              </a:rPr>
              <a:t>内容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判断回答内容是否符合主题，将回答内容和问题编码后进行相似度匹配。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 b="1">
                <a:sym typeface="+mn-ea"/>
              </a:rPr>
              <a:t>文本连贯性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文本的细粒度交互，上句和下句之间进行相似度匹配。将回答的所有相似度</a:t>
            </a:r>
            <a:r>
              <a:rPr lang="en-US" altLang="zh-CN">
                <a:sym typeface="+mn-ea"/>
              </a:rPr>
              <a:t>aggregation</a:t>
            </a:r>
            <a:r>
              <a:rPr lang="zh-CN" altLang="en-US">
                <a:sym typeface="+mn-ea"/>
              </a:rPr>
              <a:t>。</a:t>
            </a:r>
            <a:endParaRPr lang="en-US" altLang="zh-CN"/>
          </a:p>
          <a:p>
            <a:pPr lvl="0"/>
            <a:r>
              <a:rPr lang="zh-CN" altLang="en-US" b="1">
                <a:sym typeface="+mn-ea"/>
              </a:rPr>
              <a:t>语法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检查语法错误，包括时态语态错误等。错一处扣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分等。</a:t>
            </a:r>
            <a:endParaRPr lang="en-US" altLang="zh-CN"/>
          </a:p>
          <a:p>
            <a:pPr lvl="0"/>
            <a:r>
              <a:rPr lang="zh-CN" altLang="en-US" b="1">
                <a:sym typeface="+mn-ea"/>
              </a:rPr>
              <a:t>词汇丰富度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统计出现的不同词汇数量。词汇越丰富，分数越高。</a:t>
            </a:r>
            <a:endParaRPr lang="zh-CN" altLang="en-US"/>
          </a:p>
          <a:p>
            <a:pPr lvl="0"/>
            <a:r>
              <a:rPr lang="zh-CN" altLang="en-US" b="1">
                <a:sym typeface="+mn-ea"/>
              </a:rPr>
              <a:t>句式丰富性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统计出现的句型数目。句型越丰富，分数越高。</a:t>
            </a:r>
            <a:endParaRPr lang="zh-CN" altLang="en-US"/>
          </a:p>
          <a:p>
            <a:pPr lvl="0"/>
            <a:r>
              <a:rPr lang="zh-CN" altLang="en-US" b="1">
                <a:sym typeface="+mn-ea"/>
              </a:rPr>
              <a:t>文章结构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判断文章架构是否清晰。总分架构，总分总架构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谢谢！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</a:t>
            </a:r>
            <a:r>
              <a:rPr lang="zh-CN" altLang="en-US"/>
              <a:t>：英语口语考试系统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90204" pitchFamily="34" charset="0"/>
              <a:buChar char="•"/>
            </a:pPr>
            <a:r>
              <a:rPr lang="zh-CN" altLang="en-US"/>
              <a:t>目前现状：</a:t>
            </a:r>
            <a:endParaRPr lang="zh-CN" altLang="en-US"/>
          </a:p>
          <a:p>
            <a:pPr lvl="1">
              <a:buFont typeface="Arial" panose="020B0604020202090204" pitchFamily="34" charset="0"/>
              <a:buChar char="•"/>
            </a:pPr>
            <a:r>
              <a:rPr lang="zh-CN" altLang="en-US"/>
              <a:t>托福：机器考官抽题</a:t>
            </a:r>
            <a:r>
              <a:rPr lang="zh-CN" altLang="en-US"/>
              <a:t>问答</a:t>
            </a:r>
            <a:endParaRPr lang="zh-CN" altLang="en-US"/>
          </a:p>
          <a:p>
            <a:pPr lvl="1">
              <a:buFont typeface="Arial" panose="020B0604020202090204" pitchFamily="34" charset="0"/>
              <a:buChar char="•"/>
            </a:pPr>
            <a:r>
              <a:rPr lang="zh-CN" altLang="en-US"/>
              <a:t>雅思：给定</a:t>
            </a:r>
            <a:r>
              <a:rPr lang="en-US" altLang="zh-CN"/>
              <a:t>passage</a:t>
            </a:r>
            <a:r>
              <a:rPr lang="zh-CN" altLang="en-US"/>
              <a:t>和问题，考生回复，考官从题库中针对</a:t>
            </a:r>
            <a:r>
              <a:rPr lang="en-US" altLang="zh-CN" b="1"/>
              <a:t>passage</a:t>
            </a:r>
            <a:r>
              <a:rPr lang="zh-CN" altLang="en-US" b="1"/>
              <a:t>内容</a:t>
            </a:r>
            <a:r>
              <a:rPr lang="zh-CN" altLang="en-US"/>
              <a:t>抽题继续提问，考生回复并与考官讨论。</a:t>
            </a:r>
            <a:endParaRPr lang="zh-CN" altLang="en-US"/>
          </a:p>
          <a:p>
            <a:pPr lvl="1">
              <a:buFont typeface="Arial" panose="020B0604020202090204" pitchFamily="34" charset="0"/>
              <a:buChar char="•"/>
            </a:pPr>
            <a:r>
              <a:rPr lang="zh-CN" altLang="en-US"/>
              <a:t>不论考生如何回复，考官都不会根据考生回复更改问题。</a:t>
            </a:r>
            <a:endParaRPr lang="zh-CN" altLang="en-US"/>
          </a:p>
          <a:p>
            <a:r>
              <a:rPr lang="zh-CN" altLang="en-US"/>
              <a:t>需要解决的问题：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考官可以根据</a:t>
            </a:r>
            <a:r>
              <a:rPr lang="zh-CN" altLang="en-US" b="1">
                <a:sym typeface="+mn-ea"/>
              </a:rPr>
              <a:t>考生回复</a:t>
            </a:r>
            <a:r>
              <a:rPr lang="zh-CN" altLang="en-US">
                <a:sym typeface="+mn-ea"/>
              </a:rPr>
              <a:t>结合</a:t>
            </a:r>
            <a:r>
              <a:rPr lang="en-US" altLang="zh-CN" b="1">
                <a:sym typeface="+mn-ea"/>
              </a:rPr>
              <a:t>passage</a:t>
            </a:r>
            <a:r>
              <a:rPr lang="zh-CN" altLang="en-US" b="1">
                <a:sym typeface="+mn-ea"/>
              </a:rPr>
              <a:t>内容</a:t>
            </a:r>
            <a:r>
              <a:rPr lang="zh-CN" altLang="en-US">
                <a:sym typeface="+mn-ea"/>
              </a:rPr>
              <a:t>提问（检索）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对考生的回复进行打分，评价考生回复质量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1026" name="Picture 2" descr="GAN模型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77" b="81"/>
          <a:stretch>
            <a:fillRect/>
          </a:stretch>
        </p:blipFill>
        <p:spPr bwMode="auto">
          <a:xfrm>
            <a:off x="2629535" y="1448435"/>
            <a:ext cx="697230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997575" y="5770245"/>
            <a:ext cx="3487420" cy="40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 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针对单个考生的对话历史数据有限，</a:t>
            </a:r>
            <a:r>
              <a:rPr lang="en-US" altLang="zh-CN" dirty="0"/>
              <a:t>3-6</a:t>
            </a:r>
            <a:r>
              <a:rPr lang="zh-CN" altLang="en-US" dirty="0"/>
              <a:t>轮居多。</a:t>
            </a:r>
            <a:endParaRPr lang="en-US" altLang="zh-CN" dirty="0"/>
          </a:p>
          <a:p>
            <a:r>
              <a:rPr lang="zh-CN" altLang="en-US" dirty="0"/>
              <a:t>针对单篇</a:t>
            </a:r>
            <a:r>
              <a:rPr lang="en-US" altLang="zh-CN" dirty="0"/>
              <a:t>Passage</a:t>
            </a:r>
            <a:r>
              <a:rPr lang="zh-CN" altLang="en-US" dirty="0"/>
              <a:t>的</a:t>
            </a:r>
            <a:r>
              <a:rPr lang="en-US" altLang="zh-CN" dirty="0"/>
              <a:t>Query</a:t>
            </a:r>
            <a:r>
              <a:rPr lang="zh-CN" altLang="en-US" dirty="0"/>
              <a:t>数据库有限；</a:t>
            </a:r>
            <a:endParaRPr lang="en-US" altLang="zh-CN" dirty="0"/>
          </a:p>
          <a:p>
            <a:r>
              <a:rPr lang="zh-CN" altLang="en-US" dirty="0"/>
              <a:t>而针对单篇</a:t>
            </a:r>
            <a:r>
              <a:rPr lang="en-US" altLang="zh-CN" dirty="0"/>
              <a:t>Passage</a:t>
            </a:r>
            <a:r>
              <a:rPr lang="zh-CN" altLang="en-US" dirty="0"/>
              <a:t>的所有考生的回复数据量很大。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altLang="zh-CN" dirty="0"/>
              <a:t>Generator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09735" y="1361379"/>
            <a:ext cx="1772529" cy="658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Passage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7747" y="2763039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A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60053" y="2763039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A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2777" y="2763038"/>
            <a:ext cx="742072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A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09735" y="2763038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A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85401" y="3580229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Q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60053" y="3580228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Q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09734" y="3580227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Q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62776" y="3563274"/>
            <a:ext cx="742073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Q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65760" y="3435453"/>
            <a:ext cx="114426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65760" y="2139723"/>
            <a:ext cx="1481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Part2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65760" y="4269855"/>
            <a:ext cx="1481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Part3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2787747" y="5028230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A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60053" y="5028230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A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62777" y="5028229"/>
            <a:ext cx="742072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A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09735" y="5028229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A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85401" y="4263963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60053" y="4263962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9734" y="4263961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62776" y="4247008"/>
            <a:ext cx="742073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连接符: 肘形 26"/>
          <p:cNvCxnSpPr/>
          <p:nvPr/>
        </p:nvCxnSpPr>
        <p:spPr>
          <a:xfrm rot="5400000">
            <a:off x="3190034" y="1615369"/>
            <a:ext cx="2501334" cy="3310599"/>
          </a:xfrm>
          <a:prstGeom prst="bentConnector4">
            <a:avLst>
              <a:gd name="adj1" fmla="val 16735"/>
              <a:gd name="adj2" fmla="val 11327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连接符: 肘形 30"/>
          <p:cNvCxnSpPr>
            <a:stCxn id="4" idx="2"/>
            <a:endCxn id="22" idx="1"/>
          </p:cNvCxnSpPr>
          <p:nvPr/>
        </p:nvCxnSpPr>
        <p:spPr>
          <a:xfrm rot="5400000">
            <a:off x="3777361" y="2202689"/>
            <a:ext cx="2501333" cy="2135947"/>
          </a:xfrm>
          <a:prstGeom prst="bentConnector4">
            <a:avLst>
              <a:gd name="adj1" fmla="val 16735"/>
              <a:gd name="adj2" fmla="val 11860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连接符: 肘形 32"/>
          <p:cNvCxnSpPr>
            <a:stCxn id="4" idx="2"/>
            <a:endCxn id="23" idx="1"/>
          </p:cNvCxnSpPr>
          <p:nvPr/>
        </p:nvCxnSpPr>
        <p:spPr>
          <a:xfrm rot="5400000">
            <a:off x="4402201" y="2827529"/>
            <a:ext cx="2501332" cy="886266"/>
          </a:xfrm>
          <a:prstGeom prst="bentConnector4">
            <a:avLst>
              <a:gd name="adj1" fmla="val 16735"/>
              <a:gd name="adj2" fmla="val 14166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连接符: 肘形 50"/>
          <p:cNvCxnSpPr>
            <a:stCxn id="4" idx="2"/>
            <a:endCxn id="24" idx="3"/>
          </p:cNvCxnSpPr>
          <p:nvPr/>
        </p:nvCxnSpPr>
        <p:spPr>
          <a:xfrm rot="16200000" flipH="1">
            <a:off x="6258235" y="1857760"/>
            <a:ext cx="2484379" cy="2808849"/>
          </a:xfrm>
          <a:prstGeom prst="bentConnector4">
            <a:avLst>
              <a:gd name="adj1" fmla="val 16507"/>
              <a:gd name="adj2" fmla="val 11414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连接符: 肘形 56"/>
          <p:cNvCxnSpPr>
            <a:stCxn id="5" idx="1"/>
            <a:endCxn id="21" idx="1"/>
          </p:cNvCxnSpPr>
          <p:nvPr/>
        </p:nvCxnSpPr>
        <p:spPr>
          <a:xfrm rot="10800000" flipV="1">
            <a:off x="2785401" y="3020406"/>
            <a:ext cx="2346" cy="1500924"/>
          </a:xfrm>
          <a:prstGeom prst="bentConnector3">
            <a:avLst>
              <a:gd name="adj1" fmla="val 11043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/>
          <p:cNvCxnSpPr>
            <a:stCxn id="6" idx="1"/>
            <a:endCxn id="22" idx="1"/>
          </p:cNvCxnSpPr>
          <p:nvPr/>
        </p:nvCxnSpPr>
        <p:spPr>
          <a:xfrm rot="10800000" flipV="1">
            <a:off x="3960053" y="3020405"/>
            <a:ext cx="12700" cy="1500923"/>
          </a:xfrm>
          <a:prstGeom prst="bentConnector3">
            <a:avLst>
              <a:gd name="adj1" fmla="val 2021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肘形 86"/>
          <p:cNvCxnSpPr>
            <a:stCxn id="8" idx="1"/>
            <a:endCxn id="23" idx="1"/>
          </p:cNvCxnSpPr>
          <p:nvPr/>
        </p:nvCxnSpPr>
        <p:spPr>
          <a:xfrm rot="10800000" flipV="1">
            <a:off x="5209735" y="3020404"/>
            <a:ext cx="1" cy="1500923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/>
          <p:cNvCxnSpPr>
            <a:stCxn id="7" idx="3"/>
            <a:endCxn id="24" idx="3"/>
          </p:cNvCxnSpPr>
          <p:nvPr/>
        </p:nvCxnSpPr>
        <p:spPr>
          <a:xfrm>
            <a:off x="8904849" y="3020405"/>
            <a:ext cx="12700" cy="1483970"/>
          </a:xfrm>
          <a:prstGeom prst="bentConnector3">
            <a:avLst>
              <a:gd name="adj1" fmla="val 1799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2672862" y="3502857"/>
            <a:ext cx="6358596" cy="135177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2672862" y="5722513"/>
            <a:ext cx="6358596" cy="415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1495283" y="2840897"/>
            <a:ext cx="6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考生</a:t>
            </a:r>
            <a:endParaRPr lang="zh-CN" altLang="en-US" b="1" dirty="0"/>
          </a:p>
        </p:txBody>
      </p:sp>
      <p:sp>
        <p:nvSpPr>
          <p:cNvPr id="107" name="文本框 106"/>
          <p:cNvSpPr txBox="1"/>
          <p:nvPr/>
        </p:nvSpPr>
        <p:spPr>
          <a:xfrm>
            <a:off x="1495283" y="5100929"/>
            <a:ext cx="6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考生</a:t>
            </a:r>
            <a:endParaRPr lang="zh-CN" altLang="en-US" b="1" dirty="0"/>
          </a:p>
        </p:txBody>
      </p:sp>
      <p:sp>
        <p:nvSpPr>
          <p:cNvPr id="108" name="文本框 107"/>
          <p:cNvSpPr txBox="1"/>
          <p:nvPr/>
        </p:nvSpPr>
        <p:spPr>
          <a:xfrm>
            <a:off x="1492249" y="3681752"/>
            <a:ext cx="6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考官</a:t>
            </a:r>
            <a:endParaRPr lang="zh-CN" altLang="en-US" b="1" dirty="0"/>
          </a:p>
        </p:txBody>
      </p:sp>
      <p:sp>
        <p:nvSpPr>
          <p:cNvPr id="109" name="文本框 108"/>
          <p:cNvSpPr txBox="1"/>
          <p:nvPr/>
        </p:nvSpPr>
        <p:spPr>
          <a:xfrm>
            <a:off x="1492249" y="4349782"/>
            <a:ext cx="6785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考官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fake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连接符: 肘形 110"/>
          <p:cNvCxnSpPr>
            <a:endCxn id="105" idx="1"/>
          </p:cNvCxnSpPr>
          <p:nvPr/>
        </p:nvCxnSpPr>
        <p:spPr>
          <a:xfrm rot="5400000">
            <a:off x="2489130" y="2323456"/>
            <a:ext cx="3790603" cy="3423137"/>
          </a:xfrm>
          <a:prstGeom prst="bentConnector4">
            <a:avLst>
              <a:gd name="adj1" fmla="val 7949"/>
              <a:gd name="adj2" fmla="val 10948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连接符: 肘形 114"/>
          <p:cNvCxnSpPr>
            <a:stCxn id="17" idx="1"/>
            <a:endCxn id="105" idx="1"/>
          </p:cNvCxnSpPr>
          <p:nvPr/>
        </p:nvCxnSpPr>
        <p:spPr>
          <a:xfrm rot="10800000" flipV="1">
            <a:off x="2672863" y="5285596"/>
            <a:ext cx="114885" cy="644729"/>
          </a:xfrm>
          <a:prstGeom prst="bentConnector3">
            <a:avLst>
              <a:gd name="adj1" fmla="val 237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6673946" y="2763037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…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673945" y="3580226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…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673946" y="5028228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…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673945" y="4263960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箭头: 右 128"/>
          <p:cNvSpPr/>
          <p:nvPr/>
        </p:nvSpPr>
        <p:spPr>
          <a:xfrm>
            <a:off x="9075800" y="3713284"/>
            <a:ext cx="1940166" cy="606798"/>
          </a:xfrm>
          <a:prstGeom prst="rightArrow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output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4" name="箭头: 右 133"/>
          <p:cNvSpPr/>
          <p:nvPr/>
        </p:nvSpPr>
        <p:spPr>
          <a:xfrm>
            <a:off x="9094763" y="5607960"/>
            <a:ext cx="1940166" cy="606798"/>
          </a:xfrm>
          <a:prstGeom prst="rightArrow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output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altLang="zh-CN" dirty="0"/>
              <a:t>Discriminator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029241" y="1676298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Q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203893" y="1676297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Q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53574" y="1676296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Q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06616" y="1659343"/>
            <a:ext cx="742073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Q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029241" y="2360032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203893" y="2360031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53574" y="2360030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406616" y="2343077"/>
            <a:ext cx="742073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916702" y="1598926"/>
            <a:ext cx="6358596" cy="135177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917785" y="1676295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…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17785" y="2360029"/>
            <a:ext cx="616635" cy="514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箭头: 下 2"/>
          <p:cNvSpPr/>
          <p:nvPr/>
        </p:nvSpPr>
        <p:spPr>
          <a:xfrm>
            <a:off x="4517588" y="3119700"/>
            <a:ext cx="3156824" cy="94282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81606" y="5740940"/>
            <a:ext cx="2028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Probability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2916702" y="4221960"/>
            <a:ext cx="6358596" cy="942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Discriminator</a:t>
            </a:r>
            <a:endParaRPr lang="zh-CN" altLang="en-US" sz="3600" dirty="0"/>
          </a:p>
        </p:txBody>
      </p:sp>
      <p:sp>
        <p:nvSpPr>
          <p:cNvPr id="20" name="箭头: 下 19"/>
          <p:cNvSpPr/>
          <p:nvPr/>
        </p:nvSpPr>
        <p:spPr>
          <a:xfrm>
            <a:off x="4810907" y="5299097"/>
            <a:ext cx="2518603" cy="40601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sz="2800">
                <a:sym typeface="+mn-ea"/>
              </a:rPr>
              <a:t>数据结构</a:t>
            </a:r>
            <a:endParaRPr lang="zh-CN" altLang="en-US" sz="2800"/>
          </a:p>
          <a:p>
            <a:pPr lvl="1"/>
            <a:r>
              <a:rPr lang="en-US" altLang="zh-CN" sz="2800">
                <a:sym typeface="+mn-ea"/>
              </a:rPr>
              <a:t>{</a:t>
            </a:r>
            <a:endParaRPr lang="en-US" altLang="zh-CN" sz="2800"/>
          </a:p>
          <a:p>
            <a:pPr lvl="2"/>
            <a:r>
              <a:rPr lang="en-US" altLang="zh-CN" sz="2800">
                <a:sym typeface="+mn-ea"/>
              </a:rPr>
              <a:t>“Passage” : ID, </a:t>
            </a:r>
            <a:endParaRPr lang="en-US" altLang="zh-CN" sz="2800"/>
          </a:p>
          <a:p>
            <a:pPr lvl="2"/>
            <a:r>
              <a:rPr lang="en-US" altLang="zh-CN" sz="2800">
                <a:sym typeface="+mn-ea"/>
              </a:rPr>
              <a:t>“history”: [</a:t>
            </a:r>
            <a:endParaRPr lang="en-US" altLang="zh-CN" sz="2800"/>
          </a:p>
          <a:p>
            <a:pPr lvl="3"/>
            <a:r>
              <a:rPr lang="en-US" altLang="zh-CN" sz="2800">
                <a:sym typeface="+mn-ea"/>
              </a:rPr>
              <a:t>“Answer” : “...”, </a:t>
            </a:r>
            <a:endParaRPr lang="en-US" altLang="zh-CN" sz="2800"/>
          </a:p>
          <a:p>
            <a:pPr lvl="3"/>
            <a:r>
              <a:rPr lang="en-US" altLang="zh-CN" sz="2800">
                <a:sym typeface="+mn-ea"/>
              </a:rPr>
              <a:t>“Query”: “Are foreign movies popular in China?”, </a:t>
            </a:r>
            <a:endParaRPr lang="en-US" altLang="zh-CN" sz="2800"/>
          </a:p>
          <a:p>
            <a:pPr lvl="3"/>
            <a:r>
              <a:rPr lang="en-US" altLang="zh-CN" sz="2800">
                <a:sym typeface="+mn-ea"/>
              </a:rPr>
              <a:t>“Answer”: “As far as I’m concerned, foreign movies is popular in China. ... ”</a:t>
            </a:r>
            <a:endParaRPr lang="en-US" altLang="zh-CN" sz="2800"/>
          </a:p>
          <a:p>
            <a:pPr lvl="3"/>
            <a:r>
              <a:rPr lang="en-US" altLang="zh-CN" sz="2800">
                <a:sym typeface="+mn-ea"/>
              </a:rPr>
              <a:t>“Query”: “Is it important that a country has its own movies? ”</a:t>
            </a:r>
            <a:endParaRPr lang="en-US" altLang="zh-CN" sz="2800"/>
          </a:p>
          <a:p>
            <a:pPr marL="1371600" lvl="3" indent="0">
              <a:buNone/>
            </a:pPr>
            <a:r>
              <a:rPr lang="en-US" altLang="zh-CN" sz="2800">
                <a:sym typeface="+mn-ea"/>
              </a:rPr>
              <a:t>...</a:t>
            </a:r>
            <a:endParaRPr lang="en-US" altLang="zh-CN" sz="2800"/>
          </a:p>
          <a:p>
            <a:pPr marL="914400" lvl="2" indent="0">
              <a:buNone/>
            </a:pPr>
            <a:r>
              <a:rPr lang="en-US" altLang="zh-CN" sz="2800">
                <a:sym typeface="+mn-ea"/>
              </a:rPr>
              <a:t>]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}</a:t>
            </a:r>
            <a:endParaRPr lang="en-US" altLang="zh-CN" sz="2800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评价标准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>
                <a:sym typeface="+mn-ea"/>
              </a:rPr>
              <a:t>语音</a:t>
            </a:r>
            <a:endParaRPr lang="zh-CN" altLang="en-US" sz="2800"/>
          </a:p>
          <a:p>
            <a:pPr lvl="1"/>
            <a:r>
              <a:rPr lang="en-US" altLang="zh-CN" sz="2800">
                <a:sym typeface="+mn-ea"/>
              </a:rPr>
              <a:t>GOP </a:t>
            </a:r>
            <a:endParaRPr lang="en-US" altLang="zh-CN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流利度</a:t>
            </a:r>
            <a:endParaRPr lang="en-US" altLang="zh-CN" sz="2800"/>
          </a:p>
          <a:p>
            <a:pPr lvl="0"/>
            <a:r>
              <a:rPr lang="zh-CN" altLang="en-US" sz="2800">
                <a:sym typeface="+mn-ea"/>
              </a:rPr>
              <a:t>文本</a:t>
            </a:r>
            <a:endParaRPr lang="zh-CN" altLang="en-US" sz="2800"/>
          </a:p>
          <a:p>
            <a:pPr lvl="1"/>
            <a:r>
              <a:rPr lang="zh-CN" altLang="en-US" sz="2800"/>
              <a:t>内容</a:t>
            </a:r>
            <a:endParaRPr lang="en-US" altLang="zh-CN" sz="2800"/>
          </a:p>
          <a:p>
            <a:pPr lvl="1"/>
            <a:r>
              <a:rPr lang="zh-CN" altLang="en-US" sz="2800">
                <a:sym typeface="+mn-ea"/>
              </a:rPr>
              <a:t>语法：时态、语态</a:t>
            </a:r>
            <a:endParaRPr lang="en-US" altLang="zh-CN" sz="2800"/>
          </a:p>
          <a:p>
            <a:pPr lvl="1"/>
            <a:r>
              <a:rPr lang="zh-CN" altLang="en-US" sz="2800">
                <a:sym typeface="+mn-ea"/>
              </a:rPr>
              <a:t>词汇丰富度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句式丰富性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文章结构</a:t>
            </a:r>
            <a:endParaRPr lang="zh-CN" altLang="en-US" sz="2800"/>
          </a:p>
          <a:p>
            <a:pPr lvl="1"/>
            <a:endParaRPr lang="en-US" altLang="zh-CN" sz="2800"/>
          </a:p>
          <a:p>
            <a:endParaRPr lang="en-US" altLang="zh-CN" sz="2800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GOP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994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  <a:uFillTx/>
              </a:rPr>
              <a:t>语音识别任务</a:t>
            </a:r>
            <a:r>
              <a:rPr lang="zh-CN" altLang="en-US">
                <a:solidFill>
                  <a:schemeClr val="tx1"/>
                </a:solidFill>
                <a:uFillTx/>
              </a:rPr>
              <a:t>：事先不知道一段语音对应的文字，需要由语音识别系统“猜”出来；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  <a:uFillTx/>
              </a:rPr>
              <a:t>打分系统</a:t>
            </a:r>
            <a:r>
              <a:rPr lang="zh-CN" altLang="en-US">
                <a:solidFill>
                  <a:schemeClr val="tx1"/>
                </a:solidFill>
                <a:uFillTx/>
              </a:rPr>
              <a:t>：事先知道一段语音对应的文字，系统需要对这段语音做发音评价。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  <a:uFillTx/>
              </a:rPr>
              <a:t>基本思想</a:t>
            </a:r>
            <a:r>
              <a:rPr lang="zh-CN" altLang="en-US">
                <a:solidFill>
                  <a:schemeClr val="tx1"/>
                </a:solidFill>
                <a:uFillTx/>
              </a:rPr>
              <a:t>：利用事先知道的文字信息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</a:rPr>
              <a:t>1. </a:t>
            </a:r>
            <a:r>
              <a:rPr lang="zh-CN" altLang="en-US">
                <a:solidFill>
                  <a:schemeClr val="tx1"/>
                </a:solidFill>
                <a:uFillTx/>
                <a:sym typeface="+mn-ea"/>
              </a:rPr>
              <a:t>使用http://cmusphinx.sourceforge.net/提供的PocketSphinx实现语音识别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uFillTx/>
              </a:rPr>
              <a:t>2. </a:t>
            </a:r>
            <a:r>
              <a:rPr lang="zh-CN" altLang="en-US">
                <a:solidFill>
                  <a:schemeClr val="tx1"/>
                </a:solidFill>
                <a:uFillTx/>
              </a:rPr>
              <a:t>把语音和它对应的文字做一次强制对齐</a:t>
            </a:r>
            <a:r>
              <a:rPr lang="en-US" altLang="zh-CN">
                <a:solidFill>
                  <a:schemeClr val="tx1"/>
                </a:solidFill>
                <a:uFillTx/>
              </a:rPr>
              <a:t>--</a:t>
            </a:r>
            <a:r>
              <a:rPr lang="zh-CN" altLang="en-US">
                <a:solidFill>
                  <a:schemeClr val="tx1"/>
                </a:solidFill>
                <a:uFillTx/>
              </a:rPr>
              <a:t>确定每个音素的位置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uFillTx/>
              </a:rPr>
              <a:t>3. </a:t>
            </a:r>
            <a:r>
              <a:rPr lang="zh-CN" altLang="en-US">
                <a:solidFill>
                  <a:schemeClr val="tx1"/>
                </a:solidFill>
                <a:uFillTx/>
              </a:rPr>
              <a:t>将观测到用户语音</a:t>
            </a:r>
            <a:r>
              <a:rPr lang="en-US" altLang="zh-CN">
                <a:solidFill>
                  <a:schemeClr val="tx1"/>
                </a:solidFill>
                <a:uFillTx/>
              </a:rPr>
              <a:t>O</a:t>
            </a:r>
            <a:r>
              <a:rPr lang="zh-CN" altLang="en-US">
                <a:solidFill>
                  <a:schemeClr val="tx1"/>
                </a:solidFill>
                <a:uFillTx/>
              </a:rPr>
              <a:t>的情况下，这段语音对应音素</a:t>
            </a:r>
            <a:r>
              <a:rPr lang="en-US" altLang="zh-CN">
                <a:solidFill>
                  <a:schemeClr val="tx1"/>
                </a:solidFill>
                <a:uFillTx/>
              </a:rPr>
              <a:t>qi</a:t>
            </a:r>
            <a:r>
              <a:rPr lang="zh-CN" altLang="en-US">
                <a:solidFill>
                  <a:schemeClr val="tx1"/>
                </a:solidFill>
                <a:uFillTx/>
              </a:rPr>
              <a:t>的概率作为评价指标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1238</Words>
  <Application>WPS 演示</Application>
  <PresentationFormat>宽屏</PresentationFormat>
  <Paragraphs>177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Calibri Light</vt:lpstr>
      <vt:lpstr>微软雅黑</vt:lpstr>
      <vt:lpstr>汉仪旗黑KW</vt:lpstr>
      <vt:lpstr>Arial Unicode MS</vt:lpstr>
      <vt:lpstr>1_Office 主题</vt:lpstr>
      <vt:lpstr>英语口语考试系统</vt:lpstr>
      <vt:lpstr>Idea：英语口语考试系统</vt:lpstr>
      <vt:lpstr>Model</vt:lpstr>
      <vt:lpstr>GAN Motivation</vt:lpstr>
      <vt:lpstr>Generator</vt:lpstr>
      <vt:lpstr>Discriminator</vt:lpstr>
      <vt:lpstr>Dataset</vt:lpstr>
      <vt:lpstr>评价标准</vt:lpstr>
      <vt:lpstr>GOP</vt:lpstr>
      <vt:lpstr>流利度</vt:lpstr>
      <vt:lpstr>文本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mayueyuan</dc:creator>
  <cp:lastModifiedBy>dengzhirui</cp:lastModifiedBy>
  <cp:revision>25</cp:revision>
  <dcterms:created xsi:type="dcterms:W3CDTF">2021-06-08T03:13:03Z</dcterms:created>
  <dcterms:modified xsi:type="dcterms:W3CDTF">2021-06-08T03:13:03Z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