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84" r:id="rId3"/>
    <p:sldId id="285" r:id="rId4"/>
    <p:sldId id="286" r:id="rId5"/>
    <p:sldId id="287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31"/>
    <p:restoredTop sz="96405"/>
  </p:normalViewPr>
  <p:slideViewPr>
    <p:cSldViewPr snapToGrid="0" snapToObjects="1">
      <p:cViewPr>
        <p:scale>
          <a:sx n="121" d="100"/>
          <a:sy n="121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D993E-98EF-8441-A3BA-A2873C618CA8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902A-C97E-254D-BC21-586C52B3E1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7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46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71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1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0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7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2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68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74B97-79F4-6248-AEE0-2398333986D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41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E346-B8A8-0043-9F93-7F408AC8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0043D-EBDA-6145-A127-925596C5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8B1F2-425F-554E-9EEE-1DC3AF1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51754-8180-8A44-8802-C10B1066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694D1-DA30-4340-AD30-DFAE2EF3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1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F848E-B8B9-EC41-87B2-4EE86DF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538D8-E40C-814C-AAA8-93D5C8AE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AEFD5-86EE-AA4A-B121-E122B4A6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958B1-8701-C545-A777-EEF678C0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FD334-7F26-E645-9DE1-EAA55A51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21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57BFE-9DB0-FE41-A6AE-D6985A106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FE17E-F2D9-2C44-95A7-7E5848CF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FD63D-1EE1-6640-91CE-BE4B509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D8F00-BD31-154F-BC21-69776DB4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77C6-3645-F34E-ABA3-053F04CE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01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12F8D7F-7B53-473E-ACE9-B4D2A4C3EAE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7E39C76-BC0F-4234-A282-77DBB11D7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73500" y="0"/>
              <a:ext cx="8318500" cy="685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72B6CE6-79FB-43C2-A5DF-6DEC7172459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8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67669-51A9-AC4C-AAE4-066918E9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C3DF6-E445-2E48-89A1-98BE5A97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B57C0-40E5-B149-9E0F-EE59E9E3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03D6D-46A3-2A44-8B66-0ED5BCD1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AAF5F-9BC2-CC43-AB08-B1835E0A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52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451D-3F70-EE48-B274-83CBDBC9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8EFC7-A406-BE4C-94EF-1A86229B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41DE5-64F1-1743-B7D7-DC85DC3B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C565A-D423-E04D-BE30-F77C36A4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360A-BFB0-9442-A7DC-70E1BDEB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6964-751A-5840-BA49-E3425530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561F6-5EBC-7742-92AD-875E3B2B5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B7E05-CEB5-B64C-B46C-1B34C4A8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36EB5-106E-314F-B219-B2AC231D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71110-A077-0540-9CEB-B6806AB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A58A9-2EA8-3A42-8887-C5B36631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8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9FDC7-78DB-CC48-A290-64C3A53D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1DBB5-EAF3-A14D-A155-ACB752D1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5A601-85D0-3F4A-95E6-90F1BD31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F58A6-5275-0142-83C5-3B18E9D1A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B6E094-5FC5-EC4A-ABDC-4CE8230B8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36F40C-93FC-544F-A7DD-D6BA63F7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8DF82-07A2-ED48-B2E4-7CBE71DD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106FB-D496-4E4E-A2E7-7C1DDA7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7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5B1CE-2BB5-9045-811F-AB2C8DBA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B56E62-E300-3745-8F4E-47BB412C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EB676-061D-484E-B50C-75436B35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DBFC1-58E2-4D46-B265-F58DB058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5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4BE3A-D27E-7642-9F22-E850E9E3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87C62-1CDF-FE40-AD90-6BA22210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404C6-7270-F24B-90BB-B6ADD98B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6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9FF5-1013-EA45-8F7A-700B8ECF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D273C-8099-0A45-86AC-1A2AB6BD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61ADA-9A3C-CB47-BEB3-49B27E49B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19257-CC57-8E41-B44D-499B8E51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0645E-F6C1-AC45-A779-EC94FC94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15BCE-9CAD-6B4F-979A-A5A9CD2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58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E0DA2-1486-AB48-868B-40311072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100B48-248C-2642-8E05-76F343D9C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DF2A2-1092-3047-A90C-D42C26C6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A11F9-B4D9-0549-A80E-F6A6DD93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62A56-E6D9-0745-95E1-BB9317B8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4ED57-BBEC-D04A-80ED-820C188D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5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29913-139F-B249-9C0A-0B2306E5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6C14-2D88-5A49-B26A-E7C9F520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722BB-827B-6840-AC77-6E9B6B22C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7875-11E4-6A45-8C25-28481B56685C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F5779-E25A-004E-A771-705FA6CE5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585FB-80D1-EB42-AB44-C6DD328EC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3696-E920-5D4C-9A3B-9A932EB82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7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AB7D29-EC61-4E48-98E7-CCACCB94C398}"/>
              </a:ext>
            </a:extLst>
          </p:cNvPr>
          <p:cNvSpPr txBox="1"/>
          <p:nvPr/>
        </p:nvSpPr>
        <p:spPr>
          <a:xfrm>
            <a:off x="646331" y="2746796"/>
            <a:ext cx="878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rgbClr val="B63F24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问答摘要与推理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293146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62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项目总结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752497" y="1819631"/>
            <a:ext cx="11399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文本摘要是将长文本使用简短的文本进行表达的技术，属于“序列到序列”这一范式的自然语言处理任务，</a:t>
            </a:r>
            <a:endParaRPr lang="en-US" altLang="zh-CN" dirty="0"/>
          </a:p>
          <a:p>
            <a:r>
              <a:rPr lang="zh-CN" altLang="en-US" dirty="0"/>
              <a:t>通常使用</a:t>
            </a:r>
            <a:r>
              <a:rPr lang="en" altLang="zh-CN" dirty="0"/>
              <a:t>ROUGE</a:t>
            </a:r>
            <a:r>
              <a:rPr lang="zh-CN" altLang="en-US" dirty="0"/>
              <a:t>对结果进行评价。本项目首先使用</a:t>
            </a:r>
            <a:r>
              <a:rPr lang="en" altLang="zh-CN" dirty="0"/>
              <a:t>seq2seq+attention</a:t>
            </a:r>
            <a:r>
              <a:rPr lang="zh-CN" altLang="en-US" dirty="0"/>
              <a:t>实现生成式文本摘要作为</a:t>
            </a:r>
            <a:r>
              <a:rPr lang="en" altLang="zh-CN" dirty="0"/>
              <a:t>baseline</a:t>
            </a:r>
            <a:r>
              <a:rPr lang="zh-CN" altLang="en" dirty="0"/>
              <a:t>，</a:t>
            </a:r>
            <a:endParaRPr lang="en-US" altLang="zh-CN" dirty="0"/>
          </a:p>
          <a:p>
            <a:r>
              <a:rPr lang="zh-CN" altLang="en-US" dirty="0"/>
              <a:t>然后复现</a:t>
            </a:r>
            <a:r>
              <a:rPr lang="en" altLang="zh-CN" dirty="0"/>
              <a:t>PGN</a:t>
            </a:r>
            <a:r>
              <a:rPr lang="zh-CN" altLang="en-US" dirty="0"/>
              <a:t>模型</a:t>
            </a:r>
            <a:r>
              <a:rPr lang="en-US" altLang="zh-CN" dirty="0"/>
              <a:t>(</a:t>
            </a:r>
            <a:r>
              <a:rPr lang="zh-CN" altLang="en-US" dirty="0"/>
              <a:t>依然是生成式文本摘要模型，只不过对</a:t>
            </a:r>
            <a:r>
              <a:rPr lang="en" altLang="zh-CN" dirty="0"/>
              <a:t>OOV</a:t>
            </a:r>
            <a:r>
              <a:rPr lang="zh-CN" altLang="en-US" dirty="0"/>
              <a:t>和</a:t>
            </a:r>
            <a:r>
              <a:rPr lang="en" altLang="zh-CN" dirty="0"/>
              <a:t>repetition</a:t>
            </a:r>
            <a:r>
              <a:rPr lang="zh-CN" altLang="en-US" dirty="0"/>
              <a:t>做了改进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随后，使用</a:t>
            </a:r>
            <a:r>
              <a:rPr lang="en" altLang="zh-CN" dirty="0" err="1"/>
              <a:t>TextRank</a:t>
            </a:r>
            <a:r>
              <a:rPr lang="zh-CN" altLang="en-US" dirty="0"/>
              <a:t>方法进行抽提式摘要，经几步优化后</a:t>
            </a:r>
            <a:r>
              <a:rPr lang="en" altLang="zh-CN" dirty="0"/>
              <a:t>ROUGE_L</a:t>
            </a:r>
            <a:r>
              <a:rPr lang="zh-CN" altLang="en-US" dirty="0"/>
              <a:t>进一步提高。</a:t>
            </a:r>
            <a:endParaRPr lang="en-US" altLang="zh-CN" dirty="0"/>
          </a:p>
          <a:p>
            <a:r>
              <a:rPr lang="zh-CN" altLang="en-US" dirty="0"/>
              <a:t>最后，尝试使用预训练语言模型</a:t>
            </a:r>
            <a:r>
              <a:rPr lang="en" altLang="zh-CN" dirty="0"/>
              <a:t>ERNIE</a:t>
            </a:r>
            <a:r>
              <a:rPr lang="zh-CN" altLang="en-US" dirty="0"/>
              <a:t>以文本分类的方式进行摘要的生成。</a:t>
            </a:r>
            <a:endParaRPr lang="en-US" altLang="zh-CN" dirty="0"/>
          </a:p>
          <a:p>
            <a:r>
              <a:rPr lang="zh-CN" altLang="en-US" dirty="0"/>
              <a:t>在实现项目的过程中走了许多弯路，即在数据预处理上尝试了不同的方法</a:t>
            </a:r>
            <a:r>
              <a:rPr lang="en-US" altLang="zh-CN" dirty="0"/>
              <a:t>(</a:t>
            </a:r>
            <a:r>
              <a:rPr lang="zh-CN" altLang="en-US" dirty="0"/>
              <a:t>中文不分词而是按汉字进行划分等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但都未获得明显的效果提升。近两年也出现了将生成式文本摘要和抽提式文本摘要相结合的方式，</a:t>
            </a:r>
            <a:endParaRPr lang="en-US" altLang="zh-CN" dirty="0"/>
          </a:p>
          <a:p>
            <a:r>
              <a:rPr lang="zh-CN" altLang="en-US" dirty="0"/>
              <a:t>这也许是未来有潜力的研究方向之一。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6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项目概述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3A664-5519-A64A-AE44-84131B5B052D}"/>
              </a:ext>
            </a:extLst>
          </p:cNvPr>
          <p:cNvSpPr/>
          <p:nvPr/>
        </p:nvSpPr>
        <p:spPr>
          <a:xfrm>
            <a:off x="646330" y="1822074"/>
            <a:ext cx="11004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本项目主题为汽车大师问答摘要与推理。要求使用汽车大师提供的</a:t>
            </a:r>
            <a:r>
              <a:rPr lang="en-US" altLang="zh-CN" sz="2800" dirty="0"/>
              <a:t>11</a:t>
            </a:r>
            <a:r>
              <a:rPr lang="zh-CN" altLang="en-US" sz="2800" dirty="0"/>
              <a:t>万条技师与用户的多轮对话与诊断建议报告 数据建立模型，模型需基于对话文本、用户问题、车型与车系，输出包含摘要与推断的报告文本，综合考验模型的归纳总结与推断能力。</a:t>
            </a:r>
            <a:endParaRPr lang="en" altLang="zh-CN" sz="280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数据集概览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3A664-5519-A64A-AE44-84131B5B052D}"/>
              </a:ext>
            </a:extLst>
          </p:cNvPr>
          <p:cNvSpPr/>
          <p:nvPr/>
        </p:nvSpPr>
        <p:spPr>
          <a:xfrm>
            <a:off x="836579" y="1789571"/>
            <a:ext cx="110042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QID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Q15</a:t>
            </a:r>
          </a:p>
          <a:p>
            <a:pPr marL="342900" indent="-342900">
              <a:buFont typeface="Wingdings" pitchFamily="2" charset="2"/>
              <a:buChar char="l"/>
            </a:pP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奇瑞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瑞虎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你好，，我想咨询一下奇瑞瑞虎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位安全码是多少，，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安全码又是多少，，谢谢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技师说：你好，只能去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店，提供有效证件，让他们从厂家查询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车主说：哦哦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这个安全码只能去售后服务站，提供有效证件从厂家获取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88A599-55B0-8E47-AAB6-9867BF608392}"/>
              </a:ext>
            </a:extLst>
          </p:cNvPr>
          <p:cNvSpPr txBox="1"/>
          <p:nvPr/>
        </p:nvSpPr>
        <p:spPr>
          <a:xfrm>
            <a:off x="946731" y="5609251"/>
            <a:ext cx="683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任务说明：依据</a:t>
            </a:r>
            <a:r>
              <a:rPr kumimoji="1" lang="en-US" altLang="zh-CN" sz="2000" dirty="0"/>
              <a:t>Question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Dialogue</a:t>
            </a:r>
            <a:r>
              <a:rPr kumimoji="1" lang="zh-CN" altLang="en-US" sz="2000" dirty="0"/>
              <a:t> 生成或者抽取出</a:t>
            </a:r>
            <a:r>
              <a:rPr kumimoji="1" lang="en-US" altLang="zh-CN" sz="2000" dirty="0"/>
              <a:t>Report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08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C00000"/>
                </a:solidFill>
              </a:rPr>
              <a:t>模型概览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CBA67B-6A5B-9040-9EA7-EB598D93FC1F}"/>
              </a:ext>
            </a:extLst>
          </p:cNvPr>
          <p:cNvSpPr txBox="1"/>
          <p:nvPr/>
        </p:nvSpPr>
        <p:spPr>
          <a:xfrm>
            <a:off x="4454013" y="973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94569A-DF1B-3B47-B758-442E4BD294D6}"/>
              </a:ext>
            </a:extLst>
          </p:cNvPr>
          <p:cNvSpPr txBox="1"/>
          <p:nvPr/>
        </p:nvSpPr>
        <p:spPr>
          <a:xfrm>
            <a:off x="1566041" y="1965434"/>
            <a:ext cx="87879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Seq2Seq</a:t>
            </a:r>
            <a:r>
              <a:rPr kumimoji="1" lang="zh-CN" altLang="en-US" dirty="0"/>
              <a:t>： 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seq2seq+Attention</a:t>
            </a:r>
            <a:r>
              <a:rPr kumimoji="1" lang="zh-CN" altLang="en-US" dirty="0"/>
              <a:t>模型生成文本摘要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： 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</a:t>
            </a:r>
            <a:r>
              <a:rPr kumimoji="1" lang="zh-CN" altLang="en-US" dirty="0"/>
              <a:t>生成文本中的词语组成摘要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TextRank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在句子级别抽取文本摘要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Ernie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zh-CN" altLang="en-US" dirty="0"/>
              <a:t>使用</a:t>
            </a:r>
            <a:r>
              <a:rPr lang="en" altLang="zh-CN" dirty="0" err="1"/>
              <a:t>PaddleHub</a:t>
            </a:r>
            <a:r>
              <a:rPr lang="zh-CN" altLang="en-US" dirty="0"/>
              <a:t>构建</a:t>
            </a:r>
            <a:r>
              <a:rPr lang="en" altLang="zh-CN" dirty="0"/>
              <a:t>ERNIE</a:t>
            </a:r>
            <a:r>
              <a:rPr lang="zh-CN" altLang="en-US" dirty="0"/>
              <a:t>模型，并完成摘要的生成。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具体地，生成对话对，然后使用文本分类方法决定哪个句子该出现在摘要中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25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Seq2Seq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D6B990-C5F9-C640-9E0A-505040807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6095"/>
              </p:ext>
            </p:extLst>
          </p:nvPr>
        </p:nvGraphicFramePr>
        <p:xfrm>
          <a:off x="105103" y="4616854"/>
          <a:ext cx="12192004" cy="1051560"/>
        </p:xfrm>
        <a:graphic>
          <a:graphicData uri="http://schemas.openxmlformats.org/drawingml/2006/table">
            <a:tbl>
              <a:tblPr/>
              <a:tblGrid>
                <a:gridCol w="1108364">
                  <a:extLst>
                    <a:ext uri="{9D8B030D-6E8A-4147-A177-3AD203B41FA5}">
                      <a16:colId xmlns:a16="http://schemas.microsoft.com/office/drawing/2014/main" val="357363607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4681302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44324516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61960267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59362298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105774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5358872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4660574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302990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0742913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744987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 dirty="0">
                          <a:effectLst/>
                        </a:rPr>
                        <a:t>epoch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02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ROUGE_L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28.8454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29.5779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29.1899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29.7182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29.7477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29.4956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29.2062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29.4269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29.2064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29.0873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944037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37AEABD-34BF-8C4B-9015-545874A7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4" y="1420239"/>
            <a:ext cx="9396249" cy="30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Pointer network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1CAAC6-DFD2-5D46-A14E-4FF18F1F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7480"/>
              </p:ext>
            </p:extLst>
          </p:nvPr>
        </p:nvGraphicFramePr>
        <p:xfrm>
          <a:off x="99849" y="5503485"/>
          <a:ext cx="11971278" cy="1051560"/>
        </p:xfrm>
        <a:graphic>
          <a:graphicData uri="http://schemas.openxmlformats.org/drawingml/2006/table">
            <a:tbl>
              <a:tblPr/>
              <a:tblGrid>
                <a:gridCol w="1088298">
                  <a:extLst>
                    <a:ext uri="{9D8B030D-6E8A-4147-A177-3AD203B41FA5}">
                      <a16:colId xmlns:a16="http://schemas.microsoft.com/office/drawing/2014/main" val="214303281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3783357369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81144726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155798027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1814635298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3570027289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394971350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1006899659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1434775793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3582670604"/>
                    </a:ext>
                  </a:extLst>
                </a:gridCol>
                <a:gridCol w="1088298">
                  <a:extLst>
                    <a:ext uri="{9D8B030D-6E8A-4147-A177-3AD203B41FA5}">
                      <a16:colId xmlns:a16="http://schemas.microsoft.com/office/drawing/2014/main" val="727050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epoch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3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ROUGE_L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28.9716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30.4729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30.4926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30.3222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30.1585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29.8060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29.6210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29.5847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29.2893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29.5021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2790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12D2490-7E97-D447-84F4-B418D5D5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3" y="1139990"/>
            <a:ext cx="7495682" cy="4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rgbClr val="C00000"/>
                </a:solidFill>
              </a:rPr>
              <a:t>TextRank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8D1A73-BA4A-0B41-A0EB-BAA75513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31629"/>
              </p:ext>
            </p:extLst>
          </p:nvPr>
        </p:nvGraphicFramePr>
        <p:xfrm>
          <a:off x="323165" y="3470915"/>
          <a:ext cx="7620000" cy="116586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48759005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89989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config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ROUGE_L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64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top 2 sents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37.1639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2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top 3 </a:t>
                      </a:r>
                      <a:r>
                        <a:rPr lang="en" dirty="0" err="1">
                          <a:effectLst/>
                        </a:rPr>
                        <a:t>sents</a:t>
                      </a:r>
                      <a:endParaRPr lang="en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37.8341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029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6E0B236-D658-7D4D-BAE1-4CE80157351A}"/>
              </a:ext>
            </a:extLst>
          </p:cNvPr>
          <p:cNvSpPr txBox="1"/>
          <p:nvPr/>
        </p:nvSpPr>
        <p:spPr>
          <a:xfrm>
            <a:off x="323165" y="1420239"/>
            <a:ext cx="10950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TextRank</a:t>
            </a:r>
            <a:r>
              <a:rPr lang="en" altLang="zh-CN" dirty="0"/>
              <a:t> </a:t>
            </a:r>
            <a:r>
              <a:rPr lang="zh-CN" altLang="en-US" dirty="0"/>
              <a:t>算法是一种用于文本的基于图的排序算法。</a:t>
            </a:r>
            <a:endParaRPr lang="en-US" altLang="zh-CN" dirty="0"/>
          </a:p>
          <a:p>
            <a:r>
              <a:rPr lang="zh-CN" altLang="en-US" dirty="0"/>
              <a:t>其基本思想来源于谷歌的 </a:t>
            </a:r>
            <a:r>
              <a:rPr lang="en" altLang="zh-CN" dirty="0"/>
              <a:t>PageRank</a:t>
            </a:r>
            <a:r>
              <a:rPr lang="zh-CN" altLang="en-US" dirty="0"/>
              <a:t>算法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通过把文本分割成若干组成单元</a:t>
            </a:r>
            <a:r>
              <a:rPr lang="en-US" altLang="zh-CN" dirty="0"/>
              <a:t>(</a:t>
            </a:r>
            <a:r>
              <a:rPr lang="zh-CN" altLang="en-US" dirty="0"/>
              <a:t>单词、句子</a:t>
            </a:r>
            <a:r>
              <a:rPr lang="en-US" altLang="zh-CN" dirty="0"/>
              <a:t>)</a:t>
            </a:r>
            <a:r>
              <a:rPr lang="zh-CN" altLang="en-US" dirty="0"/>
              <a:t>并建立图模型</a:t>
            </a:r>
            <a:r>
              <a:rPr lang="en-US" altLang="zh-CN" dirty="0"/>
              <a:t>, </a:t>
            </a:r>
            <a:r>
              <a:rPr lang="zh-CN" altLang="en-US" dirty="0"/>
              <a:t>利用投票机制对文本中的重要成分进行排序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仅利用单篇文档本身的信息即可实现关键词提取、文摘。</a:t>
            </a:r>
            <a:endParaRPr lang="en-US" altLang="zh-CN" dirty="0"/>
          </a:p>
          <a:p>
            <a:r>
              <a:rPr lang="zh-CN" altLang="en-US" dirty="0"/>
              <a:t>和 </a:t>
            </a:r>
            <a:r>
              <a:rPr lang="en" altLang="zh-CN" dirty="0"/>
              <a:t>LDA</a:t>
            </a:r>
            <a:r>
              <a:rPr lang="zh-CN" altLang="en" dirty="0"/>
              <a:t>、</a:t>
            </a:r>
            <a:r>
              <a:rPr lang="en" altLang="zh-CN" dirty="0"/>
              <a:t>HMM </a:t>
            </a:r>
            <a:r>
              <a:rPr lang="zh-CN" altLang="en-US" dirty="0"/>
              <a:t>等模型不同</a:t>
            </a:r>
            <a:r>
              <a:rPr lang="en-US" altLang="zh-CN" dirty="0"/>
              <a:t>, </a:t>
            </a:r>
            <a:r>
              <a:rPr lang="en" altLang="zh-CN" dirty="0" err="1"/>
              <a:t>TextRank</a:t>
            </a:r>
            <a:r>
              <a:rPr lang="zh-CN" altLang="en-US" dirty="0"/>
              <a:t>不需要事先对多篇文档进行学习训练</a:t>
            </a:r>
            <a:r>
              <a:rPr lang="en-US" altLang="zh-CN" dirty="0"/>
              <a:t>, </a:t>
            </a:r>
            <a:r>
              <a:rPr lang="zh-CN" altLang="en-US" dirty="0"/>
              <a:t>因其简洁有效而得到广泛应用。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9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Ernie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836579" y="142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3757E1-FCDC-E54F-A675-F5924138A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06260"/>
              </p:ext>
            </p:extLst>
          </p:nvPr>
        </p:nvGraphicFramePr>
        <p:xfrm>
          <a:off x="2522483" y="5746274"/>
          <a:ext cx="7620000" cy="7772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1978873384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127671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epoch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54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ROUGE_L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38.6419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0350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E47E470-EA02-444C-9D4A-5B232FEE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" y="1493667"/>
            <a:ext cx="11692279" cy="38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3DD89-E19F-448E-8E40-649A3B3A9806}"/>
              </a:ext>
            </a:extLst>
          </p:cNvPr>
          <p:cNvSpPr/>
          <p:nvPr/>
        </p:nvSpPr>
        <p:spPr>
          <a:xfrm>
            <a:off x="0" y="432103"/>
            <a:ext cx="646331" cy="646331"/>
          </a:xfrm>
          <a:prstGeom prst="rect">
            <a:avLst/>
          </a:prstGeom>
          <a:solidFill>
            <a:srgbClr val="B63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16697F-9EFE-5E4D-92DD-6B1DBDCA0D6A}"/>
              </a:ext>
            </a:extLst>
          </p:cNvPr>
          <p:cNvSpPr txBox="1"/>
          <p:nvPr/>
        </p:nvSpPr>
        <p:spPr>
          <a:xfrm>
            <a:off x="646330" y="493659"/>
            <a:ext cx="3458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Ernie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8F8944-C5F6-0F42-84DA-652435A3762A}"/>
              </a:ext>
            </a:extLst>
          </p:cNvPr>
          <p:cNvSpPr txBox="1"/>
          <p:nvPr/>
        </p:nvSpPr>
        <p:spPr>
          <a:xfrm>
            <a:off x="752497" y="1819631"/>
            <a:ext cx="1180643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/>
              <a:t>1.mask</a:t>
            </a:r>
            <a:r>
              <a:rPr lang="zh-CN" altLang="en-US" sz="2000" dirty="0"/>
              <a:t>策略。</a:t>
            </a:r>
            <a:r>
              <a:rPr lang="en" altLang="zh-CN" sz="2000" dirty="0"/>
              <a:t>BERT</a:t>
            </a:r>
            <a:r>
              <a:rPr lang="zh-CN" altLang="en-US" sz="2000" dirty="0"/>
              <a:t>只使用了字级别的随机</a:t>
            </a:r>
            <a:r>
              <a:rPr lang="en" altLang="zh-CN" sz="2000" dirty="0"/>
              <a:t>masking</a:t>
            </a:r>
            <a:r>
              <a:rPr lang="zh-CN" altLang="en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但是</a:t>
            </a:r>
            <a:r>
              <a:rPr lang="en" altLang="zh-CN" sz="2000" dirty="0"/>
              <a:t>ERNIE</a:t>
            </a:r>
            <a:r>
              <a:rPr lang="zh-CN" altLang="en-US" sz="2000" dirty="0"/>
              <a:t>使用了字、实体、短语三个级别的</a:t>
            </a:r>
            <a:r>
              <a:rPr lang="en" altLang="zh-CN" sz="2000" dirty="0"/>
              <a:t>masking</a:t>
            </a:r>
            <a:r>
              <a:rPr lang="zh-CN" altLang="en" sz="2000" dirty="0"/>
              <a:t>，</a:t>
            </a:r>
            <a:r>
              <a:rPr lang="zh-CN" altLang="en-US" sz="2000" dirty="0"/>
              <a:t>旨在使模型学习到更多高级的语义。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中文异构数据预训练。对异构无监督数据进行预训练的语义编码器可以提高迁移学习性能。</a:t>
            </a:r>
            <a:endParaRPr lang="en-US" altLang="zh-CN" sz="2000" dirty="0"/>
          </a:p>
          <a:p>
            <a:r>
              <a:rPr lang="zh-CN" altLang="en-US" sz="2000" dirty="0"/>
              <a:t>百度构建了混合语料库</a:t>
            </a:r>
            <a:r>
              <a:rPr lang="en-US" altLang="zh-CN" sz="2000" dirty="0"/>
              <a:t>——</a:t>
            </a:r>
            <a:r>
              <a:rPr lang="zh-CN" altLang="en-US" sz="2000" dirty="0"/>
              <a:t>中文</a:t>
            </a:r>
            <a:r>
              <a:rPr lang="en" altLang="zh-CN" sz="2000" dirty="0" err="1"/>
              <a:t>Wikepedia</a:t>
            </a:r>
            <a:r>
              <a:rPr lang="zh-CN" altLang="en" sz="2000" dirty="0"/>
              <a:t>，</a:t>
            </a:r>
            <a:r>
              <a:rPr lang="zh-CN" altLang="en-US" sz="2000" dirty="0"/>
              <a:t>百度百科，百度新闻和百度贴吧。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对话语言模型。</a:t>
            </a:r>
            <a:r>
              <a:rPr lang="en" altLang="zh-CN" sz="2000" dirty="0"/>
              <a:t>DLM</a:t>
            </a:r>
            <a:r>
              <a:rPr lang="zh-CN" altLang="en-US" sz="2000" dirty="0"/>
              <a:t>任务可帮助</a:t>
            </a:r>
            <a:r>
              <a:rPr lang="en" altLang="zh-CN" sz="2000" dirty="0"/>
              <a:t>ERNIE</a:t>
            </a:r>
            <a:r>
              <a:rPr lang="zh-CN" altLang="en-US" sz="2000" dirty="0"/>
              <a:t>学习对话中的隐式关系，这也增强了模型学习语义表示的能力。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4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668</Words>
  <Application>Microsoft Macintosh PowerPoint</Application>
  <PresentationFormat>宽屏</PresentationFormat>
  <Paragraphs>117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Times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hanxun</dc:creator>
  <cp:lastModifiedBy>zhong hanxun</cp:lastModifiedBy>
  <cp:revision>76</cp:revision>
  <dcterms:created xsi:type="dcterms:W3CDTF">2020-03-31T09:27:17Z</dcterms:created>
  <dcterms:modified xsi:type="dcterms:W3CDTF">2021-06-01T15:53:49Z</dcterms:modified>
</cp:coreProperties>
</file>