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67" r:id="rId4"/>
    <p:sldId id="270" r:id="rId5"/>
    <p:sldId id="268" r:id="rId6"/>
    <p:sldId id="271" r:id="rId7"/>
    <p:sldId id="273" r:id="rId8"/>
    <p:sldId id="274" r:id="rId9"/>
    <p:sldId id="272" r:id="rId10"/>
    <p:sldId id="275" r:id="rId11"/>
    <p:sldId id="276" r:id="rId12"/>
    <p:sldId id="269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DFC53-F222-4058-994A-A93D97326E9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F930D-9707-44A7-B4EF-CC0AF40E4C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6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Notes Placeholder 1">
            <a:extLst>
              <a:ext uri="{FF2B5EF4-FFF2-40B4-BE49-F238E27FC236}">
                <a16:creationId xmlns:a16="http://schemas.microsoft.com/office/drawing/2014/main" id="{BEA8370F-9FDE-44DE-9E62-6D73C2B4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8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5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8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8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7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1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6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0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7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C5BC1F4C-5164-4DF6-AEC2-3D1C6F3C44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C19C3D1B-3190-4D61-9881-DC02AA033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46F8437A-020B-4D55-A311-01B5582C3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41A672-AD42-4535-B1FF-98A97A126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4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A5E3-D3BA-4D4E-89ED-591964D9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DECEE-BE0B-4671-ACE4-8EE3D70B4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86942-C419-444F-83A5-80B019E0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4E649-F16B-4ACF-B3DC-54D36936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A1C65-699D-4184-BD5E-A559A65C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0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23943-7D5D-4FF5-93BC-831693BF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8875C-5513-4969-979F-E439091B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A65C2-49FB-48CA-A9C1-96C79A24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3C41C-56A2-4D0C-8B94-B7385D5C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CCC38-3549-4AA8-BE9B-D91B59ED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8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00427D-30AA-4E20-A15A-BE030206F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33200-27E9-459F-94AC-F679A689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AD08-4559-48DB-A5D5-BB9AAF93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3B77C-8988-4B44-8A10-3DB83629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B6A5E-3B00-422D-982B-AD85C915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AA72B-6968-4D9B-A649-C31FA413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67CCC-A96E-4E0A-A3DB-B8B96467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150EB-FD6A-44AE-827D-25553464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9D2EC-E592-4C55-8B6D-AFB4DC53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A1FC8-DCB5-4F66-97CC-81D1DC3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18AE-ADF6-48A1-BD30-A9C299A8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3DE6C-38B1-4B38-8F64-A8B28B7B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4D829-25E6-4651-8633-9FC95CED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E424C-2CE1-4471-ADBA-255F6486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BE45C-A3DB-47E2-9989-7FD7CDF0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E8D4-B963-47AC-8AE1-F82AB75C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55EAD-ED4E-4B21-8457-1FC1E6C51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6D9BB-5F04-40BF-A441-F35E6A3F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26F9-59D6-455B-A350-377FC726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36134-1F74-4A98-8530-A266FA41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EE884-AE17-4D82-AF35-751B5A2F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280-9527-4710-AE73-54BC8C8E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97140-FEDF-44F9-8E9B-EBF7F5DD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07FDD-DE2E-4C2B-83F0-3EC52B11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032B1-9F99-489A-BDC0-E2890C8A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E059D-BBA4-478C-A762-7E99C73CB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EB472-03A6-4272-9C7F-87C8F53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A0D74F-D775-4AD7-89FA-ABFC964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FA1C3C-81ED-4E76-914F-6EB8FE1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08A0-1D89-4C26-A51D-9FBC2D7E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ED5BAD-654A-4077-BCD7-0AB0E450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A8073-8161-4B9C-9DD9-E4E2B2AD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CB1ACE-AF82-4509-B3AB-362BBDAD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A11BC8-2D3A-4102-A2EF-C51BE8EA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5F773-412A-40BE-BBB7-6E035942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809BF0-5C0D-45FA-B527-37B996E2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2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D9EEA-6019-4D3B-8B65-74202C9E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4A884-7620-4141-8C18-02ACFB81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DCC42-7885-4075-A925-7EB4DAE08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EDEE9-7CAA-409C-86A6-55971FEF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EBCE7-2338-4B9D-8369-35EC7112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AEFB6-87E9-43E8-9B76-D88E6146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505CE-BB68-4D81-8E1F-658FB928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746A51-9E72-42DB-BB5B-4C19C6DA1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04A6F-E93B-4C51-88F4-2F23C6BB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C5811-40C7-4A86-88EE-B27E5F16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6A86B-929F-48C0-AE4D-BF4DB4B2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593E1-5B9A-4175-878D-6823726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710A-10FC-426B-ABE0-01BEC554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E01D4-6F4C-463C-A2F7-0995BE8B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5DDA5-245F-4FB3-86F8-E9CD17F0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590-FD52-47F4-B584-43E7D3CC1191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3368B-06FF-4EB3-AC9F-4EA8B8A6D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C8BF2-3EFC-4E3E-860A-33C8C8A9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2B5D-0566-4AE0-BA7F-B298851B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1">
            <a:extLst>
              <a:ext uri="{FF2B5EF4-FFF2-40B4-BE49-F238E27FC236}">
                <a16:creationId xmlns:a16="http://schemas.microsoft.com/office/drawing/2014/main" id="{0A5070D0-D886-4C61-9E34-A8D75C45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94" y="0"/>
            <a:ext cx="9142412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矩形 5">
            <a:extLst>
              <a:ext uri="{FF2B5EF4-FFF2-40B4-BE49-F238E27FC236}">
                <a16:creationId xmlns:a16="http://schemas.microsoft.com/office/drawing/2014/main" id="{BBFAAB95-5638-4F29-8DF6-81C77ED7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54" y="1740479"/>
            <a:ext cx="9440560" cy="2773856"/>
          </a:xfrm>
          <a:prstGeom prst="rect">
            <a:avLst/>
          </a:prstGeom>
          <a:solidFill>
            <a:srgbClr val="AE0C2A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14339" name="标题 1">
            <a:extLst>
              <a:ext uri="{FF2B5EF4-FFF2-40B4-BE49-F238E27FC236}">
                <a16:creationId xmlns:a16="http://schemas.microsoft.com/office/drawing/2014/main" id="{2FCA02A3-03B4-4B40-8E61-BF735C0C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898" y="5367402"/>
            <a:ext cx="4286209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2" rIns="91426" bIns="457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邵维奇</a:t>
            </a:r>
            <a:r>
              <a:rPr lang="en-US" altLang="zh-CN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 2020101276</a:t>
            </a:r>
          </a:p>
          <a:p>
            <a:pPr algn="ctr" eaLnBrk="1" hangingPunct="1"/>
            <a:r>
              <a:rPr lang="zh-CN" altLang="en-US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王振磊 </a:t>
            </a:r>
            <a:r>
              <a:rPr lang="en-US" altLang="zh-CN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2020000282 </a:t>
            </a:r>
          </a:p>
          <a:p>
            <a:pPr algn="ctr" eaLnBrk="1" hangingPunct="1"/>
            <a:r>
              <a:rPr lang="zh-CN" altLang="en-US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冯嘉俊 </a:t>
            </a:r>
            <a:r>
              <a:rPr lang="en-US" altLang="zh-CN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2020102751</a:t>
            </a:r>
            <a:r>
              <a:rPr lang="zh-CN" altLang="en-US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 </a:t>
            </a:r>
            <a:endParaRPr lang="en-US" altLang="zh-CN" sz="2400" b="1" dirty="0">
              <a:solidFill>
                <a:srgbClr val="40404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/>
            <a:r>
              <a:rPr lang="zh-CN" altLang="en-US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404040"/>
                </a:solidFill>
                <a:latin typeface="Century" panose="02040604050505020304" pitchFamily="18" charset="0"/>
                <a:ea typeface="KaiTi" panose="02010609060101010101" pitchFamily="49" charset="-122"/>
              </a:rPr>
              <a:t>2021</a:t>
            </a:r>
            <a:r>
              <a:rPr lang="en-US" altLang="zh-CN" sz="2400" b="1" dirty="0">
                <a:solidFill>
                  <a:srgbClr val="40404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/05/29</a:t>
            </a:r>
            <a:endParaRPr lang="zh-CN" altLang="zh-CN" sz="2400" b="1" dirty="0">
              <a:solidFill>
                <a:srgbClr val="40404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340" name="矩形 2">
            <a:extLst>
              <a:ext uri="{FF2B5EF4-FFF2-40B4-BE49-F238E27FC236}">
                <a16:creationId xmlns:a16="http://schemas.microsoft.com/office/drawing/2014/main" id="{ACAE9F0E-4C7C-4402-9160-A13C3CD6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066" y="1870675"/>
            <a:ext cx="7246937" cy="264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4000" b="1" i="0" dirty="0">
                <a:solidFill>
                  <a:srgbClr val="222226"/>
                </a:solidFill>
                <a:effectLst/>
                <a:latin typeface="PingFang SC"/>
              </a:rPr>
              <a:t>Text Summarization</a:t>
            </a:r>
          </a:p>
          <a:p>
            <a:pPr algn="ctr" latinLnBrk="1"/>
            <a:r>
              <a:rPr lang="zh-CN" altLang="en-US" sz="4000" b="1" i="0" dirty="0">
                <a:solidFill>
                  <a:srgbClr val="222226"/>
                </a:solidFill>
                <a:effectLst/>
                <a:latin typeface="PingFang SC"/>
              </a:rPr>
              <a:t>文本摘要</a:t>
            </a:r>
            <a:endParaRPr lang="en-US" altLang="zh-CN" sz="4000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algn="ctr" latinLnBrk="1"/>
            <a:r>
              <a:rPr lang="zh-CN" altLang="en-US" sz="4000" b="1" i="0" dirty="0">
                <a:solidFill>
                  <a:srgbClr val="222226"/>
                </a:solidFill>
                <a:effectLst/>
                <a:latin typeface="PingFang SC"/>
              </a:rPr>
              <a:t>与</a:t>
            </a:r>
            <a:endParaRPr lang="en-US" altLang="zh-CN" sz="4000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algn="ctr" latinLnBrk="1"/>
            <a:r>
              <a:rPr lang="zh-CN" altLang="en-US" sz="4000" b="1" i="0" dirty="0">
                <a:solidFill>
                  <a:srgbClr val="222226"/>
                </a:solidFill>
                <a:effectLst/>
                <a:latin typeface="PingFang SC"/>
              </a:rPr>
              <a:t>注意力机制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Global Attention and Local Attention</a:t>
            </a:r>
            <a:r>
              <a:rPr lang="en-US" altLang="zh-CN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49A93-DC11-44A0-9343-A2C90B553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040" y="1390096"/>
            <a:ext cx="3405960" cy="2804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B0C1A4-B9DB-48A9-BA2F-A33614ABA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64482"/>
            <a:ext cx="4248493" cy="20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037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实践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zh-CN" altLang="en-US" b="0" i="0" dirty="0">
                <a:effectLst/>
                <a:latin typeface="-apple-system"/>
              </a:rPr>
              <a:t>将所有字母小写；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移除</a:t>
            </a:r>
            <a:r>
              <a:rPr lang="en-US" altLang="zh-CN" b="0" i="0" dirty="0">
                <a:effectLst/>
                <a:latin typeface="-apple-system"/>
              </a:rPr>
              <a:t>HTML</a:t>
            </a:r>
            <a:r>
              <a:rPr lang="zh-CN" altLang="en-US" b="0" i="0" dirty="0">
                <a:effectLst/>
                <a:latin typeface="-apple-system"/>
              </a:rPr>
              <a:t>标签；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-apple-system"/>
              </a:rPr>
              <a:t>Contraction mapping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移除</a:t>
            </a:r>
            <a:r>
              <a:rPr lang="en-US" altLang="zh-CN" b="0" i="0" dirty="0">
                <a:effectLst/>
                <a:latin typeface="-apple-system"/>
              </a:rPr>
              <a:t>(‘s)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删除括号内的内容</a:t>
            </a:r>
            <a:r>
              <a:rPr lang="en-US" altLang="zh-CN" b="0" i="0" dirty="0">
                <a:effectLst/>
                <a:latin typeface="-apple-system"/>
              </a:rPr>
              <a:t>(</a:t>
            </a:r>
            <a:r>
              <a:rPr lang="zh-CN" altLang="en-US" b="0" i="0" dirty="0">
                <a:effectLst/>
                <a:latin typeface="-apple-system"/>
              </a:rPr>
              <a:t>觉得括号里面的内容解释说明不重要</a:t>
            </a:r>
            <a:r>
              <a:rPr lang="en-US" altLang="zh-CN" b="0" i="0" dirty="0">
                <a:effectLst/>
                <a:latin typeface="-apple-system"/>
              </a:rPr>
              <a:t>)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消除标点符号和特殊字符；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删除停用词；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删除低频词；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为摘要文本添加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[start]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[end]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07073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3602080" cy="48013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dirty="0"/>
              <a:t>模型参数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embedding_size</a:t>
            </a:r>
            <a:r>
              <a:rPr lang="en-US" altLang="zh-CN" dirty="0"/>
              <a:t>: 512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fnn_size</a:t>
            </a:r>
            <a:r>
              <a:rPr lang="en-US" altLang="zh-CN" dirty="0"/>
              <a:t>: 1024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num_enc_layers</a:t>
            </a:r>
            <a:r>
              <a:rPr lang="en-US" altLang="zh-CN" dirty="0"/>
              <a:t>: 6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num_dec_layers</a:t>
            </a:r>
            <a:r>
              <a:rPr lang="en-US" altLang="zh-CN" dirty="0"/>
              <a:t>: 6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num_headers</a:t>
            </a:r>
            <a:r>
              <a:rPr lang="en-US" altLang="zh-CN" dirty="0"/>
              <a:t>: 8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attn_dropout_ratio</a:t>
            </a:r>
            <a:r>
              <a:rPr lang="en-US" altLang="zh-CN" dirty="0"/>
              <a:t>: 0.1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attn_weight_dropout_ratio</a:t>
            </a:r>
            <a:r>
              <a:rPr lang="en-US" altLang="zh-CN" dirty="0"/>
              <a:t>: 0.1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fnn_dropout_ratio</a:t>
            </a:r>
            <a:r>
              <a:rPr lang="en-US" altLang="zh-CN" dirty="0"/>
              <a:t>: 0.1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beam_size</a:t>
            </a:r>
            <a:r>
              <a:rPr lang="en-US" altLang="zh-CN" dirty="0"/>
              <a:t>: 5</a:t>
            </a:r>
          </a:p>
          <a:p>
            <a:pPr marL="0" indent="0">
              <a:defRPr/>
            </a:pPr>
            <a:endParaRPr lang="en-US" altLang="zh-CN" dirty="0"/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dirty="0"/>
              <a:t>训练参数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epochs: 50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batch_size</a:t>
            </a:r>
            <a:r>
              <a:rPr lang="en-US" altLang="zh-CN" dirty="0"/>
              <a:t>: 128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learner: </a:t>
            </a:r>
            <a:r>
              <a:rPr lang="en-US" altLang="zh-CN" dirty="0" err="1"/>
              <a:t>adam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learning_rate</a:t>
            </a:r>
            <a:r>
              <a:rPr lang="en-US" altLang="zh-CN" dirty="0"/>
              <a:t>: 0.001</a:t>
            </a:r>
          </a:p>
          <a:p>
            <a:pPr marL="0" indent="0">
              <a:defRPr/>
            </a:pPr>
            <a:r>
              <a:rPr lang="en-US" altLang="zh-CN" dirty="0"/>
              <a:t>		</a:t>
            </a:r>
          </a:p>
        </p:txBody>
      </p:sp>
      <p:sp>
        <p:nvSpPr>
          <p:cNvPr id="6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404" y="1011798"/>
            <a:ext cx="3527940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dirty="0"/>
              <a:t>数据集参数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max_vacab_size</a:t>
            </a:r>
            <a:r>
              <a:rPr lang="en-US" altLang="zh-CN" dirty="0"/>
              <a:t>: 30000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max_source_length</a:t>
            </a:r>
            <a:r>
              <a:rPr lang="en-US" altLang="zh-CN" dirty="0"/>
              <a:t>: 200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max_target_length</a:t>
            </a:r>
            <a:r>
              <a:rPr lang="en-US" altLang="zh-CN" dirty="0"/>
              <a:t>: 50</a:t>
            </a:r>
          </a:p>
          <a:p>
            <a:pPr marL="0" indent="0">
              <a:defRPr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55635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3956307" cy="50783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dirty="0"/>
              <a:t>实验结果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the </a:t>
            </a:r>
            <a:r>
              <a:rPr lang="en-US" altLang="zh-CN" dirty="0" err="1"/>
              <a:t>philippines</a:t>
            </a:r>
            <a:r>
              <a:rPr lang="en-US" altLang="zh-CN" dirty="0"/>
              <a:t> ' commission on elections -</a:t>
            </a:r>
            <a:r>
              <a:rPr lang="en-US" altLang="zh-CN" dirty="0" err="1"/>
              <a:t>lrb</a:t>
            </a:r>
            <a:r>
              <a:rPr lang="en-US" altLang="zh-CN" dirty="0"/>
              <a:t>- </a:t>
            </a:r>
            <a:r>
              <a:rPr lang="en-US" altLang="zh-CN" dirty="0" err="1"/>
              <a:t>comelec</a:t>
            </a:r>
            <a:r>
              <a:rPr lang="en-US" altLang="zh-CN" dirty="0"/>
              <a:t> -</a:t>
            </a:r>
            <a:r>
              <a:rPr lang="en-US" altLang="zh-CN" dirty="0" err="1"/>
              <a:t>rrb</a:t>
            </a:r>
            <a:r>
              <a:rPr lang="en-US" altLang="zh-CN" dirty="0"/>
              <a:t>- said </a:t>
            </a:r>
            <a:r>
              <a:rPr lang="en-US" altLang="zh-CN" dirty="0" err="1"/>
              <a:t>wednesday</a:t>
            </a:r>
            <a:r>
              <a:rPr lang="en-US" altLang="zh-CN" dirty="0"/>
              <a:t> that it will eliminate those `` nuisance '' candidates and allow those qualified to start their campaign drive for the may general elections 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germany</a:t>
            </a:r>
            <a:r>
              <a:rPr lang="en-US" altLang="zh-CN" dirty="0"/>
              <a:t> launched celebrations </a:t>
            </a:r>
            <a:r>
              <a:rPr lang="en-US" altLang="zh-CN" dirty="0" err="1"/>
              <a:t>tuesday</a:t>
            </a:r>
            <a:r>
              <a:rPr lang="en-US" altLang="zh-CN" dirty="0"/>
              <a:t> to mark the centenary of the birth of the country 's world-class playwright , </a:t>
            </a:r>
            <a:r>
              <a:rPr lang="en-US" altLang="zh-CN" dirty="0" err="1"/>
              <a:t>bertolt</a:t>
            </a:r>
            <a:r>
              <a:rPr lang="en-US" altLang="zh-CN" dirty="0"/>
              <a:t> </a:t>
            </a:r>
            <a:r>
              <a:rPr lang="en-US" altLang="zh-CN" dirty="0" err="1"/>
              <a:t>brecht</a:t>
            </a:r>
            <a:r>
              <a:rPr lang="en-US" altLang="zh-CN" dirty="0"/>
              <a:t> .	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the upcoming china visit by president </a:t>
            </a:r>
            <a:r>
              <a:rPr lang="en-US" altLang="zh-CN" dirty="0" err="1"/>
              <a:t>ali</a:t>
            </a:r>
            <a:r>
              <a:rPr lang="en-US" altLang="zh-CN" dirty="0"/>
              <a:t> </a:t>
            </a:r>
            <a:r>
              <a:rPr lang="en-US" altLang="zh-CN" dirty="0" err="1"/>
              <a:t>abdulla</a:t>
            </a:r>
            <a:r>
              <a:rPr lang="en-US" altLang="zh-CN" dirty="0"/>
              <a:t> </a:t>
            </a:r>
            <a:r>
              <a:rPr lang="en-US" altLang="zh-CN" dirty="0" err="1"/>
              <a:t>saleh</a:t>
            </a:r>
            <a:r>
              <a:rPr lang="en-US" altLang="zh-CN" dirty="0"/>
              <a:t> of the republic of </a:t>
            </a:r>
            <a:r>
              <a:rPr lang="en-US" altLang="zh-CN" dirty="0" err="1"/>
              <a:t>yemen</a:t>
            </a:r>
            <a:r>
              <a:rPr lang="en-US" altLang="zh-CN" dirty="0"/>
              <a:t> should further strengthen the friendly relations and cooperation between the two countries .</a:t>
            </a:r>
          </a:p>
        </p:txBody>
      </p:sp>
      <p:sp>
        <p:nvSpPr>
          <p:cNvPr id="6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990" y="1020764"/>
            <a:ext cx="3956307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philippine</a:t>
            </a:r>
            <a:r>
              <a:rPr lang="en-US" altLang="zh-CN" dirty="0"/>
              <a:t> commission to eliminate nuisance candidates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 err="1"/>
              <a:t>germany</a:t>
            </a:r>
            <a:r>
              <a:rPr lang="en-US" altLang="zh-CN" dirty="0"/>
              <a:t> marks centenary of famous playwright 's birth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china </a:t>
            </a:r>
            <a:r>
              <a:rPr lang="en-US" altLang="zh-CN" dirty="0" err="1"/>
              <a:t>yemen</a:t>
            </a:r>
            <a:r>
              <a:rPr lang="en-US" altLang="zh-CN" dirty="0"/>
              <a:t> to strengthen friendly relations</a:t>
            </a:r>
          </a:p>
        </p:txBody>
      </p:sp>
    </p:spTree>
    <p:extLst>
      <p:ext uri="{BB962C8B-B14F-4D97-AF65-F5344CB8AC3E}">
        <p14:creationId xmlns:p14="http://schemas.microsoft.com/office/powerpoint/2010/main" val="18673284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dirty="0"/>
              <a:t>结论</a:t>
            </a:r>
            <a:endParaRPr lang="en-US" altLang="zh-CN" dirty="0"/>
          </a:p>
          <a:p>
            <a:pPr marL="0" indent="0"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利用</a:t>
            </a:r>
            <a:r>
              <a:rPr lang="en-US" altLang="zh-CN" dirty="0"/>
              <a:t>seq2seq</a:t>
            </a:r>
            <a:r>
              <a:rPr lang="zh-CN" altLang="en-US" dirty="0"/>
              <a:t>的模型对文章信息进行抽取被证明是有效的，尤其是在文本摘要生成中</a:t>
            </a:r>
            <a:r>
              <a:rPr lang="en-US" altLang="zh-CN" dirty="0"/>
              <a:t>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	transformer</a:t>
            </a:r>
            <a:r>
              <a:rPr lang="zh-CN" altLang="en-US" dirty="0"/>
              <a:t>模型相较于传统</a:t>
            </a:r>
            <a:r>
              <a:rPr lang="en-US" altLang="zh-CN" dirty="0" err="1"/>
              <a:t>RNN</a:t>
            </a:r>
            <a:r>
              <a:rPr lang="zh-CN" altLang="en-US" dirty="0"/>
              <a:t>的模型更加能够不够句子之间</a:t>
            </a:r>
            <a:r>
              <a:rPr lang="zh-CN" altLang="en-US"/>
              <a:t>的关系，从实验中可以看出生成的摘要是文章的核心观点。</a:t>
            </a:r>
            <a:r>
              <a:rPr lang="en-US" altLang="zh-C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283510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824" y="3063748"/>
            <a:ext cx="8218426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itchFamily="2" charset="2"/>
              <a:buChar char="l"/>
              <a:defRPr/>
            </a:pPr>
            <a:r>
              <a:rPr lang="en-US" altLang="zh-CN" sz="6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7176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什么是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NLP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中的文本摘要</a:t>
            </a:r>
            <a:endParaRPr lang="en-US" altLang="zh-CN" dirty="0"/>
          </a:p>
          <a:p>
            <a:pPr>
              <a:buFont typeface="Wingdings" pitchFamily="2" charset="2"/>
              <a:buChar char="l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自动文本摘要是在保持关键信息内容和整体含义的同时，生成简洁流畅的摘要的任务。</a:t>
            </a:r>
            <a:r>
              <a:rPr lang="en-US" altLang="zh-CN" dirty="0"/>
              <a:t>		</a:t>
            </a:r>
          </a:p>
        </p:txBody>
      </p:sp>
      <p:sp>
        <p:nvSpPr>
          <p:cNvPr id="6" name="文本框 14">
            <a:extLst>
              <a:ext uri="{FF2B5EF4-FFF2-40B4-BE49-F238E27FC236}">
                <a16:creationId xmlns:a16="http://schemas.microsoft.com/office/drawing/2014/main" id="{80F28DC0-6B16-48C5-9E33-030555B9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2705402"/>
            <a:ext cx="821842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文本摘要目前大致可以分为两种类型</a:t>
            </a:r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b="0" i="0" dirty="0">
                <a:effectLst/>
                <a:latin typeface="-apple-system"/>
              </a:rPr>
              <a:t>Extractive Summarization</a:t>
            </a:r>
            <a:r>
              <a:rPr lang="zh-CN" altLang="en-US" b="0" i="0" dirty="0">
                <a:effectLst/>
                <a:latin typeface="-apple-system"/>
              </a:rPr>
              <a:t>：重要内容、语句提取。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	</a:t>
            </a:r>
            <a:r>
              <a:rPr lang="en-US" altLang="zh-CN" b="0" i="0" dirty="0">
                <a:effectLst/>
                <a:latin typeface="-apple-system"/>
              </a:rPr>
              <a:t>Abstractive Summarization</a:t>
            </a:r>
            <a:r>
              <a:rPr lang="zh-CN" altLang="en-US" b="0" i="0" dirty="0">
                <a:effectLst/>
                <a:latin typeface="-apple-system"/>
              </a:rPr>
              <a:t>：文本总结。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Extractive Summarization</a:t>
            </a:r>
            <a:endParaRPr lang="en-US" altLang="zh-CN" dirty="0"/>
          </a:p>
          <a:p>
            <a:pPr>
              <a:buFont typeface="Wingdings" pitchFamily="2" charset="2"/>
              <a:buChar char="l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由图可以看出，这种方法提取的内容语句来自于原文</a:t>
            </a:r>
            <a:r>
              <a:rPr lang="en-US" altLang="zh-CN" dirty="0"/>
              <a:t>	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D01CB2-6873-447B-9F74-90408C2E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2199282"/>
            <a:ext cx="6200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2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Abstractive Summarization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由图可以看出，这种方法提取的内容语句可能不存在于原文。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B545C-6FB9-4C39-A4D5-4F3760B49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700" y="1978754"/>
            <a:ext cx="60102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09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Seq2Seq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  <a:endParaRPr lang="en-US" altLang="zh-CN" dirty="0"/>
          </a:p>
          <a:p>
            <a:pPr>
              <a:buFont typeface="Wingdings" pitchFamily="2" charset="2"/>
              <a:buChar char="l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Seq2Seq</a:t>
            </a:r>
            <a:r>
              <a:rPr lang="zh-CN" altLang="en-US" dirty="0"/>
              <a:t>模型可以处理一切连续型信息，包括情感分类，机器翻译，命名实体识别等。机器翻译任务中，输入是连续文本序列，输出也是连续文本序列。命名实体识别中，输入是连续文本序列，输出是连续的标签信息。所以，我们可以利用</a:t>
            </a:r>
            <a:r>
              <a:rPr lang="en-US" altLang="zh-CN" dirty="0"/>
              <a:t>Seq2Seq</a:t>
            </a:r>
            <a:r>
              <a:rPr lang="zh-CN" altLang="en-US" dirty="0"/>
              <a:t>模型，通过输入一段长文本，输出短的摘要，实现文本摘要功能。下图是典型的</a:t>
            </a:r>
            <a:r>
              <a:rPr lang="en-US" altLang="zh-CN" dirty="0"/>
              <a:t>Seq2Seq</a:t>
            </a:r>
            <a:r>
              <a:rPr lang="zh-CN" altLang="en-US" dirty="0"/>
              <a:t>模型架构</a:t>
            </a:r>
            <a:r>
              <a:rPr lang="en-US" altLang="zh-CN" dirty="0"/>
              <a:t>:	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通常我们可以选择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RNNs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网络的变体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GRU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，这是因为它们能够通过克服梯度消失的问题来捕获长期依赖性。</a:t>
            </a:r>
            <a:r>
              <a:rPr lang="en-US" altLang="zh-CN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0806F1-7D6B-4D25-9886-CEC11F4F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02" y="3606087"/>
            <a:ext cx="5391775" cy="23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61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Encoder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编码器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Encoder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读取整个输入序列，其中每个时间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step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上，都会有一个字输入编码器。然后，他在每个时间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step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上处理信息，并捕获输入序列中存在的上下文信息。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上一个时间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step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的隐藏层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与记忆单元层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将会用来初始化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Decoder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r>
              <a:rPr lang="en-US" altLang="zh-CN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02565-1C28-41B5-8102-80522A815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720" y="2914576"/>
            <a:ext cx="5697729" cy="19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01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Decoder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解码器</a:t>
            </a:r>
          </a:p>
          <a:p>
            <a:pPr>
              <a:buFont typeface="Wingdings" pitchFamily="2" charset="2"/>
              <a:buChar char="l"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Decoder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结构的另一部分。它逐字读取整个目标序列，并以一个时间步长预测相同的序列偏移量。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解码器可以在给定前一个单词的情况下预测序列中的下一个单词。解码器的初始输入是编码器最后一步的结果。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在将整个目标序列放入解码器前，还需将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[start]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[end]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这两个特殊的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tokens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加入序列中，告知模型的开始与结束。模型通过输入的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[start]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开始预测第一个词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[end]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则表示整个句子的结束。</a:t>
            </a:r>
            <a:r>
              <a:rPr lang="en-US" altLang="zh-CN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64EBA2-7460-41F2-B75C-E42F7401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628" y="3718800"/>
            <a:ext cx="4162254" cy="21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4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2369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Deocder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的工作流程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假设输入序列为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[x1,x2,x3,x4],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将其编码成内部固定长度的向量。</a:t>
            </a:r>
            <a:r>
              <a:rPr lang="en-US" altLang="zh-CN" sz="1600" dirty="0"/>
              <a:t>	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 	1.Encoder</a:t>
            </a:r>
            <a:r>
              <a:rPr lang="zh-CN" altLang="en-US" sz="1600" dirty="0"/>
              <a:t>整个输入序列，并且用</a:t>
            </a:r>
            <a:r>
              <a:rPr lang="en-US" altLang="zh-CN" sz="1600" dirty="0"/>
              <a:t>Encoder</a:t>
            </a:r>
            <a:r>
              <a:rPr lang="zh-CN" altLang="en-US" sz="1600" dirty="0"/>
              <a:t>最后一个状态结果来初始化</a:t>
            </a:r>
            <a:r>
              <a:rPr lang="en-US" altLang="zh-CN" sz="1600" dirty="0"/>
              <a:t>Decoder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 	2.</a:t>
            </a:r>
            <a:r>
              <a:rPr lang="zh-CN" altLang="en-US" sz="1600" dirty="0"/>
              <a:t>将</a:t>
            </a:r>
            <a:r>
              <a:rPr lang="en-US" altLang="zh-CN" sz="1600" dirty="0"/>
              <a:t>[start]</a:t>
            </a:r>
            <a:r>
              <a:rPr lang="zh-CN" altLang="en-US" sz="1600" dirty="0"/>
              <a:t>作为输入传递给解码器</a:t>
            </a:r>
            <a:r>
              <a:rPr lang="en-US" altLang="zh-CN" sz="1600" dirty="0"/>
              <a:t>Decoder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 	3.</a:t>
            </a:r>
            <a:r>
              <a:rPr lang="zh-CN" altLang="en-US" sz="1600" dirty="0"/>
              <a:t>使用通过</a:t>
            </a:r>
            <a:r>
              <a:rPr lang="en-US" altLang="zh-CN" sz="1600" dirty="0"/>
              <a:t>Encoder</a:t>
            </a:r>
            <a:r>
              <a:rPr lang="zh-CN" altLang="en-US" sz="1600" dirty="0"/>
              <a:t>初始化过的</a:t>
            </a:r>
            <a:r>
              <a:rPr lang="en-US" altLang="zh-CN" sz="1600" dirty="0"/>
              <a:t>Decoder</a:t>
            </a:r>
            <a:r>
              <a:rPr lang="zh-CN" altLang="en-US" sz="1600" dirty="0"/>
              <a:t>运行一个</a:t>
            </a:r>
            <a:r>
              <a:rPr lang="en-US" altLang="zh-CN" sz="1600" dirty="0"/>
              <a:t>time </a:t>
            </a:r>
            <a:r>
              <a:rPr lang="en-US" altLang="zh-CN" sz="1600" dirty="0" err="1"/>
              <a:t>stpe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 	4.</a:t>
            </a:r>
            <a:r>
              <a:rPr lang="zh-CN" altLang="en-US" sz="1600" dirty="0"/>
              <a:t>输出将是下一个单词的概率，将选择概率最大的单词。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 	5.</a:t>
            </a:r>
            <a:r>
              <a:rPr lang="zh-CN" altLang="en-US" sz="1600" dirty="0"/>
              <a:t>这个预测的单词将会在下一时间</a:t>
            </a:r>
            <a:r>
              <a:rPr lang="en-US" altLang="zh-CN" sz="1600" dirty="0"/>
              <a:t>Step</a:t>
            </a:r>
            <a:r>
              <a:rPr lang="zh-CN" altLang="en-US" sz="1600" dirty="0"/>
              <a:t>中作为输入。并且通过当前状态更新内部参数。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 	6.</a:t>
            </a:r>
            <a:r>
              <a:rPr lang="zh-CN" altLang="en-US" sz="1600" dirty="0"/>
              <a:t>重复步骤</a:t>
            </a:r>
            <a:r>
              <a:rPr lang="en-US" altLang="zh-CN" sz="1600" dirty="0"/>
              <a:t>3-5</a:t>
            </a:r>
            <a:r>
              <a:rPr lang="zh-CN" altLang="en-US" sz="1600" dirty="0"/>
              <a:t>，直到生成</a:t>
            </a:r>
            <a:r>
              <a:rPr lang="en-US" altLang="zh-CN" sz="1600" dirty="0"/>
              <a:t>[end]</a:t>
            </a:r>
            <a:r>
              <a:rPr lang="zh-CN" altLang="en-US" sz="1600" dirty="0"/>
              <a:t>或达到目标序列的最大长度。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43B12D-5927-4B43-A7B4-C9DB5542A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047" y="3503357"/>
            <a:ext cx="5344941" cy="24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819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https://timgsa.baidu.com/timg?image&amp;quality=80&amp;size=b9999_10000&amp;sec=1516787954330&amp;di=a718f28c8ddbe2375b5827d4c85f1b4d&amp;imgtype=0&amp;src=http%3A%2F%2Fimg.mp.itc.cn%2Fupload%2F20161123%2F83719adc00e54c0ca5567f8c9ac0ffa2_th.jpg">
            <a:extLst>
              <a:ext uri="{FF2B5EF4-FFF2-40B4-BE49-F238E27FC236}">
                <a16:creationId xmlns:a16="http://schemas.microsoft.com/office/drawing/2014/main" id="{3F69FA0A-6E8D-4C29-A811-D82A6B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787526" y="350839"/>
            <a:ext cx="5635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8">
            <a:extLst>
              <a:ext uri="{FF2B5EF4-FFF2-40B4-BE49-F238E27FC236}">
                <a16:creationId xmlns:a16="http://schemas.microsoft.com/office/drawing/2014/main" id="{A96BF36A-E0E1-46C0-8C40-85E1DA8122BB}"/>
              </a:ext>
            </a:extLst>
          </p:cNvPr>
          <p:cNvCxnSpPr>
            <a:cxnSpLocks/>
          </p:cNvCxnSpPr>
          <p:nvPr/>
        </p:nvCxnSpPr>
        <p:spPr>
          <a:xfrm>
            <a:off x="2387600" y="908050"/>
            <a:ext cx="7740650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extBox 25">
            <a:extLst>
              <a:ext uri="{FF2B5EF4-FFF2-40B4-BE49-F238E27FC236}">
                <a16:creationId xmlns:a16="http://schemas.microsoft.com/office/drawing/2014/main" id="{AE728BE6-BA3C-43CB-B3E6-C691BBD8B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424879"/>
            <a:ext cx="4924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</a:rPr>
              <a:t>Text Summarization</a:t>
            </a:r>
            <a:r>
              <a:rPr lang="zh-CN" altLang="en-US" dirty="0">
                <a:solidFill>
                  <a:srgbClr val="92D050"/>
                </a:solidFill>
              </a:rPr>
              <a:t>文本摘要与注意力机制</a:t>
            </a:r>
          </a:p>
        </p:txBody>
      </p:sp>
      <p:sp>
        <p:nvSpPr>
          <p:cNvPr id="18438" name="文本框 14">
            <a:extLst>
              <a:ext uri="{FF2B5EF4-FFF2-40B4-BE49-F238E27FC236}">
                <a16:creationId xmlns:a16="http://schemas.microsoft.com/office/drawing/2014/main" id="{2A60F2DC-5FF9-49DC-9CCF-B784258F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1020764"/>
            <a:ext cx="821842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Encoder-Decoder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结构的局限性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Encoder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将整个输入序列转为固定的长度，但是当序列很长的时候，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Encoder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将会很难记住整个序列的内容，无法将所有必要信息准确的编码到固定长度。但是，我们需要关注序列中所有的内容么，不需要。</a:t>
            </a:r>
            <a:r>
              <a:rPr lang="en-US" altLang="zh-CN" dirty="0"/>
              <a:t>	</a:t>
            </a:r>
          </a:p>
        </p:txBody>
      </p:sp>
      <p:sp>
        <p:nvSpPr>
          <p:cNvPr id="7" name="文本框 14">
            <a:extLst>
              <a:ext uri="{FF2B5EF4-FFF2-40B4-BE49-F238E27FC236}">
                <a16:creationId xmlns:a16="http://schemas.microsoft.com/office/drawing/2014/main" id="{3DD9C83A-9C7C-4EEC-AA6E-1F1B554A8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666" y="2221093"/>
            <a:ext cx="8218426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2870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注意力机制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marL="0" indent="0">
              <a:defRPr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为了解决长句子的问题，注意力机制出现在人们的视野。注意力机制为对结果重要的部分添加高的权重，以保留主要信息。举个例子：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defRPr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我们可以判断，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y1[I]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x4[you]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有关，而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y2[love]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则与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x5[like]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有关。所以，相比记住序列中的所有单词，不如增加对目标序列重要部分的权重，忽视低权重的部分。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defRPr/>
            </a:pPr>
            <a:r>
              <a:rPr lang="en-US" altLang="zh-CN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F7257-F769-47E3-985F-4DDA70D8F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07" y="4121170"/>
            <a:ext cx="4969056" cy="13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32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1199</Words>
  <Application>Microsoft Office PowerPoint</Application>
  <PresentationFormat>宽屏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KaiTi</vt:lpstr>
      <vt:lpstr>PingFang SC</vt:lpstr>
      <vt:lpstr>等线</vt:lpstr>
      <vt:lpstr>等线 Light</vt:lpstr>
      <vt:lpstr>Arial</vt:lpstr>
      <vt:lpstr>Century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2293100612@qq.com</dc:creator>
  <cp:lastModifiedBy>wang</cp:lastModifiedBy>
  <cp:revision>13</cp:revision>
  <dcterms:created xsi:type="dcterms:W3CDTF">2021-05-29T11:41:45Z</dcterms:created>
  <dcterms:modified xsi:type="dcterms:W3CDTF">2021-05-31T02:28:02Z</dcterms:modified>
</cp:coreProperties>
</file>