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3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1" r:id="rId3"/>
    <p:sldId id="396" r:id="rId4"/>
    <p:sldId id="397" r:id="rId5"/>
    <p:sldId id="398" r:id="rId6"/>
    <p:sldId id="394" r:id="rId7"/>
    <p:sldId id="399" r:id="rId8"/>
    <p:sldId id="400" r:id="rId9"/>
    <p:sldId id="402" r:id="rId10"/>
    <p:sldId id="401" r:id="rId11"/>
    <p:sldId id="382" r:id="rId1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CC"/>
    <a:srgbClr val="76D6FF"/>
    <a:srgbClr val="D6D6D6"/>
    <a:srgbClr val="FFD579"/>
    <a:srgbClr val="006600"/>
    <a:srgbClr val="9D1200"/>
    <a:srgbClr val="008EF6"/>
    <a:srgbClr val="FF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8916" autoAdjust="0"/>
  </p:normalViewPr>
  <p:slideViewPr>
    <p:cSldViewPr snapToGrid="0">
      <p:cViewPr varScale="1">
        <p:scale>
          <a:sx n="76" d="100"/>
          <a:sy n="76" d="100"/>
        </p:scale>
        <p:origin x="144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063" y="0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B0E53223-BD64-4BED-9BC8-4C388EA24B82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319"/>
            <a:ext cx="3076584" cy="51264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063" y="9720319"/>
            <a:ext cx="3076584" cy="51264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A223ABF3-F4FC-4520-B5C6-91D6C39D1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99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63" y="0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814"/>
            <a:ext cx="5680102" cy="460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19"/>
            <a:ext cx="3076584" cy="51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63" y="9720319"/>
            <a:ext cx="3076584" cy="51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804948-14D2-43DA-B3DB-CF1972FFF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3857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38912"/>
            <a:ext cx="9144000" cy="319088"/>
          </a:xfrm>
          <a:prstGeom prst="rect">
            <a:avLst/>
          </a:prstGeom>
          <a:gradFill flip="none" rotWithShape="1">
            <a:gsLst>
              <a:gs pos="30000">
                <a:srgbClr val="C00000">
                  <a:shade val="67500"/>
                  <a:satMod val="115000"/>
                  <a:lumMod val="97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13047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55499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51" y="531860"/>
            <a:ext cx="5829300" cy="1397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3466" y="188913"/>
            <a:ext cx="2159977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588" y="188913"/>
            <a:ext cx="6342185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587" y="188913"/>
            <a:ext cx="8642838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74" y="1196975"/>
            <a:ext cx="8436219" cy="4929188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4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1" y="1196975"/>
            <a:ext cx="414703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573" y="1196975"/>
            <a:ext cx="414850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93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93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97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1011237"/>
            <a:ext cx="9144000" cy="7778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0">
                <a:srgbClr val="C00000">
                  <a:shade val="67500"/>
                  <a:satMod val="115000"/>
                </a:srgbClr>
              </a:gs>
              <a:gs pos="81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glow>
              <a:schemeClr val="accent1">
                <a:alpha val="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38912"/>
            <a:ext cx="9144000" cy="319088"/>
          </a:xfrm>
          <a:prstGeom prst="rect">
            <a:avLst/>
          </a:prstGeom>
          <a:gradFill flip="none" rotWithShape="1">
            <a:gsLst>
              <a:gs pos="30000">
                <a:srgbClr val="C00000">
                  <a:shade val="67500"/>
                  <a:satMod val="115000"/>
                  <a:lumMod val="97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61" y="1196975"/>
            <a:ext cx="8436219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587" y="188913"/>
            <a:ext cx="86428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84642" y="6453188"/>
            <a:ext cx="9305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A668977A-3572-4392-907F-8F125AD2A05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6751" y="269876"/>
            <a:ext cx="1036674" cy="1028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2267420"/>
            <a:ext cx="8915400" cy="1828800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基于文澜</a:t>
            </a:r>
            <a:r>
              <a:rPr lang="en-US" altLang="zh-CN" sz="3600" b="1" dirty="0"/>
              <a:t>2.0</a:t>
            </a:r>
            <a:r>
              <a:rPr lang="zh-CN" altLang="en-US" sz="3600" b="1" dirty="0"/>
              <a:t>的中文</a:t>
            </a:r>
            <a:r>
              <a:rPr lang="en-US" altLang="zh-CN" sz="3600" b="1" dirty="0"/>
              <a:t>image caption</a:t>
            </a:r>
            <a:endParaRPr lang="en-US" altLang="zh-CN" sz="3600" b="1" dirty="0"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AEBFA4-88AD-45E6-AEA7-6F38229075EC}"/>
              </a:ext>
            </a:extLst>
          </p:cNvPr>
          <p:cNvSpPr txBox="1"/>
          <p:nvPr/>
        </p:nvSpPr>
        <p:spPr>
          <a:xfrm>
            <a:off x="5189975" y="4327332"/>
            <a:ext cx="4612192" cy="141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温静远 </a:t>
            </a:r>
            <a:r>
              <a:rPr kumimoji="1" lang="en-US" altLang="zh-CN" sz="2000" dirty="0"/>
              <a:t>2020100398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孙宇冲 </a:t>
            </a:r>
            <a:r>
              <a:rPr kumimoji="1" lang="en-US" altLang="zh-CN" sz="2000" dirty="0"/>
              <a:t>2020000290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郭港 </a:t>
            </a:r>
            <a:r>
              <a:rPr kumimoji="1" lang="en-US" altLang="zh-CN" sz="2000" dirty="0"/>
              <a:t>2020101269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7484" y="1194703"/>
            <a:ext cx="8903111" cy="1040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806" y="19664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</a:rPr>
              <a:t>实验介绍</a:t>
            </a:r>
            <a:endParaRPr lang="en-US" altLang="zh-CN" sz="4800" dirty="0">
              <a:latin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15410B-8167-40FA-A470-AB30217AC727}"/>
              </a:ext>
            </a:extLst>
          </p:cNvPr>
          <p:cNvSpPr txBox="1"/>
          <p:nvPr/>
        </p:nvSpPr>
        <p:spPr>
          <a:xfrm>
            <a:off x="147484" y="1725617"/>
            <a:ext cx="4366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url</a:t>
            </a:r>
            <a:r>
              <a:rPr lang="en-US" altLang="zh-CN" b="1" dirty="0"/>
              <a:t> : </a:t>
            </a:r>
            <a:r>
              <a:rPr lang="zh-CN" altLang="en-US" b="1" u="sng" dirty="0"/>
              <a:t>http://81.70.142.69:8080/captions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CA4FB4-D729-4F46-BC6F-71FCB918A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" t="4674" r="1613" b="7908"/>
          <a:stretch/>
        </p:blipFill>
        <p:spPr>
          <a:xfrm>
            <a:off x="1597800" y="2625863"/>
            <a:ext cx="5948399" cy="33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41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66701" y="2823599"/>
            <a:ext cx="8763000" cy="327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62" dirty="0">
                <a:latin typeface="+mn-lt"/>
                <a:sym typeface="Wingdings" pitchFamily="2" charset="2"/>
              </a:rPr>
              <a:t>Thank you</a:t>
            </a:r>
            <a:r>
              <a:rPr lang="zh-CN" altLang="en-US" sz="4062" dirty="0">
                <a:latin typeface="+mn-lt"/>
                <a:sym typeface="Wingdings" pitchFamily="2" charset="2"/>
              </a:rPr>
              <a:t>！</a:t>
            </a:r>
            <a:endParaRPr lang="en-US" altLang="zh-CN" sz="4062" dirty="0">
              <a:latin typeface="+mn-lt"/>
              <a:sym typeface="Wingdings" pitchFamily="2" charset="2"/>
            </a:endParaRPr>
          </a:p>
          <a:p>
            <a:pPr algn="ctr">
              <a:spcBef>
                <a:spcPct val="50000"/>
              </a:spcBef>
            </a:pPr>
            <a:endParaRPr lang="en-US" altLang="zh-CN" sz="4062" dirty="0">
              <a:sym typeface="Wingdings" pitchFamily="2" charset="2"/>
            </a:endParaRPr>
          </a:p>
          <a:p>
            <a:pPr>
              <a:spcBef>
                <a:spcPts val="886"/>
              </a:spcBef>
            </a:pPr>
            <a:endParaRPr lang="en-US" altLang="zh-CN" sz="2000" b="1" dirty="0">
              <a:sym typeface="Wingdings" pitchFamily="2" charset="2"/>
            </a:endParaRPr>
          </a:p>
          <a:p>
            <a:pPr>
              <a:spcBef>
                <a:spcPts val="886"/>
              </a:spcBef>
            </a:pPr>
            <a:br>
              <a:rPr lang="en-US" altLang="zh-CN" sz="2400" dirty="0">
                <a:ea typeface="微软雅黑" pitchFamily="34" charset="-122"/>
                <a:cs typeface="Times New Roman" pitchFamily="18" charset="0"/>
              </a:rPr>
            </a:br>
            <a:br>
              <a:rPr lang="en-US" altLang="zh-CN" sz="2400" b="1" dirty="0"/>
            </a:br>
            <a:endParaRPr lang="de-DE" altLang="zh-CN" sz="2215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73605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889" y="1159308"/>
            <a:ext cx="89031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</a:rPr>
              <a:t>引言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</a:rPr>
              <a:t>模型架构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</a:rPr>
              <a:t>实验介绍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</a:rPr>
              <a:t>结果展示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806" y="19664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目录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6357849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889" y="1159308"/>
            <a:ext cx="890311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lt"/>
              </a:rPr>
              <a:t>Why Image Caption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</a:rPr>
              <a:t>互联网上有非常多未标注语义的图片。自动生成这些图片语义的文字描述，在图像检索、人机交互等方面都非常有意义。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lt"/>
              </a:rPr>
              <a:t>Image Caption</a:t>
            </a:r>
            <a:r>
              <a:rPr lang="zh-CN" altLang="en-US" sz="2000" dirty="0">
                <a:latin typeface="宋体" panose="02010600030101010101" pitchFamily="2" charset="-122"/>
              </a:rPr>
              <a:t>目的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</a:rPr>
              <a:t>训练一个能对图像产生恰当语言描述的模型。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</a:rPr>
              <a:t>主流架构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lt"/>
              </a:rPr>
              <a:t>Encoder-Decoder</a:t>
            </a:r>
            <a:r>
              <a:rPr lang="zh-CN" altLang="en-US" sz="2000" dirty="0">
                <a:latin typeface="宋体" panose="02010600030101010101" pitchFamily="2" charset="-122"/>
              </a:rPr>
              <a:t>架构。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806" y="19664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引言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9361444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889" y="1159308"/>
            <a:ext cx="8903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en-US" altLang="zh-CN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806" y="19664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引言</a:t>
            </a:r>
            <a:endParaRPr lang="en-US" altLang="zh-CN" sz="4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643861-7E19-4903-BA86-016158BF9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13" y="3429000"/>
            <a:ext cx="2096508" cy="16340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FF6671-405B-4492-BE80-3C6235BA0191}"/>
              </a:ext>
            </a:extLst>
          </p:cNvPr>
          <p:cNvSpPr txBox="1"/>
          <p:nvPr/>
        </p:nvSpPr>
        <p:spPr>
          <a:xfrm>
            <a:off x="1679371" y="5291869"/>
            <a:ext cx="5235192" cy="64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强相关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一个水果蛋糕，上面插着燃烧的蜡烛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弱相关：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生日快乐，许个愿吧！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741433-D78A-48D0-A13A-09D3911794C4}"/>
              </a:ext>
            </a:extLst>
          </p:cNvPr>
          <p:cNvSpPr txBox="1"/>
          <p:nvPr/>
        </p:nvSpPr>
        <p:spPr>
          <a:xfrm>
            <a:off x="453336" y="1466084"/>
            <a:ext cx="8117908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12121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</a:rPr>
              <a:t>悟道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</a:rPr>
              <a:t>-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</a:rPr>
              <a:t>文澜是基于对比学习的双塔大规模多模态训练模型。它的提出基于了视觉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</a:rPr>
              <a:t>-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</a:rPr>
              <a:t>语言弱相关假设。</a:t>
            </a:r>
            <a:endParaRPr lang="en-US" altLang="zh-CN" sz="2000" b="0" i="0" dirty="0">
              <a:solidFill>
                <a:srgbClr val="121212"/>
              </a:solidFill>
              <a:effectLst/>
              <a:latin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12121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rgbClr val="121212"/>
                </a:solidFill>
                <a:latin typeface="宋体" panose="02010600030101010101" pitchFamily="2" charset="-122"/>
              </a:rPr>
              <a:t>文澜</a:t>
            </a:r>
            <a:r>
              <a:rPr lang="en-US" altLang="zh-CN" sz="2000" dirty="0">
                <a:solidFill>
                  <a:srgbClr val="121212"/>
                </a:solidFill>
                <a:latin typeface="宋体" panose="02010600030101010101" pitchFamily="2" charset="-122"/>
              </a:rPr>
              <a:t>2.0</a:t>
            </a:r>
            <a:r>
              <a:rPr lang="zh-CN" altLang="en-US" sz="2000" dirty="0">
                <a:solidFill>
                  <a:srgbClr val="121212"/>
                </a:solidFill>
                <a:latin typeface="宋体" panose="02010600030101010101" pitchFamily="2" charset="-122"/>
              </a:rPr>
              <a:t>在文澜</a:t>
            </a:r>
            <a:r>
              <a:rPr lang="en-US" altLang="zh-CN" sz="2000" dirty="0">
                <a:solidFill>
                  <a:srgbClr val="121212"/>
                </a:solidFill>
                <a:latin typeface="宋体" panose="02010600030101010101" pitchFamily="2" charset="-122"/>
              </a:rPr>
              <a:t>1.0</a:t>
            </a:r>
            <a:r>
              <a:rPr lang="zh-CN" altLang="en-US" sz="2000" dirty="0">
                <a:solidFill>
                  <a:srgbClr val="121212"/>
                </a:solidFill>
                <a:latin typeface="宋体" panose="02010600030101010101" pitchFamily="2" charset="-122"/>
              </a:rPr>
              <a:t>上做了全面改进，参数量和训练数据分别达到了</a:t>
            </a:r>
            <a:r>
              <a:rPr lang="en-US" altLang="zh-CN" sz="2000" dirty="0">
                <a:solidFill>
                  <a:srgbClr val="121212"/>
                </a:solidFill>
                <a:latin typeface="宋体" panose="02010600030101010101" pitchFamily="2" charset="-122"/>
              </a:rPr>
              <a:t>53</a:t>
            </a:r>
            <a:r>
              <a:rPr lang="zh-CN" altLang="en-US" sz="2000" dirty="0">
                <a:solidFill>
                  <a:srgbClr val="121212"/>
                </a:solidFill>
                <a:latin typeface="宋体" panose="02010600030101010101" pitchFamily="2" charset="-122"/>
              </a:rPr>
              <a:t>亿和</a:t>
            </a:r>
            <a:r>
              <a:rPr lang="en-US" altLang="zh-CN" sz="2000" dirty="0">
                <a:solidFill>
                  <a:srgbClr val="121212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121212"/>
                </a:solidFill>
                <a:latin typeface="宋体" panose="02010600030101010101" pitchFamily="2" charset="-122"/>
              </a:rPr>
              <a:t>亿。</a:t>
            </a:r>
            <a:endParaRPr lang="zh-CN" altLang="en-US" sz="2000" b="0" i="0" dirty="0">
              <a:solidFill>
                <a:srgbClr val="121212"/>
              </a:solidFill>
              <a:effectLst/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6633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889" y="1159308"/>
            <a:ext cx="89031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+mj-lt"/>
              </a:rPr>
              <a:t>文澜模型在</a:t>
            </a:r>
            <a:r>
              <a:rPr lang="en-US" altLang="zh-CN" sz="2000" b="1" dirty="0">
                <a:latin typeface="+mj-lt"/>
              </a:rPr>
              <a:t>Image Caption</a:t>
            </a:r>
            <a:r>
              <a:rPr lang="zh-CN" altLang="en-US" sz="2000" b="1" dirty="0">
                <a:latin typeface="+mj-lt"/>
              </a:rPr>
              <a:t>任务上的优势</a:t>
            </a:r>
            <a:endParaRPr lang="en-US" altLang="zh-CN" sz="20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j-lt"/>
              </a:rPr>
              <a:t>大规模的预训练数据量</a:t>
            </a:r>
            <a:endParaRPr lang="en-US" altLang="zh-CN" sz="2000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j-lt"/>
              </a:rPr>
              <a:t>图文弱相关带来的</a:t>
            </a:r>
            <a:r>
              <a:rPr lang="en-US" altLang="zh-CN" sz="2000" dirty="0">
                <a:latin typeface="+mj-lt"/>
              </a:rPr>
              <a:t>diversity</a:t>
            </a:r>
            <a:r>
              <a:rPr lang="zh-CN" altLang="en-US" sz="2000" dirty="0">
                <a:latin typeface="+mj-lt"/>
              </a:rPr>
              <a:t>和</a:t>
            </a:r>
            <a:r>
              <a:rPr lang="en-US" altLang="zh-CN" sz="2000" dirty="0">
                <a:latin typeface="+mj-lt"/>
              </a:rPr>
              <a:t>humanity</a:t>
            </a:r>
          </a:p>
          <a:p>
            <a:pPr algn="just"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</a:rPr>
              <a:t>双塔结构减小了部署难度和时间消耗</a:t>
            </a:r>
            <a:endParaRPr lang="en-US" altLang="zh-CN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806" y="19664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引言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051554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444" y="3833683"/>
            <a:ext cx="8903111" cy="2628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图生成文模型结构示意图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宋体" panose="02010600030101010101" pitchFamily="2" charset="-122"/>
              </a:rPr>
              <a:t>训练过程：Decoder的输入为目标文本。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生成过程：Decoder初始的输入为一个特殊符号[CLS]，之后模型基于概率分布进行采样得到下一个词，将这个词与初始输入一起作为Decoder的新输入预测下一个词，以此类推，直到生成一个特殊符号[SEP]作为结束的标志，生成过程停止。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本模型中，图像Encoder为EfficientNet </a:t>
            </a:r>
            <a:r>
              <a:rPr lang="en-US" altLang="zh-CN" dirty="0">
                <a:latin typeface="宋体" panose="02010600030101010101" pitchFamily="2" charset="-122"/>
              </a:rPr>
              <a:t>b5 ns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92161"/>
            <a:ext cx="9144000" cy="24415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5806" y="19664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</a:rPr>
              <a:t>模型架构</a:t>
            </a:r>
            <a:endParaRPr lang="en-US" altLang="zh-CN" sz="48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9141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28" y="4111790"/>
            <a:ext cx="5373550" cy="18654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220" y="3521011"/>
            <a:ext cx="7305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训练集样例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ICC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统计数据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49709"/>
          <a:stretch/>
        </p:blipFill>
        <p:spPr>
          <a:xfrm>
            <a:off x="1476142" y="1633499"/>
            <a:ext cx="5919445" cy="18115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7484" y="1194703"/>
            <a:ext cx="890311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数据集（</a:t>
            </a:r>
            <a:r>
              <a:rPr lang="en-US" altLang="zh-CN" sz="2000" dirty="0"/>
              <a:t>the image Chinese captioning dataset</a:t>
            </a:r>
            <a:r>
              <a:rPr lang="zh-CN" altLang="en-US" sz="2000" dirty="0"/>
              <a:t>， </a:t>
            </a:r>
            <a:r>
              <a:rPr lang="en-US" altLang="zh-CN" sz="2000" dirty="0"/>
              <a:t>ICC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）介绍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806" y="19664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</a:rPr>
              <a:t>实验介绍</a:t>
            </a:r>
            <a:endParaRPr lang="en-US" altLang="zh-CN" sz="48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1552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5806" y="19664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</a:rPr>
              <a:t>实验介绍</a:t>
            </a:r>
            <a:endParaRPr lang="en-US" altLang="zh-CN" sz="4800" dirty="0">
              <a:latin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4CA3C0-C055-43F3-9595-0EA8496E89EA}"/>
              </a:ext>
            </a:extLst>
          </p:cNvPr>
          <p:cNvSpPr/>
          <p:nvPr/>
        </p:nvSpPr>
        <p:spPr>
          <a:xfrm>
            <a:off x="147484" y="1194703"/>
            <a:ext cx="8903111" cy="763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40A0084F-4AD1-49C4-8D64-6F63E7CC9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05071"/>
              </p:ext>
            </p:extLst>
          </p:nvPr>
        </p:nvGraphicFramePr>
        <p:xfrm>
          <a:off x="475366" y="2244741"/>
          <a:ext cx="716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76">
                  <a:extLst>
                    <a:ext uri="{9D8B030D-6E8A-4147-A177-3AD203B41FA5}">
                      <a16:colId xmlns:a16="http://schemas.microsoft.com/office/drawing/2014/main" val="422240344"/>
                    </a:ext>
                  </a:extLst>
                </a:gridCol>
                <a:gridCol w="1432176">
                  <a:extLst>
                    <a:ext uri="{9D8B030D-6E8A-4147-A177-3AD203B41FA5}">
                      <a16:colId xmlns:a16="http://schemas.microsoft.com/office/drawing/2014/main" val="475930414"/>
                    </a:ext>
                  </a:extLst>
                </a:gridCol>
                <a:gridCol w="1432176">
                  <a:extLst>
                    <a:ext uri="{9D8B030D-6E8A-4147-A177-3AD203B41FA5}">
                      <a16:colId xmlns:a16="http://schemas.microsoft.com/office/drawing/2014/main" val="680365479"/>
                    </a:ext>
                  </a:extLst>
                </a:gridCol>
                <a:gridCol w="1432176">
                  <a:extLst>
                    <a:ext uri="{9D8B030D-6E8A-4147-A177-3AD203B41FA5}">
                      <a16:colId xmlns:a16="http://schemas.microsoft.com/office/drawing/2014/main" val="3802253621"/>
                    </a:ext>
                  </a:extLst>
                </a:gridCol>
                <a:gridCol w="1432176">
                  <a:extLst>
                    <a:ext uri="{9D8B030D-6E8A-4147-A177-3AD203B41FA5}">
                      <a16:colId xmlns:a16="http://schemas.microsoft.com/office/drawing/2014/main" val="1220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BLEU-4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METEOR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ROUGE-L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CIDEr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2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r>
                        <a:rPr lang="zh-CN" altLang="en-US" dirty="0"/>
                        <a:t>年冠军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43.0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210.4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5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UNITER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4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文澜</a:t>
                      </a:r>
                      <a:r>
                        <a:rPr lang="en-US" altLang="zh-CN" dirty="0"/>
                        <a:t>(ours)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66.1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41.1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71.9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220.7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4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954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5806" y="19664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</a:rPr>
              <a:t>实验介绍</a:t>
            </a:r>
            <a:endParaRPr lang="en-US" altLang="zh-CN" sz="4800" dirty="0">
              <a:latin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4CA3C0-C055-43F3-9595-0EA8496E89EA}"/>
              </a:ext>
            </a:extLst>
          </p:cNvPr>
          <p:cNvSpPr/>
          <p:nvPr/>
        </p:nvSpPr>
        <p:spPr>
          <a:xfrm>
            <a:off x="147484" y="1194703"/>
            <a:ext cx="8903111" cy="763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可视化</a:t>
            </a: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855293-D706-4CD8-BF07-79CB307A1D02}"/>
              </a:ext>
            </a:extLst>
          </p:cNvPr>
          <p:cNvSpPr txBox="1"/>
          <p:nvPr/>
        </p:nvSpPr>
        <p:spPr>
          <a:xfrm>
            <a:off x="628023" y="3513692"/>
            <a:ext cx="3662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kern="100" dirty="0">
                <a:solidFill>
                  <a:srgbClr val="333333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一个面带微笑的女人在硕果累累的果园里采摘水果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950B9F-C1FA-4303-B1CA-F40BCEDE812A}"/>
              </a:ext>
            </a:extLst>
          </p:cNvPr>
          <p:cNvSpPr/>
          <p:nvPr/>
        </p:nvSpPr>
        <p:spPr>
          <a:xfrm>
            <a:off x="147484" y="1528593"/>
            <a:ext cx="8903111" cy="763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1.AIC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测试集</a:t>
            </a: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4664F7-2948-460A-A77E-53F461CFC1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383" y="1960621"/>
            <a:ext cx="2413653" cy="13836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E11C8D-350B-4E93-91BB-142869FEBA3B}"/>
              </a:ext>
            </a:extLst>
          </p:cNvPr>
          <p:cNvSpPr txBox="1"/>
          <p:nvPr/>
        </p:nvSpPr>
        <p:spPr>
          <a:xfrm>
            <a:off x="628023" y="6034960"/>
            <a:ext cx="31300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solidFill>
                  <a:srgbClr val="3333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在她的新片首映式上，一位演员穿着一件黑色长裙，看起来很性感 </a:t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F27EEE-64D9-483A-B55B-BF6643EB8438}"/>
              </a:ext>
            </a:extLst>
          </p:cNvPr>
          <p:cNvSpPr/>
          <p:nvPr/>
        </p:nvSpPr>
        <p:spPr>
          <a:xfrm>
            <a:off x="245806" y="3990852"/>
            <a:ext cx="8903111" cy="763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网络图片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zero-shot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83FCF80-F3BA-44D9-A7F2-438D83FE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82" y="4397553"/>
            <a:ext cx="1113054" cy="16178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B46D18-51D6-41CA-9F6E-0A26936C12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66" y="1941718"/>
            <a:ext cx="2121486" cy="14158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10489A4-4F12-444F-B009-094091A3A86A}"/>
              </a:ext>
            </a:extLst>
          </p:cNvPr>
          <p:cNvSpPr txBox="1"/>
          <p:nvPr/>
        </p:nvSpPr>
        <p:spPr>
          <a:xfrm>
            <a:off x="4853356" y="3513692"/>
            <a:ext cx="3868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solidFill>
                  <a:srgbClr val="3333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草地上有一个双手拿着奶瓶的孩子在喂一只老虎吃东西</a:t>
            </a:r>
            <a:endParaRPr lang="en-US" altLang="zh-CN" sz="1400" kern="100" dirty="0">
              <a:solidFill>
                <a:srgbClr val="333333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415B0D-D657-4A3B-AF13-EAAB4200A545}"/>
              </a:ext>
            </a:extLst>
          </p:cNvPr>
          <p:cNvSpPr txBox="1"/>
          <p:nvPr/>
        </p:nvSpPr>
        <p:spPr>
          <a:xfrm>
            <a:off x="5403961" y="6138135"/>
            <a:ext cx="4612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solidFill>
                  <a:srgbClr val="3333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白色背景上的汽车插图 </a:t>
            </a:r>
            <a:br>
              <a:rPr lang="zh-CN" altLang="en-US" sz="1400" kern="100" dirty="0">
                <a:solidFill>
                  <a:srgbClr val="3333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1400" kern="100" dirty="0">
              <a:solidFill>
                <a:srgbClr val="333333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10F6190-F7A5-4750-ABFB-A82EA34EB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493" y="4397553"/>
            <a:ext cx="1466431" cy="15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042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ji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Times New Roman"/>
        <a:ea typeface="仿宋"/>
        <a:cs typeface=""/>
      </a:majorFont>
      <a:minorFont>
        <a:latin typeface="Times New Roman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jie</Template>
  <TotalTime>73889</TotalTime>
  <Words>452</Words>
  <Application>Microsoft Office PowerPoint</Application>
  <PresentationFormat>全屏显示(4:3)</PresentationFormat>
  <Paragraphs>98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黑体</vt:lpstr>
      <vt:lpstr>宋体</vt:lpstr>
      <vt:lpstr>Arial</vt:lpstr>
      <vt:lpstr>Times New Roman</vt:lpstr>
      <vt:lpstr>jie</vt:lpstr>
      <vt:lpstr>基于文澜2.0的中文image caption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Influence Analysis and Action Prediction via Factor Graph Models</dc:title>
  <dc:creator>Jie Tang</dc:creator>
  <cp:keywords>Social Influence Analysis, social prediction, social networks</cp:keywords>
  <cp:lastModifiedBy>DELL</cp:lastModifiedBy>
  <cp:revision>6476</cp:revision>
  <cp:lastPrinted>2018-07-29T08:08:53Z</cp:lastPrinted>
  <dcterms:created xsi:type="dcterms:W3CDTF">1601-01-01T00:00:00Z</dcterms:created>
  <dcterms:modified xsi:type="dcterms:W3CDTF">2021-06-08T05:19:25Z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