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270" r:id="rId4"/>
    <p:sldId id="271" r:id="rId5"/>
    <p:sldId id="274" r:id="rId6"/>
    <p:sldId id="272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73" r:id="rId16"/>
    <p:sldId id="283" r:id="rId17"/>
    <p:sldId id="284" r:id="rId18"/>
    <p:sldId id="285" r:id="rId19"/>
    <p:sldId id="286" r:id="rId20"/>
    <p:sldId id="287" r:id="rId21"/>
    <p:sldId id="292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88" r:id="rId34"/>
    <p:sldId id="289" r:id="rId35"/>
    <p:sldId id="290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/>
    <p:restoredTop sz="75074"/>
  </p:normalViewPr>
  <p:slideViewPr>
    <p:cSldViewPr snapToGrid="0" snapToObjects="1">
      <p:cViewPr varScale="1">
        <p:scale>
          <a:sx n="86" d="100"/>
          <a:sy n="86" d="100"/>
        </p:scale>
        <p:origin x="1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2CE96-827C-CC4F-B9A5-0EFDC0668A1A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7C250-7CFC-2E46-8008-1DD85D7A5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60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有的文本句子间是并列关系</a:t>
            </a:r>
            <a:endParaRPr kumimoji="1" lang="en-US" altLang="zh-CN" dirty="0"/>
          </a:p>
          <a:p>
            <a:r>
              <a:rPr kumimoji="1" lang="zh-CN" altLang="en-US" dirty="0"/>
              <a:t>一个好的对话模型应该能捕捉到句子间的逻辑关系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71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Ok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one-hot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O-hat-k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。模型需要预测第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个位置的句子在原始上下文中的位置。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14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57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24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54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AB9B9-7F97-2849-81F7-8D91CFCBE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EFD6D6-46F8-2F41-954A-634499C9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B685D-EDC8-AB40-B9DE-DD2BC7A2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23941-71E8-7244-AAFE-D3630E33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B37F7-773C-3B42-90D6-AE0D3F87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1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2C0ED-DE94-D44B-BF19-DA0561DD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9F24A4-86FB-DD40-899F-F792DE7F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78595-4D7C-304A-BC3F-04595B2F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F7395-13F7-2546-9A0C-8A0A5921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FD634-5E6E-254E-B497-027F11FF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85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EDBAC-9C9D-2F40-A767-B7286BA60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61733-77D8-1D44-AB1A-339D9A201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81312-2E0B-1C4E-BCB8-2860F2C4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2B543-F74D-CB40-8501-11477041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D0296-EA9E-124B-A4B8-239095DA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48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34088-9DE6-394A-A583-E98165B4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35C42-631F-F044-8045-D429EE55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ED9EB-80C1-544C-AD5C-A1D65F7A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9C669-49CE-E24C-BDF0-9C22C8DE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6E3BF-19B6-0644-91F8-A8DA4EEA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8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6C2E-2EC5-9E44-8635-B53472FE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1C7C2-D133-2E4F-8A2A-518F34DE2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3E42F-FED3-404A-AA78-765A6417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B804F-EB45-C245-A13D-78F5E54F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DEAF7-0EC0-9B40-8AC9-0B460669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71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872C9-ADF4-4E47-9517-4B22ACAB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CC1CB-073F-BC47-B143-B7EAD9501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D570D-C8F4-3F48-A805-CCB4B3542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3F76D-1F4F-714F-B768-DE18A39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5EB46-3311-1145-A7BC-392F93F3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AF283-6C6B-C241-B556-9460B95B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46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1CCE5-7DB9-2741-8ED9-3A3757FD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FE058-E9CB-004F-B873-2E45000C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D9FD0-CE68-EB4E-B9B6-D93DF15E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C3AF00-A3F4-F147-B418-B1A72FB80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CBD004-8FCB-3949-B1AC-77C4ECB1D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F8A3F-53EE-8E40-AFED-23555967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307340-7CE7-7743-8290-03298BB0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C2DD9-2C94-8348-9231-7D12B146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31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B10CD-FA4B-C54E-9560-9DFABFE4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69709-6D82-2549-A169-9C34144E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768FD8-484D-CA40-A9D1-68321ADB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5AA67B-6C67-BB4F-BF9C-55784DC3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21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5FA6CC-0226-FA46-866C-6CC19E2D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E02AD2-6668-464B-B653-C3D38B53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10A5F-3B70-F64B-95D6-3A7A6E83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4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76A4A-4F22-474F-B0A9-D75FDEF8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6E6D1-7523-C048-BF1A-E74650A8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44590-A2FC-0545-9DE1-F5E8D5B1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38A72-32B9-9540-BEFA-DCEAC48B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CE4BB-4D33-DF49-B292-5D49D21B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6660B-04D6-FE4F-996E-A053848C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0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AE190-A7E2-4B4C-841C-DE86DF7F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B8AAD3-D828-3544-9BF1-8E18C854A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4A003-4C0C-9A40-873F-E145AB232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1A84D-59EF-5740-81AA-AD2BDB7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5FC91-FE26-FC47-B91C-F1CE169C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1C5EF-AA8E-1B45-BB33-F8AAC509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65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457158-945A-5E49-86A5-1FC5525A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F2074-3AFE-AF40-9E13-4C0DF49A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EEA68-A2DF-C546-9C9D-0F5785263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9FAE-6B9A-4342-A4CE-9DF40967ABB3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9E958-0CEF-D64B-BC8E-729CDAE6F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1E89E-BE3C-834A-9466-05B6B5815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26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7C3D8-1CE5-2A4D-B6DC-342B163B4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Pre-training for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Open-domain Dialogue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D8D313-92A7-0C42-B46C-3359BCFC2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赵学亮</a:t>
            </a:r>
            <a:endParaRPr kumimoji="1" lang="en-US" altLang="zh-CN" dirty="0"/>
          </a:p>
          <a:p>
            <a:r>
              <a:rPr kumimoji="1" lang="en-US" altLang="zh-CN"/>
              <a:t>2021.11.2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61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03C87-08D3-834B-8F24-80F9657E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53E34D-74DA-BB4A-8D3A-CF96412A0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Response Generator</a:t>
                </a:r>
              </a:p>
              <a:p>
                <a:pPr lvl="1"/>
                <a:r>
                  <a:rPr kumimoji="1" lang="en-US" altLang="zh-CN" dirty="0"/>
                  <a:t>generate the utterance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dirty="0"/>
                  <a:t> with the guidance of the predicted semantic influence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takes the predicted semantic influence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and the hidden states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as input, and outputs the probability distribution of the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en-US" altLang="zh-CN" dirty="0"/>
                  <a:t> word: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53E34D-74DA-BB4A-8D3A-CF96412A0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312DFC-0B0E-CA49-A4F0-C69E71F77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36" y="3916234"/>
            <a:ext cx="6634956" cy="15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8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9E652-EF55-9C4F-A3D8-99C3FCC9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Objectives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1CF41D-78C7-F341-ABD2-D24170690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Context Flow Modeling:</a:t>
                </a:r>
              </a:p>
              <a:p>
                <a:pPr lvl="1"/>
                <a:r>
                  <a:rPr kumimoji="1" lang="en-US" altLang="zh-CN" dirty="0"/>
                  <a:t>predicts the context at the k-</a:t>
                </a:r>
                <a:r>
                  <a:rPr kumimoji="1" lang="en-US" altLang="zh-CN" dirty="0" err="1"/>
                  <a:t>th</a:t>
                </a:r>
                <a:r>
                  <a:rPr kumimoji="1" lang="en-US" altLang="zh-CN" dirty="0"/>
                  <a:t> utterance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based on the previous context sequence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r>
                  <a:rPr kumimoji="1" lang="en-US" altLang="zh-CN" dirty="0"/>
                  <a:t>minimize the L2 distance between the predicted context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and the real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dirty="0"/>
                  <a:t>: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1CF41D-78C7-F341-ABD2-D24170690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01CF624-64E2-5842-AF03-F2756E44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710" y="3813839"/>
            <a:ext cx="4810579" cy="15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8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9E652-EF55-9C4F-A3D8-99C3FCC9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Objectives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1CF41D-78C7-F341-ABD2-D24170690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Semantic Influence Modeling:</a:t>
                </a:r>
              </a:p>
              <a:p>
                <a:pPr lvl="1"/>
                <a:r>
                  <a:rPr kumimoji="1" lang="en-US" altLang="zh-CN" dirty="0"/>
                  <a:t>function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lvl="1"/>
                <a:r>
                  <a:rPr kumimoji="1" lang="en-US" altLang="zh-CN" dirty="0"/>
                  <a:t>design a bag-of-words loss using the predicted semantic influence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: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1CF41D-78C7-F341-ABD2-D24170690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4B2B902-21BB-964B-B493-97820553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38" y="3154142"/>
            <a:ext cx="3966092" cy="20421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813356-6B67-2342-B67F-854969483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899" y="2312083"/>
            <a:ext cx="3926021" cy="4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4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9E652-EF55-9C4F-A3D8-99C3FCC9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Objectives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1CF41D-78C7-F341-ABD2-D24170690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Response Generation Modeling:</a:t>
                </a:r>
              </a:p>
              <a:p>
                <a:pPr lvl="1"/>
                <a:r>
                  <a:rPr kumimoji="1" lang="en-US" altLang="zh-CN" dirty="0"/>
                  <a:t>incorporate the predicted semantic influence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into the response generation stage:</a:t>
                </a: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The overall training objective: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1CF41D-78C7-F341-ABD2-D24170690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23E37B5-6B14-5742-B1AC-F1B5B487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72" y="3057745"/>
            <a:ext cx="5336242" cy="21096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DB3EBD-2007-C346-A61A-075FAE17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97" y="5454963"/>
            <a:ext cx="4182696" cy="5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C428C-D6B0-C44D-BDA8-BA66C659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Flow Score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58DC3-434F-AA4F-9C68-7FB9E1FEB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As the </a:t>
                </a:r>
                <a:r>
                  <a:rPr kumimoji="1" lang="en-US" altLang="zh-CN" dirty="0" err="1"/>
                  <a:t>DialoFlow</a:t>
                </a:r>
                <a:r>
                  <a:rPr kumimoji="1" lang="en-US" altLang="zh-CN" dirty="0"/>
                  <a:t> is trained on </a:t>
                </a:r>
                <a:r>
                  <a:rPr kumimoji="1" lang="en-US" altLang="zh-CN" b="1" dirty="0"/>
                  <a:t>human-human dialogues</a:t>
                </a:r>
                <a:r>
                  <a:rPr kumimoji="1" lang="en-US" altLang="zh-CN" dirty="0"/>
                  <a:t>, the context flow scheme can be regarded as the </a:t>
                </a:r>
                <a:r>
                  <a:rPr kumimoji="1" lang="en-US" altLang="zh-CN" b="1" dirty="0"/>
                  <a:t>general expectation</a:t>
                </a:r>
                <a:r>
                  <a:rPr kumimoji="1" lang="en-US" altLang="zh-CN" dirty="0"/>
                  <a:t> of the dialogue development.</a:t>
                </a:r>
              </a:p>
              <a:p>
                <a:r>
                  <a:rPr kumimoji="1" lang="en-US" altLang="zh-CN" dirty="0"/>
                  <a:t>When the bot generate a new utterance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dirty="0"/>
                  <a:t>, we measure the similarity between the predicted semantic influence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b="1" dirty="0"/>
                  <a:t> (expected) </a:t>
                </a:r>
                <a:r>
                  <a:rPr kumimoji="1" lang="en-US" altLang="zh-CN" dirty="0"/>
                  <a:t>and the real semantic influence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en-US" altLang="zh-CN" b="1" dirty="0"/>
                  <a:t> brought about by the utterance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en-US" altLang="zh-CN" b="1" dirty="0"/>
                  <a:t>:</a:t>
                </a:r>
              </a:p>
              <a:p>
                <a:endParaRPr kumimoji="1"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58DC3-434F-AA4F-9C68-7FB9E1FEB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89D843B-72B0-1345-9A63-D1E8FBF2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36" y="4709485"/>
            <a:ext cx="4950528" cy="14674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862766-9513-CE43-B58F-F95DB48CF120}"/>
              </a:ext>
            </a:extLst>
          </p:cNvPr>
          <p:cNvSpPr txBox="1"/>
          <p:nvPr/>
        </p:nvSpPr>
        <p:spPr>
          <a:xfrm>
            <a:off x="6308651" y="6091092"/>
            <a:ext cx="272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length similarity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1144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4B6ED-7A4F-AF4F-84A0-A8B7DED8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Flow Score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93BBB7-AC07-DE49-AFF8-64C611E07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turn numbers of the chatbot utterances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The overall quality of the dialogue is measured by: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93BBB7-AC07-DE49-AFF8-64C611E07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366A448-A854-324C-9CDD-A359A2FB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47" y="2963087"/>
            <a:ext cx="5358000" cy="9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3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2E65-3812-F24C-BB25-04BDB8D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3E71A-051C-1945-8495-F78EC5A7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Dataset: (1) Reddit; (2) </a:t>
            </a:r>
            <a:r>
              <a:rPr kumimoji="1" lang="en-US" altLang="zh-CN" dirty="0" err="1"/>
              <a:t>DailyDialog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Baseline: </a:t>
            </a:r>
            <a:r>
              <a:rPr kumimoji="1" lang="en-US" altLang="zh-CN" dirty="0" err="1"/>
              <a:t>DialoGPT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Evaluation Metrics: </a:t>
            </a:r>
          </a:p>
          <a:p>
            <a:pPr lvl="1"/>
            <a:r>
              <a:rPr kumimoji="1" lang="en-US" altLang="zh-CN" dirty="0"/>
              <a:t>reference-based: BLEU, NIST, METEOR</a:t>
            </a:r>
          </a:p>
          <a:p>
            <a:pPr lvl="1"/>
            <a:r>
              <a:rPr kumimoji="1" lang="en-US" altLang="zh-CN" dirty="0"/>
              <a:t>other: Entropy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31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3523-11F8-054D-8143-906BEFCD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 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1671D-B0BE-2D44-95DB-38F3E072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5186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/>
              <a:t>DialoFlow</a:t>
            </a:r>
            <a:r>
              <a:rPr kumimoji="1" lang="en-US" altLang="zh-CN" sz="2400" dirty="0"/>
              <a:t>-large achieves the highest score on the </a:t>
            </a:r>
            <a:r>
              <a:rPr kumimoji="1" lang="en-US" altLang="zh-CN" sz="2400" b="1" dirty="0"/>
              <a:t>NIST</a:t>
            </a:r>
            <a:r>
              <a:rPr kumimoji="1" lang="en-US" altLang="zh-CN" sz="2400" dirty="0"/>
              <a:t> and </a:t>
            </a:r>
            <a:r>
              <a:rPr kumimoji="1" lang="en-US" altLang="zh-CN" sz="2400" b="1" dirty="0"/>
              <a:t>METEOR </a:t>
            </a:r>
            <a:r>
              <a:rPr kumimoji="1" lang="en-US" altLang="zh-CN" sz="2400" dirty="0"/>
              <a:t>on Reddit.</a:t>
            </a:r>
          </a:p>
          <a:p>
            <a:r>
              <a:rPr kumimoji="1" lang="en-US" altLang="zh-CN" sz="2400" dirty="0" err="1"/>
              <a:t>DialogFlow</a:t>
            </a:r>
            <a:r>
              <a:rPr kumimoji="1" lang="en-US" altLang="zh-CN" sz="2400" dirty="0"/>
              <a:t> show significant improvements on all model sizes and on all metrics on </a:t>
            </a:r>
            <a:r>
              <a:rPr kumimoji="1" lang="en-US" altLang="zh-CN" sz="2400" dirty="0" err="1"/>
              <a:t>DailyDialog</a:t>
            </a:r>
            <a:r>
              <a:rPr kumimoji="1" lang="en-US" altLang="zh-CN" sz="2400" dirty="0"/>
              <a:t>.</a:t>
            </a:r>
          </a:p>
          <a:p>
            <a:r>
              <a:rPr kumimoji="1" lang="en-US" altLang="zh-CN" sz="2400" dirty="0"/>
              <a:t>The performance of </a:t>
            </a:r>
            <a:r>
              <a:rPr kumimoji="1" lang="en-US" altLang="zh-CN" sz="2400" dirty="0" err="1"/>
              <a:t>DialoFlow</a:t>
            </a:r>
            <a:r>
              <a:rPr kumimoji="1" lang="en-US" altLang="zh-CN" sz="2400" dirty="0"/>
              <a:t> increases with the model size.</a:t>
            </a:r>
            <a:endParaRPr kumimoji="1"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107D42-73BC-8B4F-90D0-91B49C8A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69" y="1825625"/>
            <a:ext cx="7277396" cy="37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5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B5A94-DECA-8E41-BC5F-7AE23574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 of dialogue history length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3D6BB-D9D4-8D42-95D6-4958BCED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2777" cy="4351338"/>
          </a:xfrm>
        </p:spPr>
        <p:txBody>
          <a:bodyPr/>
          <a:lstStyle/>
          <a:p>
            <a:r>
              <a:rPr kumimoji="1" lang="en-US" altLang="zh-CN" dirty="0" err="1"/>
              <a:t>DialoFlow</a:t>
            </a:r>
            <a:r>
              <a:rPr kumimoji="1" lang="en-US" altLang="zh-CN" dirty="0"/>
              <a:t> achieves better performance on all history lengths.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071F40-4E13-2C4C-8778-06F1926B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77" y="1690688"/>
            <a:ext cx="6642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5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03F6C-2F7A-4A46-ABAE-9DEACB51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9D49B-2E27-1C46-8A39-2DD96D33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351338"/>
          </a:xfrm>
        </p:spPr>
        <p:txBody>
          <a:bodyPr/>
          <a:lstStyle/>
          <a:p>
            <a:r>
              <a:rPr kumimoji="1" lang="en-US" altLang="zh-CN" dirty="0"/>
              <a:t>When drop the SIM task, the performance slightly decreases.</a:t>
            </a:r>
          </a:p>
          <a:p>
            <a:r>
              <a:rPr kumimoji="1" lang="en-US" altLang="zh-CN" dirty="0"/>
              <a:t>When further drop the CFM task, the performance decreases again.</a:t>
            </a:r>
          </a:p>
          <a:p>
            <a:r>
              <a:rPr kumimoji="1" lang="en-US" altLang="zh-CN" dirty="0"/>
              <a:t>The CFM task is effective and the SIM task can prompt the CFM task.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76F1D3-781E-314C-B54B-B5D2037A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63" y="3793165"/>
            <a:ext cx="10374099" cy="15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3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1951A2-D56C-F046-BC0A-333D27B3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32" y="1601381"/>
            <a:ext cx="9267456" cy="32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1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50DB-5B62-0E43-AD7A-1282DC1A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Dialogue 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CBE8F-0B51-1B41-9777-1EBADE8ED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4767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The Table shows the chatbot-level correlations of different automatic metrics with human ratings on the DSTC9 Interactive Conversation dataset.</a:t>
            </a:r>
          </a:p>
          <a:p>
            <a:r>
              <a:rPr kumimoji="1" lang="en-US" altLang="zh-CN" sz="2400" dirty="0"/>
              <a:t>The proposed Flow score can effectively estimate the overall chatbot quality.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09F57-CA4F-FF4A-88FA-84CF12AA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035" y="1825625"/>
            <a:ext cx="486039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7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09DBE5-F3CE-5549-A08F-30B6C6E28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85" y="1118043"/>
            <a:ext cx="9778630" cy="30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84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7616-BE8F-0941-A63F-A20A2818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A73DE-CC48-504B-8F07-3BD23DFD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 are increasing studies that employ </a:t>
            </a:r>
            <a:r>
              <a:rPr kumimoji="1" lang="en-US" altLang="zh-CN" dirty="0" err="1"/>
              <a:t>PrLMs</a:t>
            </a:r>
            <a:r>
              <a:rPr kumimoji="1" lang="en-US" altLang="zh-CN" dirty="0"/>
              <a:t> for conversation modeling …</a:t>
            </a:r>
          </a:p>
          <a:p>
            <a:r>
              <a:rPr kumimoji="1" lang="en-US" altLang="zh-CN" dirty="0"/>
              <a:t>These studies model the response selection with only the context-response matching task(i.e., MLM, NSP) and overlook many </a:t>
            </a:r>
            <a:r>
              <a:rPr kumimoji="1" lang="en-US" altLang="zh-CN" b="1" dirty="0"/>
              <a:t>potential training signals(e.g., speaker role, continuity and consistency) </a:t>
            </a:r>
            <a:r>
              <a:rPr kumimoji="1" lang="en-US" altLang="zh-CN" dirty="0"/>
              <a:t>in dialogue data.</a:t>
            </a:r>
          </a:p>
          <a:p>
            <a:r>
              <a:rPr kumimoji="1" lang="en-US" altLang="zh-CN" dirty="0"/>
              <a:t>Some latent features(e.g., </a:t>
            </a:r>
            <a:r>
              <a:rPr kumimoji="1" lang="en-US" altLang="zh-CN" b="1" dirty="0"/>
              <a:t>intent and topic</a:t>
            </a:r>
            <a:r>
              <a:rPr kumimoji="1" lang="en-US" altLang="zh-CN" dirty="0"/>
              <a:t>) are under-discovered in existing works.</a:t>
            </a:r>
          </a:p>
        </p:txBody>
      </p:sp>
    </p:spTree>
    <p:extLst>
      <p:ext uri="{BB962C8B-B14F-4D97-AF65-F5344CB8AC3E}">
        <p14:creationId xmlns:p14="http://schemas.microsoft.com/office/powerpoint/2010/main" val="28320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2F973-1142-2340-8600-E9AA5E44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Proposed 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E8157-F16D-D444-9653-EC1A40C6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Utterance order restoration (UOR):</a:t>
            </a:r>
            <a:r>
              <a:rPr kumimoji="1" lang="en-US" altLang="zh-CN" dirty="0"/>
              <a:t> predict the order of the permuted utterances in dialogue context;</a:t>
            </a:r>
          </a:p>
          <a:p>
            <a:r>
              <a:rPr kumimoji="1" lang="en-US" altLang="zh-CN" b="1" dirty="0"/>
              <a:t>Sentence backbone regularization (SBR): </a:t>
            </a:r>
            <a:r>
              <a:rPr kumimoji="1" lang="en-US" altLang="zh-CN" dirty="0"/>
              <a:t>regularize the model to improve the factual correctness of summarized subject-vert-object triplets.</a:t>
            </a:r>
          </a:p>
        </p:txBody>
      </p:sp>
    </p:spTree>
    <p:extLst>
      <p:ext uri="{BB962C8B-B14F-4D97-AF65-F5344CB8AC3E}">
        <p14:creationId xmlns:p14="http://schemas.microsoft.com/office/powerpoint/2010/main" val="129094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86F05-6556-FF40-9EC2-71DD9BCF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135CB-9A0F-6F4E-BC10-F0C580867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SPIDER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b="1" dirty="0"/>
              <a:t>S</a:t>
            </a:r>
            <a:r>
              <a:rPr kumimoji="1" lang="en-US" altLang="zh-CN" dirty="0"/>
              <a:t>tructural </a:t>
            </a:r>
            <a:r>
              <a:rPr kumimoji="1" lang="en-US" altLang="zh-CN" b="1" dirty="0"/>
              <a:t>P</a:t>
            </a:r>
            <a:r>
              <a:rPr kumimoji="1" lang="en-US" altLang="zh-CN" dirty="0"/>
              <a:t>re-</a:t>
            </a:r>
            <a:r>
              <a:rPr kumimoji="1" lang="en-US" altLang="zh-CN" dirty="0" err="1"/>
              <a:t>tra</a:t>
            </a:r>
            <a:r>
              <a:rPr kumimoji="1" lang="en-US" altLang="zh-CN" b="1" dirty="0" err="1"/>
              <a:t>I</a:t>
            </a:r>
            <a:r>
              <a:rPr kumimoji="1" lang="en-US" altLang="zh-CN" dirty="0" err="1"/>
              <a:t>ned</a:t>
            </a:r>
            <a:r>
              <a:rPr kumimoji="1" lang="en-US" altLang="zh-CN" dirty="0"/>
              <a:t> </a:t>
            </a:r>
            <a:r>
              <a:rPr kumimoji="1" lang="en-US" altLang="zh-CN" b="1" dirty="0" err="1"/>
              <a:t>D</a:t>
            </a:r>
            <a:r>
              <a:rPr kumimoji="1" lang="en-US" altLang="zh-CN" dirty="0" err="1"/>
              <a:t>ialogu</a:t>
            </a:r>
            <a:r>
              <a:rPr kumimoji="1" lang="en-US" altLang="zh-CN" b="1" dirty="0" err="1"/>
              <a:t>E</a:t>
            </a:r>
            <a:r>
              <a:rPr kumimoji="1" lang="en-US" altLang="zh-CN" dirty="0"/>
              <a:t> Reader)</a:t>
            </a:r>
          </a:p>
          <a:p>
            <a:pPr lvl="1"/>
            <a:r>
              <a:rPr kumimoji="1" lang="en-US" altLang="zh-CN" dirty="0"/>
              <a:t>The standard dialogue comprehension model as the backbone</a:t>
            </a:r>
          </a:p>
          <a:p>
            <a:pPr lvl="1"/>
            <a:r>
              <a:rPr kumimoji="1" lang="en-US" altLang="zh-CN" dirty="0"/>
              <a:t>The designed language modeling objectives</a:t>
            </a:r>
          </a:p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Training</a:t>
            </a:r>
          </a:p>
          <a:p>
            <a:pPr lvl="1"/>
            <a:r>
              <a:rPr kumimoji="1" lang="en-US" altLang="zh-CN" dirty="0"/>
              <a:t>domain adaptive post-training</a:t>
            </a:r>
          </a:p>
          <a:p>
            <a:pPr lvl="1"/>
            <a:r>
              <a:rPr kumimoji="1" lang="en-US" altLang="zh-CN" dirty="0"/>
              <a:t>multi-task fine-tuning that trains the model for downstream task along with LM objectives.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445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1B048-7FB9-AD44-A269-0B6DF728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Transformer Encoder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3D483A-030F-FC49-892D-25A2019E7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Employ a pre-trained language model (e.g., BERT) to obtain the initial word representations.</a:t>
                </a:r>
              </a:p>
              <a:p>
                <a:pPr lvl="1"/>
                <a:r>
                  <a:rPr kumimoji="1" lang="en-US" altLang="zh-CN" dirty="0"/>
                  <a:t>input: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={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𝐶𝐿𝑆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𝑆𝐸𝑃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𝐸𝑂𝑈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𝐸𝑂𝑈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𝑆𝐸𝑃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]},</m:t>
                    </m:r>
                  </m:oMath>
                </a14:m>
                <a:endParaRPr lang="en-US" altLang="zh-CN" dirty="0"/>
              </a:p>
              <a:p>
                <a:r>
                  <a:rPr kumimoji="1" lang="en-US" altLang="zh-CN" dirty="0"/>
                  <a:t>The input embeddings are then fed into the multi-head attention layer to obtain the contextual representations.</a:t>
                </a:r>
              </a:p>
              <a:p>
                <a:pPr lvl="1"/>
                <a:r>
                  <a:rPr kumimoji="1" lang="en-US" altLang="zh-CN" dirty="0"/>
                  <a:t>each layer: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𝑀𝑢𝑙𝑡𝑖𝐻𝑒𝑎𝑑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))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3D483A-030F-FC49-892D-25A2019E7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25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061FF-8909-254B-BCA3-6CF745F8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SPIDER Training Objectives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0A899-3BCC-1B4F-8A97-07C0914B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Structural language modeling manipulations: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D5B1A-8A02-D746-B043-71200CD1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42" y="2371356"/>
            <a:ext cx="10558037" cy="33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12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6DDE2-06DA-1A4C-A527-053910B5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Utterance Order Restoration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284C8-2B4E-7A48-8866-A2C8A0DB1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Assumption: </a:t>
            </a:r>
            <a:r>
              <a:rPr kumimoji="1" lang="en-US" altLang="zh-CN" dirty="0"/>
              <a:t>In a coherent discourse, utterances should respect specific orders of relations and logic.</a:t>
            </a:r>
          </a:p>
          <a:p>
            <a:r>
              <a:rPr kumimoji="1" lang="en-US" altLang="zh-CN" dirty="0"/>
              <a:t>The goal of utterance order restoration is to organize randomly shuffled utterances of a conversation into a coherent dialogue context.</a:t>
            </a:r>
          </a:p>
        </p:txBody>
      </p:sp>
    </p:spTree>
    <p:extLst>
      <p:ext uri="{BB962C8B-B14F-4D97-AF65-F5344CB8AC3E}">
        <p14:creationId xmlns:p14="http://schemas.microsoft.com/office/powerpoint/2010/main" val="1319929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82574-A671-9D44-9850-9997B8A1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Utterance Order Restoration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702D5-84C1-3244-9DE9-0D8AE20D34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b="1" dirty="0"/>
                  <a:t>Sentence representation: </a:t>
                </a:r>
                <a:r>
                  <a:rPr kumimoji="1" lang="en-US" altLang="zh-CN" dirty="0"/>
                  <a:t>Extract the hidden states of </a:t>
                </a:r>
                <a14:m>
                  <m:oMath xmlns:m="http://schemas.openxmlformats.org/officeDocument/2006/math"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𝐸𝑂𝑈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kumimoji="1" lang="en-US" altLang="zh-CN" dirty="0"/>
                  <a:t>from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en-US" altLang="zh-CN" dirty="0"/>
                  <a:t> as the representation of each utterance.</a:t>
                </a:r>
              </a:p>
              <a:p>
                <a:r>
                  <a:rPr kumimoji="1" lang="en-US" altLang="zh-CN" dirty="0"/>
                  <a:t>Given the predicted order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</m:oMath>
                </a14:m>
                <a:r>
                  <a:rPr kumimoji="1" lang="en-US" altLang="zh-CN" dirty="0"/>
                  <a:t> and the original order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The UOR training objective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en-US" altLang="zh-CN" dirty="0"/>
                  <a:t> to control the maximum number of permutations):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702D5-84C1-3244-9DE9-0D8AE20D3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D6046E5-2446-5F4E-A384-BC3BD2E9D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101" y="4150241"/>
            <a:ext cx="4535798" cy="154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7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F67E-8073-5948-93FA-909BDCB2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Sentence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Backbone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Regularization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AD36F-087B-AF4C-8C95-5B8C62DA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Guide the model to distinguish the </a:t>
            </a:r>
            <a:r>
              <a:rPr kumimoji="1" lang="en-US" altLang="zh-CN" b="1" dirty="0"/>
              <a:t>internal relation of the fact triplets </a:t>
            </a:r>
            <a:r>
              <a:rPr kumimoji="1" lang="en-US" altLang="zh-CN" dirty="0"/>
              <a:t>that are extracted from each utterance.</a:t>
            </a:r>
          </a:p>
          <a:p>
            <a:r>
              <a:rPr kumimoji="1" lang="en-US" altLang="zh-CN" dirty="0"/>
              <a:t>Subject-Verb-Object Triplet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 a fact extractor to conduct the dependency parsing of each sentence</a:t>
            </a:r>
          </a:p>
          <a:p>
            <a:pPr lvl="1"/>
            <a:r>
              <a:rPr kumimoji="1" lang="en-US" altLang="zh-CN" dirty="0"/>
              <a:t>extract the subject, the root verb, and the object tokens as an SVO triple</a:t>
            </a:r>
          </a:p>
          <a:p>
            <a:r>
              <a:rPr kumimoji="1" lang="en-US" altLang="zh-CN" dirty="0"/>
              <a:t>Assume that in the hidden representation space, the summation of the subject and the verb should be close to the object:</a:t>
            </a:r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20D701-04EA-7F4E-ADD5-534F68FE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073" y="5290730"/>
            <a:ext cx="4417021" cy="6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972DD-0EC9-0746-919A-1790840F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Previous work and Challenges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30454-F382-004A-848A-3A27F2B1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Most of the previous work on dialogue history modeling mainly fall into two groups</a:t>
            </a:r>
          </a:p>
          <a:p>
            <a:r>
              <a:rPr kumimoji="1" lang="en-US" altLang="zh-CN" b="1" i="1" dirty="0"/>
              <a:t>Flat pattern: </a:t>
            </a:r>
          </a:p>
          <a:p>
            <a:pPr lvl="1"/>
            <a:r>
              <a:rPr kumimoji="1" lang="en-US" altLang="zh-CN" dirty="0"/>
              <a:t>concatenate the dialogue history as the model input and predict the response</a:t>
            </a:r>
          </a:p>
          <a:p>
            <a:pPr lvl="1"/>
            <a:r>
              <a:rPr kumimoji="1" lang="en-US" altLang="zh-CN" b="1" dirty="0"/>
              <a:t>ignore the conversational dynamics across utterances in the dialogue history</a:t>
            </a:r>
          </a:p>
          <a:p>
            <a:r>
              <a:rPr kumimoji="1" lang="en-US" altLang="zh-CN" b="1" i="1" dirty="0"/>
              <a:t>Hierarchical modeling:</a:t>
            </a:r>
          </a:p>
          <a:p>
            <a:pPr lvl="1"/>
            <a:r>
              <a:rPr kumimoji="1" lang="en-US" altLang="zh-CN" dirty="0"/>
              <a:t>utterances are separately encoded and then fed into an utterance-level encoder</a:t>
            </a:r>
          </a:p>
          <a:p>
            <a:pPr lvl="1"/>
            <a:r>
              <a:rPr kumimoji="1" lang="en-US" altLang="zh-CN" b="1" dirty="0"/>
              <a:t>lack the history information when encoding each individual utterance.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017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F2555-0D19-9E42-AB0A-F44454C8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Sentence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Backbone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Regularization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449560-B52C-6B4C-8EDC-E810E3758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regularization for the extracted facts:</a:t>
                </a:r>
              </a:p>
              <a:p>
                <a:pPr lvl="1"/>
                <a:r>
                  <a:rPr kumimoji="1" lang="en-US" altLang="zh-CN" dirty="0"/>
                  <a:t>the total number of fact tuples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 indexes of the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en-US" altLang="zh-CN" dirty="0"/>
                  <a:t> fact tuple: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𝑠𝑢𝑏𝑗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𝑣𝑒𝑟𝑏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449560-B52C-6B4C-8EDC-E810E3758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5E20455-C1EC-994C-9634-F6A0EDC9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018" y="3428999"/>
            <a:ext cx="6702828" cy="12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74E2-7556-FC44-997F-C1EF639D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Domain Adaptive Post-training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49AF33-376D-544D-9A79-B78781669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overall post-training loss is the sum of the MLM, NSP, UOR and SBR loss: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 are hyper-parameters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49AF33-376D-544D-9A79-B78781669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1FCD5D3-825F-4B47-81C6-43A95B46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29" y="3368304"/>
            <a:ext cx="6824142" cy="10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64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F33EA-9023-7943-BD72-664ED709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Multi-task Fine-tuning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C95776-B95D-E046-B972-64B0CE06D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Feed the permuted context to the dialogue comprehension model and combine the three losses for training: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 are hyper-parameters.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C95776-B95D-E046-B972-64B0CE06D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2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9E0C748-DBFE-3047-A577-6D4546CF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39" y="3258879"/>
            <a:ext cx="4710922" cy="8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29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D5E36-EE8F-AA4D-BA73-2C5A425C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0F4D0-76A4-5F4D-945C-1C32639E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Dataset: (1) Ubuntu; (2) </a:t>
            </a:r>
            <a:r>
              <a:rPr kumimoji="1" lang="en-US" altLang="zh-CN" dirty="0" err="1"/>
              <a:t>MuTual</a:t>
            </a:r>
            <a:r>
              <a:rPr kumimoji="1" lang="en-US" altLang="zh-CN" dirty="0"/>
              <a:t>; (3) </a:t>
            </a:r>
            <a:r>
              <a:rPr kumimoji="1" lang="en-US" altLang="zh-CN" dirty="0" err="1"/>
              <a:t>Douban</a:t>
            </a:r>
            <a:r>
              <a:rPr kumimoji="1" lang="en-US" altLang="zh-CN" dirty="0"/>
              <a:t>; (4) E-commerce.</a:t>
            </a:r>
          </a:p>
          <a:p>
            <a:r>
              <a:rPr kumimoji="1" lang="en-US" altLang="zh-CN" dirty="0"/>
              <a:t>Baseline Models: </a:t>
            </a:r>
          </a:p>
          <a:p>
            <a:pPr lvl="1"/>
            <a:r>
              <a:rPr kumimoji="1" lang="en-US" altLang="zh-CN" dirty="0"/>
              <a:t>Multi-turn matching models: (1) SMN; (2) DAM; (3) DUA; (4) IOI; (5) MRFN; (6) MSN;</a:t>
            </a:r>
          </a:p>
          <a:p>
            <a:pPr lvl="1"/>
            <a:r>
              <a:rPr kumimoji="1" lang="en-US" altLang="zh-CN" dirty="0" err="1"/>
              <a:t>PrLM</a:t>
            </a:r>
            <a:r>
              <a:rPr kumimoji="1" lang="en-US" altLang="zh-CN" dirty="0"/>
              <a:t>—based models: (1) BERT; (2) SA-BERT; (3) ELECTRA.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241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BA433-4BD2-6B4C-9118-97DA07C4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 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B69AF-8405-BB44-8417-6C7AA244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62191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/>
              <a:t>PrLM</a:t>
            </a:r>
            <a:r>
              <a:rPr kumimoji="1" lang="en-US" altLang="zh-CN" sz="2400" dirty="0"/>
              <a:t> can perform even better when equipped with our SPIDER objectives.</a:t>
            </a:r>
          </a:p>
          <a:p>
            <a:r>
              <a:rPr kumimoji="1" lang="en-US" altLang="zh-CN" sz="2400" dirty="0"/>
              <a:t>DAP generally works better than MTF.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A63040-4792-5B43-BBAE-92A9B9C47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08" y="2697495"/>
            <a:ext cx="8173571" cy="37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1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48D03-9410-7545-813E-110EEB2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E9A60-91D1-D849-8A48-AA02550F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1456" cy="4351338"/>
          </a:xfrm>
        </p:spPr>
        <p:txBody>
          <a:bodyPr/>
          <a:lstStyle/>
          <a:p>
            <a:r>
              <a:rPr kumimoji="1" lang="en-US" altLang="zh-CN" dirty="0"/>
              <a:t>UOR shows better performance than SBR in DAP.</a:t>
            </a:r>
          </a:p>
          <a:p>
            <a:r>
              <a:rPr kumimoji="1" lang="en-US" altLang="zh-CN" dirty="0"/>
              <a:t>In MFT, the permutation of the context would possibly bring some negative effects to the downstream task training.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E0EC2A-877C-2047-8902-64FB1B6A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56" y="1813257"/>
            <a:ext cx="4707472" cy="28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9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B60A5-33E3-244E-9DCC-D3512208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Pre-training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Open-domain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Dialogues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BF3D7-B354-7746-9BC1-623BDC11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Contextualized Representations:</a:t>
            </a:r>
          </a:p>
          <a:p>
            <a:pPr lvl="1"/>
            <a:r>
              <a:rPr kumimoji="1" lang="en-US" altLang="zh-CN" dirty="0"/>
              <a:t>Improving Matching Models with Hierarchical Contextualized Representations for Multi-turn Response Selection (SIGIR-20)</a:t>
            </a:r>
          </a:p>
          <a:p>
            <a:pPr lvl="1"/>
            <a:r>
              <a:rPr kumimoji="1" lang="en-US" altLang="zh-CN" dirty="0"/>
              <a:t>Pretraining Methods for Dialog Context Representation Learning (ACL-19)</a:t>
            </a:r>
          </a:p>
          <a:p>
            <a:r>
              <a:rPr kumimoji="1" lang="en-US" altLang="zh-CN" dirty="0"/>
              <a:t>PLMs-based</a:t>
            </a:r>
          </a:p>
          <a:p>
            <a:pPr lvl="1"/>
            <a:r>
              <a:rPr kumimoji="1" lang="en-US" altLang="zh-CN" b="1" dirty="0" err="1"/>
              <a:t>TransferTransfo</a:t>
            </a:r>
            <a:r>
              <a:rPr kumimoji="1" lang="en-US" altLang="zh-CN" dirty="0"/>
              <a:t> (NeurIPS-2018-workshop);   </a:t>
            </a:r>
            <a:r>
              <a:rPr kumimoji="1" lang="en-US" altLang="zh-CN" b="1" dirty="0" err="1"/>
              <a:t>DialoGPT</a:t>
            </a:r>
            <a:r>
              <a:rPr kumimoji="1" lang="en-US" altLang="zh-CN" dirty="0"/>
              <a:t> (ACL-20-demo);  </a:t>
            </a:r>
            <a:r>
              <a:rPr lang="en-US" altLang="zh-CN" b="1" dirty="0"/>
              <a:t>PLATO </a:t>
            </a:r>
            <a:r>
              <a:rPr lang="en-US" altLang="zh-CN" dirty="0"/>
              <a:t>(ACL-2020)</a:t>
            </a:r>
          </a:p>
          <a:p>
            <a:r>
              <a:rPr lang="en-US" altLang="zh-CN" dirty="0"/>
              <a:t>Self-supervision</a:t>
            </a:r>
          </a:p>
          <a:p>
            <a:pPr lvl="1"/>
            <a:r>
              <a:rPr lang="en-US" altLang="zh-CN" b="1" dirty="0" err="1"/>
              <a:t>DialogBERT</a:t>
            </a:r>
            <a:r>
              <a:rPr lang="en-US" altLang="zh-CN" dirty="0"/>
              <a:t> (AAAI-2021)</a:t>
            </a:r>
          </a:p>
          <a:p>
            <a:r>
              <a:rPr lang="en-US" altLang="zh-CN" dirty="0"/>
              <a:t>Information Flow</a:t>
            </a:r>
          </a:p>
          <a:p>
            <a:pPr lvl="1"/>
            <a:r>
              <a:rPr lang="en-US" altLang="zh-CN" b="1" dirty="0" err="1"/>
              <a:t>DialoFlow</a:t>
            </a:r>
            <a:r>
              <a:rPr lang="en-US" altLang="zh-CN" dirty="0"/>
              <a:t> (ACL-2021)</a:t>
            </a:r>
          </a:p>
          <a:p>
            <a:r>
              <a:rPr lang="en-US" altLang="zh-CN" dirty="0"/>
              <a:t>Industry</a:t>
            </a:r>
          </a:p>
          <a:p>
            <a:pPr lvl="1"/>
            <a:r>
              <a:rPr lang="en-US" altLang="zh-CN" b="1" dirty="0"/>
              <a:t>Meena</a:t>
            </a:r>
            <a:r>
              <a:rPr lang="en-US" altLang="zh-CN" dirty="0"/>
              <a:t> (Google-2020); </a:t>
            </a:r>
            <a:r>
              <a:rPr lang="en-US" altLang="zh-CN" b="1" dirty="0" err="1"/>
              <a:t>BlenderBot</a:t>
            </a:r>
            <a:r>
              <a:rPr lang="en-US" altLang="zh-CN" dirty="0"/>
              <a:t> (Facebook-2020); </a:t>
            </a:r>
            <a:r>
              <a:rPr lang="en-US" altLang="zh-CN" dirty="0" err="1"/>
              <a:t>BlenderBot</a:t>
            </a:r>
            <a:r>
              <a:rPr lang="en-US" altLang="zh-CN" dirty="0"/>
              <a:t> 2.0 (Facebook-2021); PLATO-2(Baidu-2020); PLATO-XL (Baidu-2021)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43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80BC1-110E-6344-BBBB-76183A8D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Proposed 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39DB9-B79C-2A41-BD0E-A40C557F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8926" cy="4351338"/>
          </a:xfrm>
        </p:spPr>
        <p:txBody>
          <a:bodyPr/>
          <a:lstStyle/>
          <a:p>
            <a:r>
              <a:rPr kumimoji="1" lang="en-US" altLang="zh-CN" dirty="0"/>
              <a:t>Propose the </a:t>
            </a:r>
            <a:r>
              <a:rPr kumimoji="1" lang="en-US" altLang="zh-CN" dirty="0" err="1"/>
              <a:t>DialoFlow</a:t>
            </a:r>
            <a:r>
              <a:rPr kumimoji="1" lang="en-US" altLang="zh-CN" dirty="0"/>
              <a:t> to model the </a:t>
            </a:r>
            <a:r>
              <a:rPr kumimoji="1" lang="en-US" altLang="zh-CN" b="1" dirty="0"/>
              <a:t>dynamic information flow </a:t>
            </a:r>
            <a:r>
              <a:rPr kumimoji="1" lang="en-US" altLang="zh-CN" dirty="0"/>
              <a:t>in the dialogue history.</a:t>
            </a:r>
          </a:p>
          <a:p>
            <a:r>
              <a:rPr kumimoji="1" lang="en-US" altLang="zh-CN" b="1" i="1" dirty="0"/>
              <a:t>Contexts: </a:t>
            </a:r>
            <a:r>
              <a:rPr kumimoji="1" lang="en-US" altLang="zh-CN" dirty="0"/>
              <a:t>dense representation of the dialogue history.</a:t>
            </a:r>
          </a:p>
          <a:p>
            <a:r>
              <a:rPr kumimoji="1" lang="en-US" altLang="zh-CN" b="1" i="1" dirty="0"/>
              <a:t>Semantic influence: </a:t>
            </a:r>
            <a:r>
              <a:rPr kumimoji="1" lang="en-US" altLang="zh-CN" dirty="0"/>
              <a:t>measured by the difference between two adjacent contexts.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064E3E-8829-984D-A06E-378FDDF5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26" y="1690688"/>
            <a:ext cx="5479348" cy="34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6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34BAA-712D-704D-BC22-921115A5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9EAD9-7D13-4D43-BEDB-00ED88CC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DialoFlow</a:t>
            </a:r>
            <a:r>
              <a:rPr kumimoji="1" lang="en-US" altLang="zh-CN" b="1" dirty="0"/>
              <a:t>, </a:t>
            </a:r>
            <a:r>
              <a:rPr kumimoji="1" lang="en-US" altLang="zh-CN" dirty="0"/>
              <a:t>a new paradigm to construct the dynamic information flow in the dialogue history.</a:t>
            </a:r>
          </a:p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reference-free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 metric </a:t>
            </a:r>
            <a:r>
              <a:rPr kumimoji="1" lang="en-US" altLang="zh-CN" b="1" dirty="0"/>
              <a:t>Flow score </a:t>
            </a:r>
            <a:r>
              <a:rPr kumimoji="1" lang="en-US" altLang="zh-CN" dirty="0"/>
              <a:t>based on the pre-trained </a:t>
            </a:r>
            <a:r>
              <a:rPr kumimoji="1" lang="en-US" altLang="zh-CN" dirty="0" err="1"/>
              <a:t>DialoFlow</a:t>
            </a:r>
            <a:r>
              <a:rPr kumimoji="1" lang="en-US" altLang="zh-CN" dirty="0"/>
              <a:t> for interactive dialogue quality evaluation.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75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EB8D1-DA25-E84D-A638-F4768463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CB47DF-5AEA-D249-88DD-02F11A964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b="1" dirty="0"/>
                  <a:t>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kumimoji="1" lang="en-US" altLang="zh-CN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</m:oMath>
                </a14:m>
                <a:r>
                  <a:rPr kumimoji="1" lang="en-US" altLang="zh-CN" b="1" dirty="0"/>
                  <a:t>: </a:t>
                </a:r>
                <a:r>
                  <a:rPr kumimoji="1" lang="en-US" altLang="zh-CN" dirty="0"/>
                  <a:t>the dense representation of the dialogue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dirty="0"/>
                  <a:t> at the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en-US" altLang="zh-CN" dirty="0"/>
                  <a:t> utterance.</a:t>
                </a:r>
              </a:p>
              <a:p>
                <a:r>
                  <a:rPr kumimoji="1" lang="en-US" altLang="zh-CN" b="1" dirty="0"/>
                  <a:t>Semantic influence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en-US" altLang="zh-CN" b="1" dirty="0"/>
                  <a:t>: </a:t>
                </a:r>
                <a:r>
                  <a:rPr kumimoji="1" lang="en-US" altLang="zh-CN" dirty="0"/>
                  <a:t>the difference between the new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the previous contexts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Generation steps:</a:t>
                </a:r>
              </a:p>
              <a:p>
                <a:pPr lvl="1"/>
                <a:r>
                  <a:rPr kumimoji="1" lang="en-US" altLang="zh-CN" i="1" dirty="0"/>
                  <a:t>Influence prediction: </a:t>
                </a:r>
                <a:r>
                  <a:rPr kumimoji="1" lang="en-US" altLang="zh-CN" dirty="0"/>
                  <a:t>predict the future context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and then acquires the predicted target semantic influence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r>
                  <a:rPr kumimoji="1" lang="en-US" altLang="zh-CN" i="1" dirty="0"/>
                  <a:t>generation: </a:t>
                </a:r>
                <a:r>
                  <a:rPr kumimoji="1" lang="en-US" altLang="zh-CN" dirty="0"/>
                  <a:t>generate the target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dirty="0"/>
                  <a:t> auto-regressively considering both the predicted semantic influence and the historical information.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CB47DF-5AEA-D249-88DD-02F11A964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23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Input Embedding</a:t>
            </a:r>
          </a:p>
          <a:p>
            <a:pPr lvl="1"/>
            <a:r>
              <a:rPr kumimoji="1" lang="en-US" altLang="zh-CN" dirty="0"/>
              <a:t>takes the sum of token embeddings, segment embedding, and position embedding as the model input</a:t>
            </a:r>
          </a:p>
          <a:p>
            <a:pPr lvl="1"/>
            <a:r>
              <a:rPr kumimoji="1" lang="en-US" altLang="zh-CN" dirty="0"/>
              <a:t>insert a special token “[C]”at the end of each utterance to capture the overall dense representation of the dialogue history (causal mask)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17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492DC-7523-B74A-8016-F026BCD3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6CD9CB-8B47-A349-8B4D-C4A055B4E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Transformer Block</a:t>
                </a:r>
              </a:p>
              <a:p>
                <a:pPr lvl="1"/>
                <a:r>
                  <a:rPr kumimoji="1" lang="en-US" altLang="zh-CN" dirty="0"/>
                  <a:t>employ the pre-normalization used in GPT-2 instead of post-normalization used in BERT to enable stable large-scale training.</a:t>
                </a:r>
              </a:p>
              <a:p>
                <a:pPr lvl="1"/>
                <a:r>
                  <a:rPr kumimoji="1" lang="en-US" altLang="zh-CN" dirty="0"/>
                  <a:t>obtain the history context at the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en-US" altLang="zh-CN" dirty="0"/>
                  <a:t> utterance:</a:t>
                </a:r>
              </a:p>
              <a:p>
                <a:pPr lvl="2"/>
                <a:endParaRPr kumimoji="1"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6CD9CB-8B47-A349-8B4D-C4A055B4E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C17131E-C3F3-3941-9849-B33881C8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27" y="3429000"/>
            <a:ext cx="4014545" cy="6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5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373B9-798A-2B44-BC06-7BCA52A9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D37176-5084-A341-9CE2-9EBF72C37F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Flow Module</a:t>
                </a:r>
              </a:p>
              <a:p>
                <a:pPr lvl="1"/>
                <a:r>
                  <a:rPr kumimoji="1" lang="en-US" altLang="zh-CN" dirty="0"/>
                  <a:t>design a Flow module to model the context changing scheme</a:t>
                </a:r>
              </a:p>
              <a:p>
                <a:pPr lvl="1"/>
                <a:r>
                  <a:rPr kumimoji="1" lang="en-US" altLang="zh-CN" dirty="0"/>
                  <a:t>the Flow module takes all the previous context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dirty="0"/>
                  <a:t> as the input and predicts the context at the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en-US" altLang="zh-CN" dirty="0"/>
                  <a:t> utterance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:</a:t>
                </a: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 predicted semantic influence brought about by the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en-US" altLang="zh-CN" dirty="0"/>
                  <a:t> utterance can be computed as:</a:t>
                </a:r>
              </a:p>
              <a:p>
                <a:pPr marL="457200" lvl="1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D37176-5084-A341-9CE2-9EBF72C37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D809138-D773-F144-9FD6-78AF1901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323" y="3613001"/>
            <a:ext cx="5185354" cy="8314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4D9DF2-C23F-844A-8692-84CE49337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44" y="5377306"/>
            <a:ext cx="3057512" cy="7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4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1494</Words>
  <Application>Microsoft Macintosh PowerPoint</Application>
  <PresentationFormat>宽屏</PresentationFormat>
  <Paragraphs>165</Paragraphs>
  <Slides>36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Cambria Math</vt:lpstr>
      <vt:lpstr>Office 主题​​</vt:lpstr>
      <vt:lpstr>Pre-training for  Open-domain Dialogue</vt:lpstr>
      <vt:lpstr>PowerPoint 演示文稿</vt:lpstr>
      <vt:lpstr>Previous work and Challenges</vt:lpstr>
      <vt:lpstr>Proposed Method</vt:lpstr>
      <vt:lpstr>Contributions</vt:lpstr>
      <vt:lpstr>Method</vt:lpstr>
      <vt:lpstr>Model Architecture</vt:lpstr>
      <vt:lpstr>Model Architecture</vt:lpstr>
      <vt:lpstr>Model Architecture</vt:lpstr>
      <vt:lpstr>Model Architecture</vt:lpstr>
      <vt:lpstr>Training Objectives</vt:lpstr>
      <vt:lpstr>Training Objectives</vt:lpstr>
      <vt:lpstr>Training Objectives</vt:lpstr>
      <vt:lpstr>Flow Score</vt:lpstr>
      <vt:lpstr>Flow Score</vt:lpstr>
      <vt:lpstr>Experiments</vt:lpstr>
      <vt:lpstr>Main Results</vt:lpstr>
      <vt:lpstr>Analysis of dialogue history length</vt:lpstr>
      <vt:lpstr>Ablation Study</vt:lpstr>
      <vt:lpstr>Dialogue Evaluation</vt:lpstr>
      <vt:lpstr>PowerPoint 演示文稿</vt:lpstr>
      <vt:lpstr>Challenges</vt:lpstr>
      <vt:lpstr>Proposed Method</vt:lpstr>
      <vt:lpstr>Approach</vt:lpstr>
      <vt:lpstr>Transformer Encoder</vt:lpstr>
      <vt:lpstr>SPIDER Training Objectives</vt:lpstr>
      <vt:lpstr>Utterance Order Restoration</vt:lpstr>
      <vt:lpstr>Utterance Order Restoration</vt:lpstr>
      <vt:lpstr>Sentence Backbone Regularization</vt:lpstr>
      <vt:lpstr>Sentence Backbone Regularization</vt:lpstr>
      <vt:lpstr>Domain Adaptive Post-training</vt:lpstr>
      <vt:lpstr>Multi-task Fine-tuning</vt:lpstr>
      <vt:lpstr>Experiment</vt:lpstr>
      <vt:lpstr>Main Results</vt:lpstr>
      <vt:lpstr>Ablation Study</vt:lpstr>
      <vt:lpstr>Pre-training for Open-domain Dialogues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Pre-training for Open-domain Dialog</dc:title>
  <dc:creator>赵 学亮</dc:creator>
  <cp:lastModifiedBy>赵 学亮</cp:lastModifiedBy>
  <cp:revision>45</cp:revision>
  <dcterms:created xsi:type="dcterms:W3CDTF">2021-11-01T09:50:54Z</dcterms:created>
  <dcterms:modified xsi:type="dcterms:W3CDTF">2022-05-20T02:49:15Z</dcterms:modified>
</cp:coreProperties>
</file>