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70" r:id="rId4"/>
    <p:sldId id="274" r:id="rId5"/>
    <p:sldId id="271" r:id="rId6"/>
    <p:sldId id="275" r:id="rId7"/>
    <p:sldId id="276" r:id="rId8"/>
    <p:sldId id="302" r:id="rId9"/>
    <p:sldId id="301" r:id="rId10"/>
    <p:sldId id="303" r:id="rId11"/>
    <p:sldId id="307" r:id="rId12"/>
    <p:sldId id="308" r:id="rId13"/>
    <p:sldId id="309" r:id="rId14"/>
    <p:sldId id="305" r:id="rId15"/>
    <p:sldId id="283" r:id="rId16"/>
    <p:sldId id="284" r:id="rId17"/>
    <p:sldId id="295" r:id="rId18"/>
    <p:sldId id="300" r:id="rId19"/>
    <p:sldId id="296" r:id="rId20"/>
    <p:sldId id="297" r:id="rId21"/>
    <p:sldId id="298" r:id="rId22"/>
    <p:sldId id="299" r:id="rId23"/>
    <p:sldId id="312" r:id="rId24"/>
    <p:sldId id="318" r:id="rId25"/>
    <p:sldId id="310" r:id="rId26"/>
    <p:sldId id="311" r:id="rId27"/>
    <p:sldId id="319" r:id="rId28"/>
    <p:sldId id="320" r:id="rId29"/>
    <p:sldId id="321" r:id="rId30"/>
    <p:sldId id="322" r:id="rId31"/>
    <p:sldId id="323" r:id="rId32"/>
    <p:sldId id="324" r:id="rId33"/>
    <p:sldId id="313" r:id="rId34"/>
    <p:sldId id="315" r:id="rId35"/>
    <p:sldId id="314" r:id="rId36"/>
    <p:sldId id="316" r:id="rId37"/>
    <p:sldId id="31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3" autoAdjust="0"/>
    <p:restoredTop sz="90762" autoAdjust="0"/>
  </p:normalViewPr>
  <p:slideViewPr>
    <p:cSldViewPr snapToGrid="0" snapToObjects="1">
      <p:cViewPr varScale="1">
        <p:scale>
          <a:sx n="78" d="100"/>
          <a:sy n="78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2CE96-827C-CC4F-B9A5-0EFDC0668A1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7C250-7CFC-2E46-8008-1DD85D7A5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60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9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92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92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9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97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47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05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81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67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61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4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250-7CFC-2E46-8008-1DD85D7A54D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03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AB9B9-7F97-2849-81F7-8D91CFCBE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FD6D6-46F8-2F41-954A-634499C9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B685D-EDC8-AB40-B9DE-DD2BC7A2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23941-71E8-7244-AAFE-D3630E33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B37F7-773C-3B42-90D6-AE0D3F8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1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2C0ED-DE94-D44B-BF19-DA0561DD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F24A4-86FB-DD40-899F-F792DE7F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8595-4D7C-304A-BC3F-04595B2F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7395-13F7-2546-9A0C-8A0A5921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FD634-5E6E-254E-B497-027F11FF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8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2EDBAC-9C9D-2F40-A767-B7286BA60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61733-77D8-1D44-AB1A-339D9A20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81312-2E0B-1C4E-BCB8-2860F2C4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2B543-F74D-CB40-8501-11477041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0296-EA9E-124B-A4B8-239095DA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48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4088-9DE6-394A-A583-E98165B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35C42-631F-F044-8045-D429EE55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ED9EB-80C1-544C-AD5C-A1D65F7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9C669-49CE-E24C-BDF0-9C22C8DE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6E3BF-19B6-0644-91F8-A8DA4EEA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8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6C2E-2EC5-9E44-8635-B53472FE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1C7C2-D133-2E4F-8A2A-518F34DE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3E42F-FED3-404A-AA78-765A6417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B804F-EB45-C245-A13D-78F5E54F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DEAF7-0EC0-9B40-8AC9-0B46066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1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872C9-ADF4-4E47-9517-4B22ACA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CC1CB-073F-BC47-B143-B7EAD950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D570D-C8F4-3F48-A805-CCB4B3542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3F76D-1F4F-714F-B768-DE18A39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5EB46-3311-1145-A7BC-392F93F3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AF283-6C6B-C241-B556-9460B95B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46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1CCE5-7DB9-2741-8ED9-3A3757FD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FE058-E9CB-004F-B873-2E45000C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D9FD0-CE68-EB4E-B9B6-D93DF15E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C3AF00-A3F4-F147-B418-B1A72FB80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CBD004-8FCB-3949-B1AC-77C4ECB1D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F8A3F-53EE-8E40-AFED-23555967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307340-7CE7-7743-8290-03298BB0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C2DD9-2C94-8348-9231-7D12B146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31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B10CD-FA4B-C54E-9560-9DFABFE4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69709-6D82-2549-A169-9C34144E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768FD8-484D-CA40-A9D1-68321ADB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AA67B-6C67-BB4F-BF9C-55784DC3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2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5FA6CC-0226-FA46-866C-6CC19E2D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02AD2-6668-464B-B653-C3D38B53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10A5F-3B70-F64B-95D6-3A7A6E83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4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76A4A-4F22-474F-B0A9-D75FDEF8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6E6D1-7523-C048-BF1A-E74650A8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44590-A2FC-0545-9DE1-F5E8D5B1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38A72-32B9-9540-BEFA-DCEAC48B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CE4BB-4D33-DF49-B292-5D49D21B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6660B-04D6-FE4F-996E-A053848C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0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AE190-A7E2-4B4C-841C-DE86DF7F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B8AAD3-D828-3544-9BF1-8E18C854A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A4A003-4C0C-9A40-873F-E145AB23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1A84D-59EF-5740-81AA-AD2BDB7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5FC91-FE26-FC47-B91C-F1CE169C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1C5EF-AA8E-1B45-BB33-F8AAC509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65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57158-945A-5E49-86A5-1FC5525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F2074-3AFE-AF40-9E13-4C0DF49A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EEA68-A2DF-C546-9C9D-0F578526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9FAE-6B9A-4342-A4CE-9DF40967ABB3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9E958-0CEF-D64B-BC8E-729CDAE6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1E89E-BE3C-834A-9466-05B6B5815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F-0100-594C-A17D-37DD5474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2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58EE7C-D815-4145-8442-4C6CE1BE51B6}"/>
              </a:ext>
            </a:extLst>
          </p:cNvPr>
          <p:cNvSpPr/>
          <p:nvPr/>
        </p:nvSpPr>
        <p:spPr>
          <a:xfrm>
            <a:off x="3133490" y="2222787"/>
            <a:ext cx="5925020" cy="1669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Retrieval dialogue system 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333333"/>
                </a:solidFill>
                <a:latin typeface="+mn-ea"/>
              </a:rPr>
              <a:t>based on pre-training model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61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0720754" cy="435133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Reasoning</a:t>
            </a:r>
          </a:p>
          <a:p>
            <a:pPr lvl="1"/>
            <a:r>
              <a:rPr lang="en-US" altLang="zh-CN" b="1" dirty="0"/>
              <a:t>Graph Structure Reasoning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In this paper, we employ </a:t>
            </a:r>
            <a:r>
              <a:rPr lang="en-US" altLang="zh-CN" b="1" dirty="0"/>
              <a:t>GCN</a:t>
            </a:r>
            <a:r>
              <a:rPr lang="en-US" altLang="zh-CN" dirty="0"/>
              <a:t> to summarize the local feature information. We propose to build a graph model over utterance representations </a:t>
            </a:r>
            <a:r>
              <a:rPr lang="en-US" altLang="zh-CN" i="1" dirty="0"/>
              <a:t>      </a:t>
            </a:r>
            <a:r>
              <a:rPr lang="en-US" altLang="zh-CN" dirty="0"/>
              <a:t>to explicitly facilitate reasoning over all utterances. The graph node is initialized by the utterance representations      . </a:t>
            </a:r>
          </a:p>
          <a:p>
            <a:pPr marL="457200" lvl="1" indent="0">
              <a:buNone/>
            </a:pP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22EF28-B361-46CF-A1BB-68D31357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3954871"/>
            <a:ext cx="418124" cy="3907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55C543-8609-4FAA-A84E-35105BF3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40" y="3288622"/>
            <a:ext cx="404838" cy="3782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6196B5-8C01-4ABD-9DB1-5241B11747BC}"/>
              </a:ext>
            </a:extLst>
          </p:cNvPr>
          <p:cNvSpPr txBox="1"/>
          <p:nvPr/>
        </p:nvSpPr>
        <p:spPr>
          <a:xfrm>
            <a:off x="1226916" y="4535832"/>
            <a:ext cx="10220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build the connections among graph nodes, we design two types of edges based on the dependencies between utterances. We named the constructed graph </a:t>
            </a:r>
            <a:r>
              <a:rPr lang="en-US" altLang="zh-CN" sz="2400" b="1" dirty="0"/>
              <a:t>UDG</a:t>
            </a:r>
            <a:r>
              <a:rPr lang="en-US" altLang="zh-CN" sz="2400" dirty="0"/>
              <a:t>, taking utterances as nodes.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024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0720754" cy="435133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Reasoning</a:t>
            </a:r>
          </a:p>
          <a:p>
            <a:pPr lvl="1"/>
            <a:r>
              <a:rPr lang="en-US" altLang="zh-CN" b="1" dirty="0"/>
              <a:t>Graph Structure Reasoning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DEC31-1E79-4415-9560-084DE6FB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00" y="2928358"/>
            <a:ext cx="5957792" cy="34044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CD040A-0433-459B-9F9D-ED53012C4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8" y="2768293"/>
            <a:ext cx="4805912" cy="37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6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0720754" cy="435133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Reasoning</a:t>
            </a:r>
          </a:p>
          <a:p>
            <a:pPr lvl="1"/>
            <a:r>
              <a:rPr lang="en-US" altLang="zh-CN" b="1" dirty="0"/>
              <a:t>Graph Structure Reasoning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DEC31-1E79-4415-9560-084DE6FB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00" y="2928358"/>
            <a:ext cx="5957792" cy="34044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CD040A-0433-459B-9F9D-ED53012C4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8" y="2768293"/>
            <a:ext cx="4805912" cy="37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0720754" cy="435133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Reasoning</a:t>
            </a:r>
          </a:p>
          <a:p>
            <a:pPr lvl="1"/>
            <a:r>
              <a:rPr lang="en-US" altLang="zh-CN" b="1" dirty="0"/>
              <a:t>Graph Structure Reasoning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br>
              <a:rPr lang="en-US" altLang="zh-CN" sz="2400" dirty="0"/>
            </a:br>
            <a:endParaRPr lang="en-US" altLang="zh-CN" sz="2400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508D478-FFFF-4C8F-AA28-724DDC21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0" y="2961457"/>
            <a:ext cx="5554693" cy="28561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D9FADB2-67F7-4597-A4F5-AA058AC5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620" y="2581366"/>
            <a:ext cx="4974596" cy="175635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9995271-94B3-4971-9AC9-F883CD579C45}"/>
              </a:ext>
            </a:extLst>
          </p:cNvPr>
          <p:cNvSpPr txBox="1"/>
          <p:nvPr/>
        </p:nvSpPr>
        <p:spPr>
          <a:xfrm>
            <a:off x="7855304" y="4472661"/>
            <a:ext cx="221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Max-Pooling</a:t>
            </a:r>
            <a:endParaRPr lang="zh-CN" altLang="en-US" sz="2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91A85B9-C244-4AB5-AFCB-59D35115E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58" y="5963584"/>
            <a:ext cx="8761656" cy="529291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9C7AD9D-2ED3-4065-9E01-DF816BC2051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963918" y="4337724"/>
            <a:ext cx="0" cy="134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2CB4ED-C51B-43E0-A1B2-B66A4923E95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963918" y="4934326"/>
            <a:ext cx="0" cy="33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4D8B783-8DB6-4641-9930-ACB5D5092F6A}"/>
              </a:ext>
            </a:extLst>
          </p:cNvPr>
          <p:cNvCxnSpPr>
            <a:cxnSpLocks/>
          </p:cNvCxnSpPr>
          <p:nvPr/>
        </p:nvCxnSpPr>
        <p:spPr>
          <a:xfrm>
            <a:off x="5800274" y="4452341"/>
            <a:ext cx="386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709DC753-E091-451D-B89D-288640DE7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304" y="5270086"/>
            <a:ext cx="1902624" cy="6221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1958553-F11F-4727-A288-9BD5BD397DEB}"/>
              </a:ext>
            </a:extLst>
          </p:cNvPr>
          <p:cNvSpPr/>
          <p:nvPr/>
        </p:nvSpPr>
        <p:spPr>
          <a:xfrm>
            <a:off x="5800274" y="1206115"/>
            <a:ext cx="6187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NimbusRomNo9L-Regu"/>
              </a:rPr>
              <a:t>indirect weak interaction is determined for nonadjacent nodes by a graph convolutional rule.  Cross-attention encourages the model to reason based on global information.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084699FC-6ED3-49A1-AD8A-947A75006DB6}"/>
              </a:ext>
            </a:extLst>
          </p:cNvPr>
          <p:cNvSpPr/>
          <p:nvPr/>
        </p:nvSpPr>
        <p:spPr>
          <a:xfrm rot="11061857">
            <a:off x="7056458" y="2071546"/>
            <a:ext cx="186065" cy="884696"/>
          </a:xfrm>
          <a:prstGeom prst="downArrow">
            <a:avLst>
              <a:gd name="adj1" fmla="val 19491"/>
              <a:gd name="adj2" fmla="val 49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2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0720754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Aggregation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539051-2693-495F-867A-61BF5938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37" y="2542308"/>
            <a:ext cx="3386979" cy="1015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6FB509-CCCE-4F4D-A6A5-2983CF1E5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729" y="3545974"/>
            <a:ext cx="4237087" cy="533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F68C35-F74C-4C33-BFAD-FE994B343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832" y="4344422"/>
            <a:ext cx="2522439" cy="16536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C0E87B-141B-4FEA-8FDF-8F0C2D4A2D23}"/>
              </a:ext>
            </a:extLst>
          </p:cNvPr>
          <p:cNvSpPr txBox="1"/>
          <p:nvPr/>
        </p:nvSpPr>
        <p:spPr>
          <a:xfrm>
            <a:off x="3152045" y="4961623"/>
            <a:ext cx="229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Loss Function: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7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2E65-3812-F24C-BB25-04BDB8D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3E71A-051C-1945-8495-F78EC5A7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617279"/>
            <a:ext cx="6182360" cy="1831975"/>
          </a:xfrm>
        </p:spPr>
        <p:txBody>
          <a:bodyPr/>
          <a:lstStyle/>
          <a:p>
            <a:r>
              <a:rPr kumimoji="1" lang="en-US" altLang="zh-CN" b="1" dirty="0"/>
              <a:t>Dataset</a:t>
            </a:r>
            <a:r>
              <a:rPr kumimoji="1" lang="en-US" altLang="zh-CN" dirty="0"/>
              <a:t>: (1)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kumimoji="1" lang="en-US" altLang="zh-CN" dirty="0"/>
              <a:t>; (2)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kumimoji="1"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00B295-591D-4941-95B3-1E4C517F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57" y="1596959"/>
            <a:ext cx="1889924" cy="464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FA019E-6F10-4A3E-BD24-C3C34B6D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1" y="2196756"/>
            <a:ext cx="5858490" cy="27165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680217-EC01-49CB-971C-1DD8054A7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601" y="1510228"/>
            <a:ext cx="5130800" cy="383754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0074D6-4033-48ED-A248-46E31A27D547}"/>
              </a:ext>
            </a:extLst>
          </p:cNvPr>
          <p:cNvSpPr txBox="1">
            <a:spLocks/>
          </p:cNvSpPr>
          <p:nvPr/>
        </p:nvSpPr>
        <p:spPr>
          <a:xfrm>
            <a:off x="618281" y="4955469"/>
            <a:ext cx="6182360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 Metrics</a:t>
            </a:r>
            <a:r>
              <a:rPr kumimoji="1" lang="en-US" altLang="zh-CN" dirty="0"/>
              <a:t>: (1)       ; (2)        ;(3)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  <a:r>
              <a:rPr kumimoji="1"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9A726A-FFBE-4A7F-B393-A92445EDAD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77" t="-1" r="8028" b="-5521"/>
          <a:stretch/>
        </p:blipFill>
        <p:spPr>
          <a:xfrm>
            <a:off x="2787441" y="4974845"/>
            <a:ext cx="647696" cy="4695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EC6970-6F8E-47F0-8C50-7D21CAC0AA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351"/>
          <a:stretch/>
        </p:blipFill>
        <p:spPr>
          <a:xfrm>
            <a:off x="4062069" y="5048254"/>
            <a:ext cx="753163" cy="370342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A0378AA-3FFC-4FC7-9F4B-DC920887E891}"/>
              </a:ext>
            </a:extLst>
          </p:cNvPr>
          <p:cNvSpPr txBox="1">
            <a:spLocks/>
          </p:cNvSpPr>
          <p:nvPr/>
        </p:nvSpPr>
        <p:spPr>
          <a:xfrm>
            <a:off x="618281" y="5454822"/>
            <a:ext cx="11801354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 Baseline</a:t>
            </a:r>
            <a:r>
              <a:rPr kumimoji="1" lang="en-US" altLang="zh-CN" dirty="0"/>
              <a:t>: (1) </a:t>
            </a:r>
            <a:r>
              <a:rPr lang="en-US" altLang="zh-CN" dirty="0"/>
              <a:t>Basic Models </a:t>
            </a:r>
            <a:r>
              <a:rPr kumimoji="1" lang="en-US" altLang="zh-CN" dirty="0"/>
              <a:t>; 	(2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/>
              <a:t>MRC Methods; (3) Multi-choice Method </a:t>
            </a:r>
            <a:br>
              <a:rPr lang="en-US" altLang="zh-CN" dirty="0"/>
            </a:b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31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3523-11F8-054D-8143-906BEFCD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Results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4F79F-01D0-4C96-A1C2-179FD99E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45" y="1394946"/>
            <a:ext cx="5955323" cy="49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5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03F6C-2F7A-4A46-ABAE-9DEACB51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B4A88-5F44-4F4D-BDF1-59CE7E7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50" y="1862423"/>
            <a:ext cx="7124900" cy="33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9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206429A-55F8-4CA4-A0B5-2EBD8072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58" y="1467522"/>
            <a:ext cx="6719881" cy="5170092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27D23A6-7A79-4473-8632-C73B3935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2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Pre-training method discussion </a:t>
            </a:r>
            <a:br>
              <a:rPr kumimoji="1" lang="en-US" altLang="zh-CN" dirty="0"/>
            </a:br>
            <a:r>
              <a:rPr kumimoji="1" lang="en-US" altLang="zh-CN" dirty="0"/>
              <a:t>&amp;Number of GCN layers discussion </a:t>
            </a:r>
            <a:br>
              <a:rPr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88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8CA901-24E7-46AA-96ED-645F2403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81" y="1645765"/>
            <a:ext cx="6431837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C939C6-9CE5-4C93-97A3-2086123C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2075192"/>
            <a:ext cx="10238604" cy="24324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37BFCF-BE7F-4B37-AC33-16703D4BA8C3}"/>
              </a:ext>
            </a:extLst>
          </p:cNvPr>
          <p:cNvSpPr txBox="1"/>
          <p:nvPr/>
        </p:nvSpPr>
        <p:spPr>
          <a:xfrm>
            <a:off x="9489440" y="1905915"/>
            <a:ext cx="162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 2021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1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A78D6C-7AC9-4CCE-BE3C-AEB468CD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0" y="2537979"/>
            <a:ext cx="5739514" cy="2713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57F2E1-D1EA-4B2F-828C-A8BD6BA8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24" y="1956297"/>
            <a:ext cx="5106466" cy="346230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DAA03D4-1012-4929-89EB-84ED3526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2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UDG discussion </a:t>
            </a:r>
            <a:br>
              <a:rPr lang="en-US" altLang="zh-CN" dirty="0"/>
            </a:br>
            <a:r>
              <a:rPr kumimoji="1" lang="en-US" altLang="zh-CN" dirty="0"/>
              <a:t> &amp;Performance across different context lengths </a:t>
            </a:r>
            <a:br>
              <a:rPr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9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CB0AA4-5AFD-46CC-9B93-9949DE1C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52" y="879231"/>
            <a:ext cx="9691120" cy="47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09457E-823C-482F-A6DD-43716640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950592"/>
            <a:ext cx="9274344" cy="29568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19E502-0A7D-4B4C-BE64-C40E5A1D7628}"/>
              </a:ext>
            </a:extLst>
          </p:cNvPr>
          <p:cNvSpPr txBox="1"/>
          <p:nvPr/>
        </p:nvSpPr>
        <p:spPr>
          <a:xfrm>
            <a:off x="9362119" y="1677578"/>
            <a:ext cx="1628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 2021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1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72DD-0EC9-0746-919A-1790840F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30454-F382-004A-848A-3A27F2B1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125"/>
            <a:ext cx="10515600" cy="205471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multi-turn dialogue is composed of multiple utterances from two or more different speaker roles. Thus utterance-and speaker-aware clues are supposed to be well captured in models. However, in the existing retrieval-based multi-turn dialogue modeling, the pre-trained language models (</a:t>
            </a:r>
            <a:r>
              <a:rPr lang="en-US" altLang="zh-CN" sz="2400" dirty="0" err="1"/>
              <a:t>PrLMs</a:t>
            </a:r>
            <a:r>
              <a:rPr lang="en-US" altLang="zh-CN" sz="2400" dirty="0"/>
              <a:t>) as encoder represent the dialogues coarsely by taking the pairwise dialogue history and candidate response as a whole, the hierarchical information on either utterance interrelation or speaker roles coupled in such representations is not well addressed.</a:t>
            </a:r>
            <a:endParaRPr lang="zh-CN" altLang="en-US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106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72DD-0EC9-0746-919A-1790840F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A537B8-47F9-4398-8237-D0404A29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20" y="1654179"/>
            <a:ext cx="6093759" cy="39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0BC1-110E-6344-BBBB-76183A8D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Overview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A4D251-7083-4DDC-8E99-681A00AC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9" y="1280186"/>
            <a:ext cx="10165961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8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0BC1-110E-6344-BBBB-76183A8D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Overview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84F09C-679D-4271-AABD-1CCCDE5A7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"/>
          <a:stretch/>
        </p:blipFill>
        <p:spPr>
          <a:xfrm>
            <a:off x="1215341" y="1215342"/>
            <a:ext cx="9840415" cy="55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10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43" y="1825625"/>
            <a:ext cx="10392117" cy="4351338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Encoding Context and Response(Pre-Training)</a:t>
            </a:r>
          </a:p>
          <a:p>
            <a:pPr marL="0" indent="0">
              <a:buNone/>
            </a:pPr>
            <a:r>
              <a:rPr lang="en-US" altLang="zh-CN" dirty="0"/>
              <a:t>     ELECTRA (Clark et al. 2019)</a:t>
            </a:r>
            <a:endParaRPr kumimoji="1" lang="en-US" altLang="zh-CN" b="1" dirty="0"/>
          </a:p>
          <a:p>
            <a:pPr lvl="1"/>
            <a:r>
              <a:rPr lang="en-US" altLang="zh-CN" dirty="0"/>
              <a:t>Note that we also insert “         ” between every two adjacent utterances. Let                                  ,                         , where                  is respectively the length 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utterances and response, then the output is                                        where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is the maximum number of utterances.</a:t>
            </a:r>
            <a:endParaRPr lang="zh-CN" altLang="en-US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2E0794-AE8E-43BB-A1BE-14B7ADB3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2898500"/>
            <a:ext cx="675039" cy="263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1DF4A4-BB6B-4A17-B02B-4A47B569E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61" y="3172348"/>
            <a:ext cx="2673456" cy="3393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493363-EEF1-45AA-AA4F-4971A33B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222181"/>
            <a:ext cx="2027096" cy="3124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A01288-73E8-40B8-9CD6-AEA5CE2134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5834"/>
          <a:stretch/>
        </p:blipFill>
        <p:spPr>
          <a:xfrm>
            <a:off x="7956644" y="3192585"/>
            <a:ext cx="1258564" cy="3124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AAFBA28-96A1-4F87-8D6F-FD9025993C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869"/>
          <a:stretch/>
        </p:blipFill>
        <p:spPr>
          <a:xfrm>
            <a:off x="1825993" y="3894601"/>
            <a:ext cx="308636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43" y="1825625"/>
            <a:ext cx="10392117" cy="4351338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Channel-aware Information Decoupling</a:t>
            </a:r>
          </a:p>
          <a:p>
            <a:pPr marL="0" indent="0">
              <a:buNone/>
            </a:pPr>
            <a:r>
              <a:rPr lang="en-US" altLang="zh-CN" dirty="0"/>
              <a:t>     MHSA:</a:t>
            </a:r>
            <a:endParaRPr kumimoji="1" lang="en-US" altLang="zh-CN" b="1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F32013-D463-4C4F-9080-3A658393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5" y="2902652"/>
            <a:ext cx="6207204" cy="19317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D69858-A01D-4D80-AA39-89C59137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50" y="2329148"/>
            <a:ext cx="5060118" cy="30787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0A75DF-F061-47F5-B344-90F25E794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843" y="5568499"/>
            <a:ext cx="4993604" cy="6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0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43" y="1825625"/>
            <a:ext cx="10392117" cy="4351338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Complementary Information Fusing</a:t>
            </a:r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591B62-85EF-46BD-A989-A1B04436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58" y="2457434"/>
            <a:ext cx="6807229" cy="499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BD083C-134C-4B8D-8160-9E27EE0D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58" y="3069216"/>
            <a:ext cx="7040851" cy="379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6F6FCC-0732-4018-87EA-49624425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910" y="3563936"/>
            <a:ext cx="4160881" cy="1569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62E74C-1E38-4C86-9ACA-EFB69752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85" y="3621091"/>
            <a:ext cx="3368332" cy="145554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6AC982-C725-4C9A-9122-DB64D844A317}"/>
              </a:ext>
            </a:extLst>
          </p:cNvPr>
          <p:cNvCxnSpPr/>
          <p:nvPr/>
        </p:nvCxnSpPr>
        <p:spPr>
          <a:xfrm>
            <a:off x="6458673" y="4348864"/>
            <a:ext cx="6944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3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72DD-0EC9-0746-919A-1790840F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30454-F382-004A-848A-3A27F2B1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" y="2185328"/>
            <a:ext cx="10515600" cy="205471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Existing studies pay more attention to the </a:t>
            </a:r>
            <a:r>
              <a:rPr lang="en-US" altLang="zh-CN" sz="2400" b="1" dirty="0"/>
              <a:t>matching </a:t>
            </a:r>
            <a:r>
              <a:rPr lang="en-US" altLang="zh-CN" sz="2400" dirty="0"/>
              <a:t>between utterances and responses by calculating the matching score based on learned features, leading to insufficient model </a:t>
            </a:r>
            <a:r>
              <a:rPr lang="en-US" altLang="zh-CN" sz="2400" b="1" dirty="0"/>
              <a:t>reasoning </a:t>
            </a:r>
            <a:r>
              <a:rPr lang="en-US" altLang="zh-CN" sz="2400" dirty="0"/>
              <a:t>ability. </a:t>
            </a:r>
            <a:br>
              <a:rPr lang="en-US" altLang="zh-CN" dirty="0"/>
            </a:b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262729-3161-40B8-9250-C53A252A35BB}"/>
              </a:ext>
            </a:extLst>
          </p:cNvPr>
          <p:cNvSpPr/>
          <p:nvPr/>
        </p:nvSpPr>
        <p:spPr>
          <a:xfrm>
            <a:off x="909320" y="3793769"/>
            <a:ext cx="10444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The challenges of this new task include: </a:t>
            </a:r>
          </a:p>
          <a:p>
            <a:pPr marL="514350" indent="-514350">
              <a:buAutoNum type="romanLcParenBoth"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how to identify the clue words in utterances, which is fundamental for inference; </a:t>
            </a:r>
          </a:p>
          <a:p>
            <a:pPr marL="514350" indent="-514350">
              <a:buAutoNum type="romanLcParenBoth"/>
            </a:pP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how to conduct inference according to the clue words in utterances.</a:t>
            </a:r>
            <a:r>
              <a:rPr lang="en-US" altLang="zh-CN" sz="2400" dirty="0">
                <a:latin typeface="+mn-ea"/>
              </a:rPr>
              <a:t> </a:t>
            </a:r>
            <a:br>
              <a:rPr lang="en-US" altLang="zh-CN" sz="2400" dirty="0">
                <a:latin typeface="+mn-ea"/>
              </a:rPr>
            </a:b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017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43" y="1825625"/>
            <a:ext cx="10392117" cy="4351338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Utterance Representations</a:t>
            </a:r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A4BF35-0E86-4BA0-B02C-10D540A5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075" y="2857881"/>
            <a:ext cx="5072852" cy="16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1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43" y="1825625"/>
            <a:ext cx="10392117" cy="4351338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Dialogue Representation</a:t>
            </a:r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961E5-AC99-4083-B107-B2D17C73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8" y="2413048"/>
            <a:ext cx="3663859" cy="1851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89123A-EB68-4B8F-BB0E-B290634D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93" y="5124800"/>
            <a:ext cx="3937679" cy="5656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1E4FBB-79E2-4F62-9D53-C714CD458A0E}"/>
              </a:ext>
            </a:extLst>
          </p:cNvPr>
          <p:cNvSpPr/>
          <p:nvPr/>
        </p:nvSpPr>
        <p:spPr>
          <a:xfrm>
            <a:off x="1107440" y="4372908"/>
            <a:ext cx="10392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hidden state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BiGRU</a:t>
            </a:r>
            <a:r>
              <a:rPr lang="en-US" altLang="zh-CN" sz="2400" dirty="0"/>
              <a:t> at the last step as channel-aware dialogue representation. The two vectors are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FC9C2C-9F70-4D6C-AEBB-6934C1B8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87" y="4788190"/>
            <a:ext cx="1698260" cy="42456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C5CFF0-687A-4F38-8E6F-149A1EC9356B}"/>
              </a:ext>
            </a:extLst>
          </p:cNvPr>
          <p:cNvSpPr/>
          <p:nvPr/>
        </p:nvSpPr>
        <p:spPr>
          <a:xfrm>
            <a:off x="1107440" y="5765890"/>
            <a:ext cx="9619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dialogue vector will be fed into a classifier with a fully connected and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103450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11"/>
            <a:ext cx="10392117" cy="4351338"/>
          </a:xfrm>
        </p:spPr>
        <p:txBody>
          <a:bodyPr>
            <a:normAutofit/>
          </a:bodyPr>
          <a:lstStyle/>
          <a:p>
            <a:r>
              <a:rPr kumimoji="1" lang="en-US" altLang="zh-CN" sz="3000" b="1" dirty="0"/>
              <a:t>Scoring and Learning </a:t>
            </a:r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D6FF1-156E-4F31-8067-78A248F2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93" y="2947310"/>
            <a:ext cx="5854983" cy="9640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7CF8E6-AF2E-4F52-AE8B-ACB61E75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01" y="4568661"/>
            <a:ext cx="3365525" cy="9640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56FBA7A-A389-40DD-948D-6B4AA454D528}"/>
              </a:ext>
            </a:extLst>
          </p:cNvPr>
          <p:cNvSpPr/>
          <p:nvPr/>
        </p:nvSpPr>
        <p:spPr>
          <a:xfrm>
            <a:off x="1142145" y="2301792"/>
            <a:ext cx="8207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For binary classification like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214248-CDEC-4CBA-9C3D-B52B716BB890}"/>
              </a:ext>
            </a:extLst>
          </p:cNvPr>
          <p:cNvSpPr/>
          <p:nvPr/>
        </p:nvSpPr>
        <p:spPr>
          <a:xfrm>
            <a:off x="1125542" y="3980116"/>
            <a:ext cx="4976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For multiple choice task like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385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2E65-3812-F24C-BB25-04BDB8D0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3E71A-051C-1945-8495-F78EC5A7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241"/>
            <a:ext cx="10262850" cy="1831975"/>
          </a:xfrm>
        </p:spPr>
        <p:txBody>
          <a:bodyPr/>
          <a:lstStyle/>
          <a:p>
            <a:r>
              <a:rPr kumimoji="1" lang="en-US" altLang="zh-CN" b="1" dirty="0"/>
              <a:t>Dataset</a:t>
            </a:r>
            <a:r>
              <a:rPr kumimoji="1" lang="en-US" altLang="zh-CN" dirty="0"/>
              <a:t>: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(2)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(3) E-commerce; (4)Mutual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40074D6-4033-48ED-A248-46E31A27D547}"/>
              </a:ext>
            </a:extLst>
          </p:cNvPr>
          <p:cNvSpPr txBox="1">
            <a:spLocks/>
          </p:cNvSpPr>
          <p:nvPr/>
        </p:nvSpPr>
        <p:spPr>
          <a:xfrm>
            <a:off x="838200" y="2969741"/>
            <a:ext cx="7229354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 Metrics</a:t>
            </a:r>
            <a:r>
              <a:rPr kumimoji="1" lang="en-US" altLang="zh-CN" dirty="0"/>
              <a:t>: (1)            ; (2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MAP</a:t>
            </a:r>
            <a:r>
              <a:rPr kumimoji="1" lang="en-US" altLang="zh-CN" dirty="0"/>
              <a:t>; (3)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  <a:r>
              <a:rPr kumimoji="1" lang="en-US" altLang="zh-CN" dirty="0"/>
              <a:t>.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AD501D-4B77-431D-856E-31132026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60" y="2969741"/>
            <a:ext cx="1041204" cy="461104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3FF17F8-B809-4CA4-BB52-DDC60534784A}"/>
              </a:ext>
            </a:extLst>
          </p:cNvPr>
          <p:cNvSpPr txBox="1">
            <a:spLocks/>
          </p:cNvSpPr>
          <p:nvPr/>
        </p:nvSpPr>
        <p:spPr>
          <a:xfrm>
            <a:off x="838200" y="3747785"/>
            <a:ext cx="8780362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 Baseline</a:t>
            </a:r>
            <a:r>
              <a:rPr kumimoji="1" lang="en-US" altLang="zh-CN" dirty="0"/>
              <a:t>: (1) </a:t>
            </a:r>
            <a:r>
              <a:rPr lang="en-US" altLang="zh-CN" dirty="0"/>
              <a:t>Multi-turn matching models</a:t>
            </a:r>
            <a:r>
              <a:rPr kumimoji="1" lang="en-US" altLang="zh-CN" dirty="0"/>
              <a:t>; </a:t>
            </a:r>
          </a:p>
          <a:p>
            <a:pPr marL="0" indent="0">
              <a:buNone/>
            </a:pPr>
            <a:r>
              <a:rPr kumimoji="1" lang="en-US" altLang="zh-CN" dirty="0"/>
              <a:t>		(2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 err="1"/>
              <a:t>PrLMs</a:t>
            </a:r>
            <a:r>
              <a:rPr lang="en-US" altLang="zh-CN" dirty="0"/>
              <a:t>-based models</a:t>
            </a:r>
            <a:r>
              <a:rPr kumimoji="1" lang="en-US" altLang="zh-CN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81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3523-11F8-054D-8143-906BEFCD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F393F-82EF-4EDC-A891-940C5B23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1702920"/>
            <a:ext cx="10028789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3523-11F8-054D-8143-906BEFCD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kumimoji="1" lang="en-US" altLang="zh-CN" dirty="0"/>
              <a:t>Results &amp; Ablation Study</a:t>
            </a:r>
            <a:br>
              <a:rPr kumimoji="1" lang="en-US" altLang="zh-CN" dirty="0"/>
            </a:br>
            <a:r>
              <a:rPr kumimoji="1" lang="en-US" altLang="zh-CN" dirty="0"/>
              <a:t>&amp; </a:t>
            </a:r>
            <a:r>
              <a:rPr lang="en-US" altLang="zh-CN" dirty="0"/>
              <a:t>Number of Decoupling Layers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19EC84-6872-4612-9488-50834566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0" y="1690688"/>
            <a:ext cx="10846420" cy="41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2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3523-11F8-054D-8143-906BEFCD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of </a:t>
            </a:r>
            <a:r>
              <a:rPr lang="en-US" altLang="zh-CN" dirty="0" err="1"/>
              <a:t>BiGRU</a:t>
            </a:r>
            <a:r>
              <a:rPr lang="en-US" altLang="zh-CN" dirty="0"/>
              <a:t> Layers</a:t>
            </a:r>
            <a:br>
              <a:rPr lang="en-US" altLang="zh-CN" dirty="0"/>
            </a:br>
            <a:r>
              <a:rPr lang="en-US" altLang="zh-CN" dirty="0"/>
              <a:t>&amp; Effects of Fusing Methods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34E11-87BE-452B-B6B9-AF1C4D85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23" y="1918312"/>
            <a:ext cx="5649154" cy="39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3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3523-11F8-054D-8143-906BEFCD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Effects of Aggregating Methods</a:t>
            </a:r>
            <a:br>
              <a:rPr lang="en-US" altLang="zh-CN" dirty="0"/>
            </a:br>
            <a:r>
              <a:rPr lang="en-US" altLang="zh-CN" dirty="0"/>
              <a:t>&amp; Effects of Underlying Pre-trained Models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ED8EE-3CAE-4837-86A6-3592C4CA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20" y="1642928"/>
            <a:ext cx="5825513" cy="50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4BAA-712D-704D-BC22-921115A5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9EAD9-7D13-4D43-BEDB-00ED88CC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143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We introduce two customized pre-training methods </a:t>
            </a:r>
            <a:r>
              <a:rPr lang="en-US" altLang="zh-CN" sz="2400" b="1" dirty="0"/>
              <a:t>NUP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UOP</a:t>
            </a:r>
            <a:r>
              <a:rPr lang="en-US" altLang="zh-CN" sz="2400" dirty="0"/>
              <a:t>, which are specially designed for response selection.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We propose a graph neural network, </a:t>
            </a:r>
            <a:r>
              <a:rPr lang="en-US" altLang="zh-CN" sz="2400" b="1" dirty="0"/>
              <a:t>UDG</a:t>
            </a:r>
            <a:r>
              <a:rPr lang="en-US" altLang="zh-CN" sz="2400" dirty="0"/>
              <a:t>, which can capture the clue word dependency between utterances and realize reasoning by propagating messages along various utterance paths.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We integrate a graph reasoning network with a self-attention based sequence reasoning network in an end-to-end framework. The empirical results show that our proposed model outperforms the strong baseline methods by large margins on both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en-US" altLang="zh-CN" sz="2400" i="1" dirty="0" err="1"/>
              <a:t>plus</a:t>
            </a:r>
            <a:r>
              <a:rPr lang="en-US" altLang="zh-CN" sz="2400" i="1" dirty="0"/>
              <a:t> </a:t>
            </a:r>
            <a:r>
              <a:rPr lang="en-US" altLang="zh-CN" sz="2400" dirty="0"/>
              <a:t>datasets </a:t>
            </a:r>
            <a:br>
              <a:rPr lang="en-US" altLang="zh-CN" sz="2400" dirty="0"/>
            </a:b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75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0BC1-110E-6344-BBBB-76183A8D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Overview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4395E9-CF42-4A65-AD28-D3370B93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05" y="1524204"/>
            <a:ext cx="9164590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1172874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3000" b="1" dirty="0"/>
              <a:t>Pre-Training</a:t>
            </a:r>
          </a:p>
          <a:p>
            <a:pPr marL="0" indent="0">
              <a:buNone/>
            </a:pPr>
            <a:r>
              <a:rPr lang="en-US" altLang="zh-CN" dirty="0"/>
              <a:t>     ALBERT(</a:t>
            </a:r>
            <a:r>
              <a:rPr lang="en-US" altLang="zh-CN" dirty="0" err="1"/>
              <a:t>Gururangan</a:t>
            </a:r>
            <a:r>
              <a:rPr lang="en-US" altLang="zh-CN" dirty="0"/>
              <a:t> et al. 2020) </a:t>
            </a:r>
            <a:endParaRPr kumimoji="1" lang="en-US" altLang="zh-CN" b="1" dirty="0"/>
          </a:p>
          <a:p>
            <a:pPr lvl="1"/>
            <a:r>
              <a:rPr lang="en-US" altLang="zh-CN" sz="2600" b="1" dirty="0"/>
              <a:t>Utterance order prediction (UOP) </a:t>
            </a:r>
            <a:br>
              <a:rPr lang="en-US" altLang="zh-CN" dirty="0"/>
            </a:br>
            <a:r>
              <a:rPr lang="en-US" altLang="zh-CN" dirty="0"/>
              <a:t>We consider all utterances as a whole. We want our model to identify which utterance sequences are ordered and which are disordered. Concretely, the ordered sequences are labeled as </a:t>
            </a:r>
            <a:r>
              <a:rPr lang="en-US" altLang="zh-CN" b="1" dirty="0"/>
              <a:t>pos-seq</a:t>
            </a:r>
            <a:r>
              <a:rPr lang="en-US" altLang="zh-CN" dirty="0"/>
              <a:t> and the randomly shuffled utterance sequences are labeled as </a:t>
            </a:r>
            <a:r>
              <a:rPr lang="en-US" altLang="zh-CN" b="1" dirty="0"/>
              <a:t>neg-seq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sz="2600" b="1" dirty="0"/>
              <a:t>Next utterance prediction (NUP) </a:t>
            </a:r>
            <a:br>
              <a:rPr lang="en-US" altLang="zh-CN" dirty="0"/>
            </a:br>
            <a:r>
              <a:rPr lang="en-US" altLang="zh-CN" dirty="0"/>
              <a:t>Concretely, in choosing an utterance       at random from utterances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/>
              <a:t>, where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n</a:t>
            </a:r>
            <a:r>
              <a:rPr lang="en-US" altLang="zh-CN" dirty="0"/>
              <a:t>, the left part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dirty="0"/>
              <a:t> </a:t>
            </a:r>
            <a:r>
              <a:rPr lang="en-US" altLang="zh-CN" dirty="0"/>
              <a:t>is denoted as                                 and right part is denotes as </a:t>
            </a:r>
            <a:r>
              <a:rPr lang="en-US" altLang="zh-CN" i="1" dirty="0"/>
              <a:t>                                          </a:t>
            </a:r>
            <a:r>
              <a:rPr lang="en-US" altLang="zh-CN" dirty="0"/>
              <a:t>. We require the model to distinguish the                pair from the                  pair. 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A61D1A-D7DA-4B7F-A5D6-A272B136B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4"/>
          <a:stretch/>
        </p:blipFill>
        <p:spPr>
          <a:xfrm>
            <a:off x="5177413" y="4708808"/>
            <a:ext cx="2351147" cy="278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B3A8DB-13CE-47BA-A8C9-9DC5C830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51" y="4347491"/>
            <a:ext cx="369114" cy="3090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3265B3-1DF8-4AB8-80EB-DE3DC731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257" y="4964002"/>
            <a:ext cx="3208298" cy="2895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A5639B-E9EA-4D2A-A200-46F6FC500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332" y="4956382"/>
            <a:ext cx="1097375" cy="3429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2A79D7-F674-4948-AA87-088D0A280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875" y="5250407"/>
            <a:ext cx="1265030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92DC-7523-B74A-8016-F026BCD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CD9CB-8B47-A349-8B4D-C4A055B4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91" y="179735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Representation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input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position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output</a:t>
            </a:r>
            <a:r>
              <a:rPr lang="zh-CN" altLang="en-US" dirty="0"/>
              <a:t>：         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lvl="2"/>
            <a:endParaRPr kumimoji="1"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CBDFA6-95CA-4EC8-AF35-45BE4CCF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40" y="2743517"/>
            <a:ext cx="5482835" cy="4206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6E61E8-78A9-4C67-A352-A93CAA90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262" y="3246936"/>
            <a:ext cx="7445385" cy="4877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84686E-BA38-49CA-B556-77CB1773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262" y="3694901"/>
            <a:ext cx="758226" cy="4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5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1172874" cy="435133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Reasoning</a:t>
            </a:r>
          </a:p>
          <a:p>
            <a:pPr lvl="1"/>
            <a:r>
              <a:rPr lang="en-US" altLang="zh-CN" b="1" dirty="0"/>
              <a:t>Sequence structure Reasoning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In this paper, we consider selecting the most suitable response by comparing four candidates responses. Therefore, we add a multi-head self-attention (Vaswani et al. 2017) layer on top of the concatenation of all [</a:t>
            </a:r>
            <a:r>
              <a:rPr lang="en-US" altLang="zh-CN" i="1" dirty="0"/>
              <a:t>CLS</a:t>
            </a:r>
            <a:r>
              <a:rPr lang="en-US" altLang="zh-CN" dirty="0"/>
              <a:t>].</a:t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9B725-D4EB-4147-960F-E91D5486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68" y="3843744"/>
            <a:ext cx="4862619" cy="17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F25D-8BE2-F74B-9DC2-A58BC9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9B4B8-2386-644C-8689-6840A4AD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5"/>
            <a:ext cx="10720754" cy="435133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Reasoning</a:t>
            </a:r>
          </a:p>
          <a:p>
            <a:pPr lvl="1"/>
            <a:r>
              <a:rPr lang="en-US" altLang="zh-CN" b="1" dirty="0"/>
              <a:t>Sequence structure Reasoning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The motivation for adding a multi-head self-attention across the special token [CLS] generated from different candidate responses with utterances is to encourage the further interaction between utterances and candidate responses by comparing four candidate responses, which can generate a better representation for selecting a proper response. </a:t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F33DD-E38C-4BB0-A1A7-C3A95317FC24}"/>
              </a:ext>
            </a:extLst>
          </p:cNvPr>
          <p:cNvSpPr txBox="1"/>
          <p:nvPr/>
        </p:nvSpPr>
        <p:spPr>
          <a:xfrm>
            <a:off x="4249615" y="4670895"/>
            <a:ext cx="369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Output: 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B1BD0B-D654-4127-9F4C-3ADA73C1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98" y="4730874"/>
            <a:ext cx="622207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639</Words>
  <Application>Microsoft Office PowerPoint</Application>
  <PresentationFormat>宽屏</PresentationFormat>
  <Paragraphs>118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NimbusRomNo9L-Regu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Motivation</vt:lpstr>
      <vt:lpstr>Contributions</vt:lpstr>
      <vt:lpstr>Model Overview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Experiments</vt:lpstr>
      <vt:lpstr>Main Results</vt:lpstr>
      <vt:lpstr>Ablation Study</vt:lpstr>
      <vt:lpstr>Pre-training method discussion  &amp;Number of GCN layers discussion   </vt:lpstr>
      <vt:lpstr>PowerPoint 演示文稿</vt:lpstr>
      <vt:lpstr>UDG discussion   &amp;Performance across different context lengths   </vt:lpstr>
      <vt:lpstr>PowerPoint 演示文稿</vt:lpstr>
      <vt:lpstr>PowerPoint 演示文稿</vt:lpstr>
      <vt:lpstr>Motivation</vt:lpstr>
      <vt:lpstr>Challenges</vt:lpstr>
      <vt:lpstr>Model Overview</vt:lpstr>
      <vt:lpstr>Model Overview</vt:lpstr>
      <vt:lpstr>Model Architecture</vt:lpstr>
      <vt:lpstr>Model Architecture</vt:lpstr>
      <vt:lpstr>Model Architecture</vt:lpstr>
      <vt:lpstr>Model Architecture</vt:lpstr>
      <vt:lpstr>Model Architecture</vt:lpstr>
      <vt:lpstr>Model Architecture</vt:lpstr>
      <vt:lpstr>Experiments</vt:lpstr>
      <vt:lpstr>Results</vt:lpstr>
      <vt:lpstr>Results &amp; Ablation Study &amp; Number of Decoupling Layers</vt:lpstr>
      <vt:lpstr>Number of BiGRU Layers &amp; Effects of Fusing Methods</vt:lpstr>
      <vt:lpstr>Effects of Aggregating Methods &amp; Effects of Underlying Pre-trained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Pre-training for Open-domain Dialog</dc:title>
  <dc:creator>赵 学亮</dc:creator>
  <cp:lastModifiedBy>10640</cp:lastModifiedBy>
  <cp:revision>83</cp:revision>
  <dcterms:created xsi:type="dcterms:W3CDTF">2021-11-01T09:50:54Z</dcterms:created>
  <dcterms:modified xsi:type="dcterms:W3CDTF">2021-11-22T15:21:18Z</dcterms:modified>
</cp:coreProperties>
</file>