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2" r:id="rId3"/>
    <p:sldId id="258" r:id="rId4"/>
    <p:sldId id="257" r:id="rId5"/>
    <p:sldId id="259" r:id="rId6"/>
    <p:sldId id="260" r:id="rId7"/>
    <p:sldId id="261" r:id="rId8"/>
    <p:sldId id="262" r:id="rId9"/>
    <p:sldId id="294" r:id="rId10"/>
    <p:sldId id="301" r:id="rId11"/>
    <p:sldId id="295" r:id="rId12"/>
    <p:sldId id="296" r:id="rId13"/>
    <p:sldId id="297" r:id="rId14"/>
    <p:sldId id="302" r:id="rId15"/>
    <p:sldId id="303" r:id="rId16"/>
    <p:sldId id="299" r:id="rId17"/>
    <p:sldId id="304" r:id="rId18"/>
    <p:sldId id="305" r:id="rId19"/>
    <p:sldId id="306" r:id="rId20"/>
    <p:sldId id="316" r:id="rId21"/>
    <p:sldId id="308" r:id="rId22"/>
    <p:sldId id="309" r:id="rId23"/>
    <p:sldId id="310" r:id="rId24"/>
    <p:sldId id="307" r:id="rId25"/>
    <p:sldId id="311" r:id="rId26"/>
    <p:sldId id="313" r:id="rId27"/>
    <p:sldId id="314" r:id="rId28"/>
    <p:sldId id="31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8"/>
    <p:restoredTop sz="80028"/>
  </p:normalViewPr>
  <p:slideViewPr>
    <p:cSldViewPr snapToGrid="0" snapToObjects="1">
      <p:cViewPr varScale="1">
        <p:scale>
          <a:sx n="100" d="100"/>
          <a:sy n="100" d="100"/>
        </p:scale>
        <p:origin x="8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761CB-7721-4447-90B7-11529E6AF75D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0E8F3-8654-B044-BCB0-9F788EFAD5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965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部署方便</a:t>
            </a:r>
            <a:endParaRPr kumimoji="1" lang="en-US" altLang="zh-CN" dirty="0"/>
          </a:p>
          <a:p>
            <a:r>
              <a:rPr kumimoji="1" lang="zh-CN" altLang="en-US" dirty="0"/>
              <a:t>数据不充足时对抗过拟合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14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Plm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r>
              <a:rPr kumimoji="1" lang="zh-CN" altLang="en-US" dirty="0"/>
              <a:t>的指代不同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3745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564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169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Difference:</a:t>
            </a:r>
          </a:p>
          <a:p>
            <a:r>
              <a:rPr kumimoji="1" lang="en-US" altLang="zh-CN" dirty="0"/>
              <a:t>Sequential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</a:t>
            </a:r>
          </a:p>
          <a:p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5966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15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91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77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59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图是中间层表示在</a:t>
            </a:r>
            <a:r>
              <a:rPr kumimoji="1" lang="en-US" altLang="zh-CN" dirty="0"/>
              <a:t>ft</a:t>
            </a:r>
            <a:r>
              <a:rPr kumimoji="1" lang="zh-CN" altLang="en-US" dirty="0"/>
              <a:t>前后的变化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83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TAPT</a:t>
            </a:r>
            <a:r>
              <a:rPr kumimoji="1"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kumimoji="1" lang="zh-CN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task-adaptive pretraining </a:t>
            </a:r>
            <a:endParaRPr lang="en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低资源</a:t>
            </a:r>
            <a:r>
              <a:rPr kumimoji="1" lang="en-US" altLang="zh-CN" dirty="0"/>
              <a:t>adapter</a:t>
            </a:r>
            <a:r>
              <a:rPr kumimoji="1" lang="zh-CN" altLang="en-US" dirty="0"/>
              <a:t>表现更好，高资源</a:t>
            </a:r>
            <a:r>
              <a:rPr kumimoji="1" lang="en-US" altLang="zh-CN" dirty="0"/>
              <a:t>55</a:t>
            </a:r>
            <a:r>
              <a:rPr kumimoji="1" lang="zh-CN" altLang="en-US" dirty="0"/>
              <a:t>开（可能只是因为参数少，不容易过拟合）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7442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只在英语文本上微调，其它语言是</a:t>
            </a:r>
            <a:r>
              <a:rPr kumimoji="1" lang="en-US" altLang="zh-CN" dirty="0"/>
              <a:t>zero-shot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Adapter</a:t>
            </a:r>
            <a:r>
              <a:rPr kumimoji="1" lang="zh-CN" altLang="en-US" dirty="0"/>
              <a:t>效果一直比</a:t>
            </a:r>
            <a:r>
              <a:rPr kumimoji="1" lang="en-US" altLang="zh-CN" dirty="0"/>
              <a:t>ft</a:t>
            </a:r>
            <a:r>
              <a:rPr kumimoji="1" lang="zh-CN" altLang="en-US" dirty="0"/>
              <a:t>好，高资源也是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853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在原始输入前拼接几个虚拟的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60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Lora</a:t>
            </a:r>
            <a:r>
              <a:rPr kumimoji="1" lang="zh-CN" altLang="en-US" dirty="0"/>
              <a:t>是针对每个参数矩阵的，不同于</a:t>
            </a:r>
            <a:r>
              <a:rPr kumimoji="1" lang="en-US" altLang="zh-CN" dirty="0"/>
              <a:t>adapter</a:t>
            </a:r>
          </a:p>
          <a:p>
            <a:r>
              <a:rPr kumimoji="1" lang="en-US" altLang="zh-CN" dirty="0"/>
              <a:t>Ft</a:t>
            </a:r>
            <a:r>
              <a:rPr kumimoji="1" lang="zh-CN" altLang="en-US" dirty="0"/>
              <a:t>时参数的变化是低秩的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0E8F3-8654-B044-BCB0-9F788EFAD5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369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76BAD-2324-9443-AAFC-249C1723B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DD8604-7285-6746-9E42-97B3D53D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4F178-D9BF-954A-90E9-E9C421F7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F4458-08C7-EE42-BB30-3AE45DB4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A09EF-E97F-1241-A93B-E77AE2C4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379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2AC8E-3F74-3843-86FA-7C6D22D8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71D26-65B4-5544-A963-21B749B82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BAFB0-EC4E-0742-B164-7CD4A253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482E7-DA4F-B048-B605-5A7EBB3B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7C833-7DED-1140-A92B-EB771C5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19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58892E-CC9D-7F46-BE90-2DE972AF9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C9C36-A955-1344-B8F7-15C59183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3EAD5-205A-824B-A30B-326E6FDA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F6D7A-5FC6-0B4E-B9BB-FBC608AE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5AEFC-28B3-E442-853C-A0F46E4B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37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139BF-8B60-8F42-9B86-7ADCDE3D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514D9-06B3-044A-BFB9-1116D903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05D93-BC58-2245-9E1C-B03E45CC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8B5A1-564F-A049-AD66-D131CFDD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45515C-B46B-724C-9399-EB2ED34F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06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71C0F-386B-114F-A48A-A47DFA4F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1986E-6E68-334B-844C-EC852E19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99458-61AF-2D4A-BCD7-6784770D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8E530-1C58-F04D-881D-1E69D93A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2105A-8B21-4D4F-BDDC-6565BF0C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2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FAFCF-AE0E-6849-A233-A3639CD5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1B9F2-28EF-C947-B903-2D95978D5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35F72D-13C2-4843-BF81-FD32DA46F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1907D-AEAA-C149-AB16-9FD758C1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E6549-F957-4044-A4CD-47716448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13D45B-F020-8840-94E0-C3DDB3A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746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90B9B-9D56-D941-8566-4C021D0D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79B5C5-CBDC-ED47-A64E-CA230857E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B0705F-131D-E846-945D-CBCED94B7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CE9988-1FE1-464F-B2BD-2CE225BF9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D18D0B-16FB-994C-B6A5-269108394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93EF6D-F1BB-054E-90B0-A6C1227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5AF10-1D34-2B41-AD16-B8E496F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567A73-193D-4C4C-BE6C-B60CD879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6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FCC00-F649-A548-8B40-B163244D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281A39-4ECA-DA48-B62D-5F66DE75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1C3A7B-BF36-8649-9B11-ABEB2C34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8D996-7D76-FC40-94F4-EF9A04D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7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B23045-E4D3-3D4E-B74D-5B26D849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81FDFD-3250-F647-BC87-914D8493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63103-2066-5D44-B0B4-9D8B5F0E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48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1B57E-E028-4240-862C-681D2AD1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AD354-D90A-2049-AAA4-C1181C89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DCF2A-F6F9-1D42-BA3D-F9EF41DF8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890FF-7B70-4D41-955D-A921DA3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97A7FC-422F-2747-B426-92D346A0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70455-EDD2-DB48-BDD0-4E7D2215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56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0CADB-B6A2-C646-8BFE-E4EAB4E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6F7959-0899-3E4F-967B-87228E294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28365-19BA-5248-80EB-F1A52DD1A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CFA94-EAB2-0D4B-ACEA-7FCB3E1A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588CC-3956-4441-ACF9-E9F960F9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7ABCDE-A723-8140-9141-B49442AB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02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A6DF4A-5B5A-F04F-9000-7848725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8A2D69-7CBC-8B4B-9C0E-500B98D1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2B797-DCDB-5A41-96F2-657E98BE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4CE7-4D75-5843-9491-078FDE9A42EC}" type="datetimeFigureOut">
              <a:rPr kumimoji="1" lang="zh-CN" altLang="en-US" smtClean="0"/>
              <a:t>2021/11/25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893CF-E362-9448-9590-FD166E23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241B2-2B31-8449-BA8D-23094167B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E082-49E3-A548-A5EA-2767DEABF1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885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03CD-9C18-1540-AA25-4939AAB3F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300" y="1041400"/>
            <a:ext cx="9931400" cy="2387600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Parameter-efficient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Fine-tuning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5EF6F6-211E-804E-B58E-F0154E6A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龚卓成</a:t>
            </a:r>
          </a:p>
        </p:txBody>
      </p:sp>
    </p:spTree>
    <p:extLst>
      <p:ext uri="{BB962C8B-B14F-4D97-AF65-F5344CB8AC3E}">
        <p14:creationId xmlns:p14="http://schemas.microsoft.com/office/powerpoint/2010/main" val="214421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C42A-8E03-C44B-91C8-7BCE089F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Existing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Solutions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BD292-4318-6342-9EDD-4B5EB5B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" pitchFamily="2" charset="0"/>
              </a:rPr>
              <a:t>Adapters</a:t>
            </a:r>
          </a:p>
          <a:p>
            <a:pPr lvl="1"/>
            <a:r>
              <a:rPr lang="en" altLang="zh-CN" dirty="0">
                <a:latin typeface="Times" pitchFamily="2" charset="0"/>
              </a:rPr>
              <a:t>Adapter Layers Introduce Inference Latency</a:t>
            </a:r>
          </a:p>
          <a:p>
            <a:r>
              <a:rPr lang="en-US" altLang="zh-CN" dirty="0">
                <a:latin typeface="Times" pitchFamily="2" charset="0"/>
              </a:rPr>
              <a:t>Prefix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tuning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(Prompt)</a:t>
            </a:r>
          </a:p>
          <a:p>
            <a:pPr lvl="1"/>
            <a:r>
              <a:rPr lang="en-US" altLang="zh-CN" dirty="0">
                <a:latin typeface="Times" pitchFamily="2" charset="0"/>
              </a:rPr>
              <a:t>P</a:t>
            </a:r>
            <a:r>
              <a:rPr lang="en" altLang="zh-CN" dirty="0">
                <a:latin typeface="Times" pitchFamily="2" charset="0"/>
              </a:rPr>
              <a:t>refix tuning is </a:t>
            </a:r>
            <a:r>
              <a:rPr lang="en-US" altLang="zh-CN" dirty="0">
                <a:latin typeface="Times" pitchFamily="2" charset="0"/>
              </a:rPr>
              <a:t>d</a:t>
            </a:r>
            <a:r>
              <a:rPr lang="en" altLang="zh-CN" dirty="0" err="1">
                <a:latin typeface="Times" pitchFamily="2" charset="0"/>
              </a:rPr>
              <a:t>ifficult</a:t>
            </a:r>
            <a:r>
              <a:rPr lang="en" altLang="zh-CN" dirty="0">
                <a:latin typeface="Times" pitchFamily="2" charset="0"/>
              </a:rPr>
              <a:t> to optimize and that its performance changes non-monotonically in trainable parameter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4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BE0D-481D-4F9F-B8F7-04C6F1C4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12279-7350-4A8E-889E-FFF397098F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Low-Rank Constraint on Update Matrices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Additional Inference Latency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 deployment, we can explicitly compute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perform inference as usual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12279-7350-4A8E-889E-FFF397098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F12CCC-C3C2-4A03-AD94-B9F24CE0D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840" y="2511993"/>
            <a:ext cx="8181975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C798D5-43FC-4630-9072-0DFAA91B9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697" y="2951730"/>
            <a:ext cx="3790950" cy="43815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EF6EFEB0-A000-418B-9660-B3886A74E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050" y="2951730"/>
            <a:ext cx="3333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7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5D6F-FB73-4D3F-8AAE-5DF767FD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Transformer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28CF-BE0D-429E-A39C-6BDF0424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Only changing the attention weights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Freeze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73C3B-9309-47D4-8210-76FCE889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69" y="1930644"/>
            <a:ext cx="19526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2CB5-A2B3-4F1D-9775-5A814A24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F4012D-BFD2-504D-8F3A-BD8F735A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477963"/>
            <a:ext cx="97409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84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6BD2593-51AB-4644-BA39-9CE01AF4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902" y="3880345"/>
            <a:ext cx="5664200" cy="23749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AEDB9914-9BA8-D44E-9BA6-DCE8634F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8352" y="463715"/>
            <a:ext cx="6845300" cy="3238500"/>
          </a:xfrm>
        </p:spPr>
      </p:pic>
    </p:spTree>
    <p:extLst>
      <p:ext uri="{BB962C8B-B14F-4D97-AF65-F5344CB8AC3E}">
        <p14:creationId xmlns:p14="http://schemas.microsoft.com/office/powerpoint/2010/main" val="157535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0D8CE-6525-3548-9CB5-A5FE4DE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" pitchFamily="2" charset="0"/>
              </a:rPr>
              <a:t>Which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weight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matrices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should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we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apply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to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?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296028-6690-9A49-9417-1CEAB0110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3396"/>
            <a:ext cx="10515600" cy="2315795"/>
          </a:xfrm>
        </p:spPr>
      </p:pic>
    </p:spTree>
    <p:extLst>
      <p:ext uri="{BB962C8B-B14F-4D97-AF65-F5344CB8AC3E}">
        <p14:creationId xmlns:p14="http://schemas.microsoft.com/office/powerpoint/2010/main" val="282148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6BF41E-6592-FA44-8D3E-E4D26A24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7655"/>
            <a:ext cx="10426700" cy="311150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0F101484-9934-4A44-A798-6EEF9AD7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Optimal Rank r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C90F39F5-E628-264B-9D67-2A5455FC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742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3DC4DB-EC1D-C64A-9429-276EE2A2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100" y="1936750"/>
            <a:ext cx="7289800" cy="2984500"/>
          </a:xfrm>
        </p:spPr>
      </p:pic>
    </p:spTree>
    <p:extLst>
      <p:ext uri="{BB962C8B-B14F-4D97-AF65-F5344CB8AC3E}">
        <p14:creationId xmlns:p14="http://schemas.microsoft.com/office/powerpoint/2010/main" val="130001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25A31-01F2-094F-A64F-E4F2AE8E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Overview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of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Previous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Methods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10030-0E35-CB4A-8A01-276E11E4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Adapter</a:t>
            </a: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Prefix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Tuning</a:t>
            </a: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 err="1">
                <a:latin typeface="Times" pitchFamily="2" charset="0"/>
              </a:rPr>
              <a:t>LoRA</a:t>
            </a:r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FE137-58EC-AD4F-9487-9FC82023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20" y="2414997"/>
            <a:ext cx="3390900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69F8D0-4520-3D4E-83EF-7BAAD31D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20" y="4001294"/>
            <a:ext cx="8140700" cy="546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BD4723-04E3-6C42-934D-8F5A11361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20" y="5485991"/>
            <a:ext cx="3517900" cy="635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1AD5B3-14DB-6B45-859D-9CF1ECEBB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040" y="1413273"/>
            <a:ext cx="6324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92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C42A-8E03-C44B-91C8-7BCE089F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Background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BD292-4318-6342-9EDD-4B5EB5B8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>
                <a:latin typeface="Times" pitchFamily="2" charset="0"/>
              </a:rPr>
              <a:t>How are these methods connected?</a:t>
            </a:r>
          </a:p>
          <a:p>
            <a:r>
              <a:rPr lang="en-US" altLang="zh-CN" dirty="0">
                <a:latin typeface="Times" pitchFamily="2" charset="0"/>
              </a:rPr>
              <a:t>Do these methods share design elements that are essential for their effectiveness, and what are they?</a:t>
            </a:r>
          </a:p>
          <a:p>
            <a:r>
              <a:rPr lang="en-US" altLang="zh-CN" dirty="0">
                <a:latin typeface="Times" pitchFamily="2" charset="0"/>
              </a:rPr>
              <a:t>Can the effective ingredients of each method be transferred to others to yield more effective variants?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7D7E4E-F171-F746-904C-E3D15FD0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995" y="889000"/>
            <a:ext cx="59309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4F3A6-6045-F248-9D97-776D0CCE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Outlines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51FCC-F812-0449-BC6B-539FEA84D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>
                <a:latin typeface="Times" pitchFamily="2" charset="0"/>
              </a:rPr>
              <a:t>On the Effectiveness of Adapter-based Tuning for Pretrained Language Model Adaptation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(ACL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2021)</a:t>
            </a:r>
            <a:r>
              <a:rPr lang="en" altLang="zh-CN" dirty="0">
                <a:latin typeface="Times" pitchFamily="2" charset="0"/>
              </a:rPr>
              <a:t> </a:t>
            </a:r>
          </a:p>
          <a:p>
            <a:r>
              <a:rPr lang="en-US" altLang="zh-CN" dirty="0" err="1">
                <a:latin typeface="Times" pitchFamily="2" charset="0"/>
              </a:rPr>
              <a:t>LoRA</a:t>
            </a:r>
            <a:r>
              <a:rPr lang="en-US" altLang="zh-CN" dirty="0">
                <a:latin typeface="Times" pitchFamily="2" charset="0"/>
              </a:rPr>
              <a:t>: Low-Rank Adaptation of Large Language Models</a:t>
            </a:r>
            <a:r>
              <a:rPr lang="zh-CN" altLang="en-US" dirty="0">
                <a:latin typeface="Times" pitchFamily="2" charset="0"/>
              </a:rPr>
              <a:t> </a:t>
            </a:r>
            <a:endParaRPr lang="en-US" altLang="zh-CN" dirty="0">
              <a:latin typeface="Times" pitchFamily="2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" pitchFamily="2" charset="0"/>
              </a:rPr>
              <a:t>   </a:t>
            </a:r>
            <a:r>
              <a:rPr lang="en-US" altLang="zh-CN" dirty="0">
                <a:latin typeface="Times" pitchFamily="2" charset="0"/>
              </a:rPr>
              <a:t>(ICLR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under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review)</a:t>
            </a:r>
          </a:p>
          <a:p>
            <a:r>
              <a:rPr lang="en-US" altLang="zh-CN" dirty="0">
                <a:latin typeface="Times" pitchFamily="2" charset="0"/>
              </a:rPr>
              <a:t>Towards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Unified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View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of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Parameter-Efficient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Transfer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Learning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(ICLR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under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>
                <a:latin typeface="Times" pitchFamily="2" charset="0"/>
              </a:rPr>
              <a:t>review)</a:t>
            </a:r>
            <a:endParaRPr lang="en-US" altLang="zh-CN" dirty="0">
              <a:latin typeface="Times" pitchFamily="2" charset="0"/>
            </a:endParaRPr>
          </a:p>
          <a:p>
            <a:pPr marL="0" indent="0">
              <a:buNone/>
            </a:pPr>
            <a:br>
              <a:rPr lang="en-US" altLang="zh-CN" dirty="0">
                <a:latin typeface="Times" pitchFamily="2" charset="0"/>
              </a:rPr>
            </a:br>
            <a:endParaRPr lang="en-US" altLang="zh-CN" dirty="0">
              <a:latin typeface="Times" pitchFamily="2" charset="0"/>
            </a:endParaRPr>
          </a:p>
          <a:p>
            <a:endParaRPr lang="en" altLang="zh-CN" dirty="0">
              <a:latin typeface="Times" pitchFamily="2" charset="0"/>
            </a:endParaRPr>
          </a:p>
          <a:p>
            <a:endParaRPr lang="en" altLang="zh-CN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7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25A31-01F2-094F-A64F-E4F2AE8E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Overview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of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Previous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Methods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10030-0E35-CB4A-8A01-276E11E4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Adapter</a:t>
            </a: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Prefix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Tuning</a:t>
            </a: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 err="1">
                <a:latin typeface="Times" pitchFamily="2" charset="0"/>
              </a:rPr>
              <a:t>LoRA</a:t>
            </a:r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CFE137-58EC-AD4F-9487-9FC82023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20" y="2414997"/>
            <a:ext cx="3390900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69F8D0-4520-3D4E-83EF-7BAAD31DC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20" y="4001294"/>
            <a:ext cx="8140700" cy="546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BD4723-04E3-6C42-934D-8F5A11361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20" y="5485991"/>
            <a:ext cx="3517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4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B538040-4A96-C94E-9E3E-B519F72D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09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" pitchFamily="2" charset="0"/>
              </a:rPr>
              <a:t>An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alternative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view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of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prefix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" pitchFamily="2" charset="0"/>
              </a:rPr>
              <a:t>tuning</a:t>
            </a:r>
            <a:endParaRPr lang="zh-CN" altLang="en-US" dirty="0">
              <a:latin typeface="Times" pitchFamily="2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4F2AA52-DF43-8947-B1A3-E920A41B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739075"/>
            <a:ext cx="11176000" cy="60833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43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6DE2B8-B8F0-4841-9A74-E49DC68C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699652"/>
            <a:ext cx="10515600" cy="996964"/>
          </a:xfrm>
          <a:ln w="19050">
            <a:solidFill>
              <a:schemeClr val="accent1"/>
            </a:solidFill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0BF5F26-83FD-7C49-9EFB-B79BF3E0E99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>
                <a:latin typeface="Times" pitchFamily="2" charset="0"/>
              </a:rPr>
              <a:t>Adapter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>
              <a:latin typeface="Time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>
              <a:latin typeface="Times" pitchFamily="2" charset="0"/>
            </a:endParaRPr>
          </a:p>
          <a:p>
            <a:r>
              <a:rPr kumimoji="1" lang="en-US" altLang="zh-CN">
                <a:latin typeface="Times" pitchFamily="2" charset="0"/>
              </a:rPr>
              <a:t>Prefix</a:t>
            </a:r>
            <a:r>
              <a:rPr kumimoji="1" lang="zh-CN" altLang="en-US">
                <a:latin typeface="Times" pitchFamily="2" charset="0"/>
              </a:rPr>
              <a:t> </a:t>
            </a:r>
            <a:r>
              <a:rPr kumimoji="1" lang="en-US" altLang="zh-CN">
                <a:latin typeface="Times" pitchFamily="2" charset="0"/>
              </a:rPr>
              <a:t>Tuning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>
              <a:latin typeface="Times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>
              <a:latin typeface="Times" pitchFamily="2" charset="0"/>
            </a:endParaRPr>
          </a:p>
          <a:p>
            <a:r>
              <a:rPr kumimoji="1" lang="en-US" altLang="zh-CN">
                <a:latin typeface="Times" pitchFamily="2" charset="0"/>
              </a:rPr>
              <a:t>LoRA</a:t>
            </a:r>
          </a:p>
          <a:p>
            <a:endParaRPr kumimoji="1" lang="en-US" altLang="zh-CN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2375DE-FEBD-FA42-BAA7-E7A2BFC5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20" y="2414997"/>
            <a:ext cx="3390900" cy="647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5F8725-C204-E14D-A0F3-FF6E85B8A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620" y="5485991"/>
            <a:ext cx="3517900" cy="635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EEFA47-CF04-014C-A100-61A588E06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151" y="4040300"/>
            <a:ext cx="4622800" cy="533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08E4834-287E-D548-8573-85712AEA2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951" y="2751547"/>
            <a:ext cx="6324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8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F231-BA64-7A4E-8E54-F6E0EE2E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The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Unified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Framework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6D803-6E03-324A-B216-5E1B7CF26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Cast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them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as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" altLang="zh-CN" dirty="0">
                <a:latin typeface="Times" pitchFamily="2" charset="0"/>
              </a:rPr>
              <a:t>learn</a:t>
            </a:r>
            <a:r>
              <a:rPr kumimoji="1" lang="en-US" altLang="zh-CN" dirty="0" err="1">
                <a:latin typeface="Times" pitchFamily="2" charset="0"/>
              </a:rPr>
              <a:t>ing</a:t>
            </a:r>
            <a:r>
              <a:rPr kumimoji="1" lang="en" altLang="zh-CN" dirty="0">
                <a:latin typeface="Times" pitchFamily="2" charset="0"/>
              </a:rPr>
              <a:t> a modification vector ∆h, which is applied to various hidden representations.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4A77A3-9FAE-644B-8C3B-D380A9810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736975"/>
            <a:ext cx="11163300" cy="275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89B1FA-A3C9-F948-9DA5-B18369FBA9EE}"/>
                  </a:ext>
                </a:extLst>
              </p:cNvPr>
              <p:cNvSpPr txBox="1"/>
              <p:nvPr/>
            </p:nvSpPr>
            <p:spPr>
              <a:xfrm>
                <a:off x="5169047" y="2990176"/>
                <a:ext cx="18539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89B1FA-A3C9-F948-9DA5-B18369FBA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47" y="2990176"/>
                <a:ext cx="1853905" cy="430887"/>
              </a:xfrm>
              <a:prstGeom prst="rect">
                <a:avLst/>
              </a:prstGeom>
              <a:blipFill>
                <a:blip r:embed="rId3"/>
                <a:stretch>
                  <a:fillRect l="-4110" r="-411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935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9DBA0-FC09-E546-BE41-E5B3BD73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5C5218-497C-E345-8CCB-77AA72058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7841"/>
            <a:ext cx="10515600" cy="2266906"/>
          </a:xfrm>
        </p:spPr>
      </p:pic>
    </p:spTree>
    <p:extLst>
      <p:ext uri="{BB962C8B-B14F-4D97-AF65-F5344CB8AC3E}">
        <p14:creationId xmlns:p14="http://schemas.microsoft.com/office/powerpoint/2010/main" val="340000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BAD7B-2E4D-5B49-B21B-3D450798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The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Results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of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Existing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Methods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5BBE16-3EF8-D447-9980-353F2BCE3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850" y="1874044"/>
            <a:ext cx="7226300" cy="4254500"/>
          </a:xfrm>
        </p:spPr>
      </p:pic>
    </p:spTree>
    <p:extLst>
      <p:ext uri="{BB962C8B-B14F-4D97-AF65-F5344CB8AC3E}">
        <p14:creationId xmlns:p14="http://schemas.microsoft.com/office/powerpoint/2010/main" val="162786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923019C-9999-3D44-9894-9CB83F59E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1759" y="167352"/>
            <a:ext cx="4780241" cy="1738269"/>
          </a:xfr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BFE2426-8BE6-DE49-8E7A-B610A5DC1DFB}"/>
              </a:ext>
            </a:extLst>
          </p:cNvPr>
          <p:cNvSpPr txBox="1">
            <a:spLocks/>
          </p:cNvSpPr>
          <p:nvPr/>
        </p:nvSpPr>
        <p:spPr>
          <a:xfrm>
            <a:off x="838200" y="403224"/>
            <a:ext cx="10515600" cy="578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Times" pitchFamily="2" charset="0"/>
              </a:rPr>
              <a:t>Which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insertion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form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–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sequential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or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parallel</a:t>
            </a:r>
            <a:r>
              <a:rPr kumimoji="1" lang="zh-CN" altLang="en-US" dirty="0">
                <a:latin typeface="Times" pitchFamily="2" charset="0"/>
              </a:rPr>
              <a:t> </a:t>
            </a:r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Which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modified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representation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–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attention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or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FFN</a:t>
            </a: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Which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composition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function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?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Simple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addition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(Adapter)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Gated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addition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(Prefix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tuning)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Scaled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addition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(</a:t>
            </a:r>
            <a:r>
              <a:rPr kumimoji="1" lang="en-US" altLang="zh-CN" dirty="0" err="1">
                <a:latin typeface="Times" pitchFamily="2" charset="0"/>
              </a:rPr>
              <a:t>LoRA</a:t>
            </a:r>
            <a:r>
              <a:rPr kumimoji="1" lang="en-US" altLang="zh-CN" dirty="0">
                <a:latin typeface="Times" pitchFamily="2" charset="0"/>
              </a:rPr>
              <a:t>)</a:t>
            </a:r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A708A3-9F40-C649-89E3-074A9E762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354" y="2526426"/>
            <a:ext cx="6624646" cy="17382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27A8EFE-B643-F24C-87AB-7F939EE25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556" y="4662667"/>
            <a:ext cx="4780241" cy="202798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55B82FA-E601-A740-8ABD-22B56CE2B0A2}"/>
              </a:ext>
            </a:extLst>
          </p:cNvPr>
          <p:cNvSpPr txBox="1"/>
          <p:nvPr/>
        </p:nvSpPr>
        <p:spPr>
          <a:xfrm>
            <a:off x="1636632" y="5552888"/>
            <a:ext cx="3930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2400" dirty="0">
                <a:solidFill>
                  <a:srgbClr val="FF0000"/>
                </a:solidFill>
                <a:latin typeface="Times" pitchFamily="2" charset="0"/>
              </a:rPr>
              <a:t>Scaled parallel adapter is the best variant to modify FFN</a:t>
            </a:r>
          </a:p>
        </p:txBody>
      </p:sp>
    </p:spTree>
    <p:extLst>
      <p:ext uri="{BB962C8B-B14F-4D97-AF65-F5344CB8AC3E}">
        <p14:creationId xmlns:p14="http://schemas.microsoft.com/office/powerpoint/2010/main" val="3147872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CF231-BA64-7A4E-8E54-F6E0EE2E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Effective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Integration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by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 err="1">
                <a:latin typeface="Times" pitchFamily="2" charset="0"/>
              </a:rPr>
              <a:t>Tranferring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Favorable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Design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Elements</a:t>
            </a:r>
            <a:r>
              <a:rPr kumimoji="1" lang="zh-CN" altLang="en-US" dirty="0">
                <a:latin typeface="Times" pitchFamily="2" charset="0"/>
              </a:rPr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6D803-6E03-324A-B216-5E1B7CF2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Findings</a:t>
            </a:r>
            <a:endParaRPr kumimoji="1" lang="en" altLang="zh-CN" dirty="0">
              <a:latin typeface="Times" pitchFamily="2" charset="0"/>
            </a:endParaRPr>
          </a:p>
          <a:p>
            <a:pPr lvl="1"/>
            <a:r>
              <a:rPr kumimoji="1" lang="en" altLang="zh-CN" dirty="0">
                <a:latin typeface="Times" pitchFamily="2" charset="0"/>
              </a:rPr>
              <a:t>Scaled parallel adapter is the best variant to modify FFN</a:t>
            </a:r>
          </a:p>
          <a:p>
            <a:pPr lvl="1"/>
            <a:r>
              <a:rPr kumimoji="1" lang="en" altLang="zh-CN" dirty="0">
                <a:latin typeface="Times" pitchFamily="2" charset="0"/>
              </a:rPr>
              <a:t>FFN can better utilize modification at larger capacities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M</a:t>
            </a:r>
            <a:r>
              <a:rPr kumimoji="1" lang="en" altLang="zh-CN" dirty="0" err="1">
                <a:latin typeface="Times" pitchFamily="2" charset="0"/>
              </a:rPr>
              <a:t>odifying</a:t>
            </a:r>
            <a:r>
              <a:rPr kumimoji="1" lang="en" altLang="zh-CN" dirty="0">
                <a:latin typeface="Times" pitchFamily="2" charset="0"/>
              </a:rPr>
              <a:t> head attentions like prefix tuning can achieve strong performance with only 0.1% parameters</a:t>
            </a:r>
          </a:p>
          <a:p>
            <a:endParaRPr kumimoji="1" lang="en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Mix-And-Match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adapter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(MAM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adapter)</a:t>
            </a:r>
          </a:p>
          <a:p>
            <a:pPr lvl="1"/>
            <a:r>
              <a:rPr lang="en" altLang="zh-CN" dirty="0">
                <a:latin typeface="Times" pitchFamily="2" charset="0"/>
              </a:rPr>
              <a:t>use prefix tuning with a small bottleneck dimension (l = 30) at the attention sub-layers and allocate more parameter budgets to modify FFN representation using the scaled parallel adapter (r = 512)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6.7%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parameters</a:t>
            </a:r>
            <a:endParaRPr lang="zh-CN" altLang="en-US" dirty="0">
              <a:latin typeface="Times" pitchFamily="2" charset="0"/>
            </a:endParaRPr>
          </a:p>
          <a:p>
            <a:pPr lvl="1"/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80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FABED-FDD4-8843-BE5E-48443BA8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CA9E78-7309-D640-8123-E72762350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883"/>
            <a:ext cx="10515600" cy="4014821"/>
          </a:xfrm>
        </p:spPr>
      </p:pic>
    </p:spTree>
    <p:extLst>
      <p:ext uri="{BB962C8B-B14F-4D97-AF65-F5344CB8AC3E}">
        <p14:creationId xmlns:p14="http://schemas.microsoft.com/office/powerpoint/2010/main" val="166221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16406A-1935-9F48-9D39-E22A54089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5" y="1540101"/>
            <a:ext cx="10007410" cy="37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6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1CF2F-02E3-4749-9D65-D08B96DA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Motivation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7D0F1-377B-CF4E-B860-22DBB61D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9771" cy="4351338"/>
          </a:xfrm>
        </p:spPr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Fine-tuning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vs.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Adapter-based</a:t>
            </a:r>
            <a:r>
              <a:rPr kumimoji="1" lang="zh-CN" altLang="en-US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tuning</a:t>
            </a:r>
            <a:r>
              <a:rPr kumimoji="1" lang="zh-CN" altLang="en-US" dirty="0">
                <a:solidFill>
                  <a:srgbClr val="FF0000"/>
                </a:solidFill>
                <a:latin typeface="Times" pitchFamily="2" charset="0"/>
              </a:rPr>
              <a:t> </a:t>
            </a:r>
            <a:endParaRPr kumimoji="1" lang="en-US" altLang="zh-CN" dirty="0">
              <a:latin typeface="Times" pitchFamily="2" charset="0"/>
            </a:endParaRPr>
          </a:p>
          <a:p>
            <a:r>
              <a:rPr kumimoji="1" lang="en" altLang="zh-CN" dirty="0">
                <a:latin typeface="Times" pitchFamily="2" charset="0"/>
              </a:rPr>
              <a:t>Existing work mostly focuses on the parameter-efficient aspect of adapters </a:t>
            </a:r>
          </a:p>
          <a:p>
            <a:endParaRPr kumimoji="1" lang="en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outperforms fine-tuning on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low-resource</a:t>
            </a:r>
            <a:r>
              <a:rPr kumimoji="1" lang="en-US" altLang="zh-CN" dirty="0">
                <a:latin typeface="Times" pitchFamily="2" charset="0"/>
              </a:rPr>
              <a:t> and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cross-lingual</a:t>
            </a:r>
            <a:r>
              <a:rPr kumimoji="1" lang="en-US" altLang="zh-CN" dirty="0">
                <a:latin typeface="Times" pitchFamily="2" charset="0"/>
              </a:rPr>
              <a:t> tasks </a:t>
            </a:r>
          </a:p>
          <a:p>
            <a:r>
              <a:rPr kumimoji="1" lang="en" altLang="zh-CN" dirty="0">
                <a:latin typeface="Times" pitchFamily="2" charset="0"/>
              </a:rPr>
              <a:t>more robust to overfitting</a:t>
            </a:r>
          </a:p>
          <a:p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37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F4D0-02EB-FD4A-BAFB-1B569EA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Times" pitchFamily="2" charset="0"/>
              </a:rPr>
              <a:t>Adapter-based Tuning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ADC86-A62D-7743-B44B-329517B8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Adapter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Down-project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(dimension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to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m)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Up-project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(dimension 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m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to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d)</a:t>
            </a:r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r>
              <a:rPr kumimoji="1" lang="en-US" altLang="zh-CN" dirty="0">
                <a:latin typeface="Times" pitchFamily="2" charset="0"/>
              </a:rPr>
              <a:t>Parameter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update</a:t>
            </a:r>
          </a:p>
          <a:p>
            <a:pPr lvl="1"/>
            <a:r>
              <a:rPr kumimoji="1" lang="en-US" altLang="zh-CN" dirty="0">
                <a:latin typeface="Times" pitchFamily="2" charset="0"/>
              </a:rPr>
              <a:t>adapters</a:t>
            </a:r>
            <a:endParaRPr kumimoji="1" lang="en" altLang="zh-CN" dirty="0">
              <a:latin typeface="Times" pitchFamily="2" charset="0"/>
            </a:endParaRPr>
          </a:p>
          <a:p>
            <a:pPr lvl="1"/>
            <a:r>
              <a:rPr kumimoji="1" lang="en" altLang="zh-CN" dirty="0">
                <a:latin typeface="Times" pitchFamily="2" charset="0"/>
              </a:rPr>
              <a:t>normalization layers</a:t>
            </a:r>
          </a:p>
          <a:p>
            <a:pPr lvl="1"/>
            <a:r>
              <a:rPr kumimoji="1" lang="en" altLang="zh-CN" dirty="0">
                <a:latin typeface="Times" pitchFamily="2" charset="0"/>
              </a:rPr>
              <a:t>final classification layer </a:t>
            </a:r>
          </a:p>
          <a:p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EA6BF8-1502-784E-B748-82B26C1A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30" y="2185988"/>
            <a:ext cx="5221070" cy="39909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CE6FBE-B4F1-C14A-B1AC-633D0682A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768" y="3171824"/>
            <a:ext cx="2645234" cy="5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8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2009F-6951-2C48-8D0A-33EA72B2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Times" pitchFamily="2" charset="0"/>
              </a:rPr>
              <a:t>Adapter Better Regularizes Tuning 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8995E-BF04-274B-AF01-0A47373E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Fine-tuning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PLM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suffer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from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overfitting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and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bad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generalization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issues</a:t>
            </a:r>
          </a:p>
          <a:p>
            <a:r>
              <a:rPr kumimoji="1" lang="en-US" altLang="zh-CN" dirty="0">
                <a:latin typeface="Times" pitchFamily="2" charset="0"/>
              </a:rPr>
              <a:t>catastrophic forgetting </a:t>
            </a: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1D8834-7689-EB49-831B-0B91AEDC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2412378"/>
            <a:ext cx="3785507" cy="42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8E702-557A-274A-96C0-410FC0C6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Monolingual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Adaptation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094CD-A8C1-B940-8B96-BF9C612B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161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Times" pitchFamily="2" charset="0"/>
              </a:rPr>
              <a:t>Task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Adaptation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Evaluation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(TAE)</a:t>
            </a: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endParaRPr kumimoji="1" lang="en-US" altLang="zh-CN" dirty="0">
              <a:latin typeface="Times" pitchFamily="2" charset="0"/>
            </a:endParaRPr>
          </a:p>
          <a:p>
            <a:pPr marL="0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marL="457200" lvl="1" indent="0">
              <a:buNone/>
            </a:pPr>
            <a:endParaRPr kumimoji="1" lang="en-US" altLang="zh-CN" dirty="0">
              <a:latin typeface="Times" pitchFamily="2" charset="0"/>
            </a:endParaRPr>
          </a:p>
          <a:p>
            <a:pPr lvl="1"/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5FE514-381F-C749-ADFC-9E56B3D7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38" y="3036318"/>
            <a:ext cx="8803723" cy="23077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5B4C91-7EED-3F4E-B5B2-63364D06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303214"/>
            <a:ext cx="3559628" cy="193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9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41DB-33DD-744E-B161-1BF73B12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" pitchFamily="2" charset="0"/>
              </a:rPr>
              <a:t>Cross-lingual</a:t>
            </a:r>
            <a:r>
              <a:rPr kumimoji="1" lang="zh-CN" altLang="en-US" dirty="0">
                <a:latin typeface="Times" pitchFamily="2" charset="0"/>
              </a:rPr>
              <a:t> </a:t>
            </a:r>
            <a:r>
              <a:rPr kumimoji="1" lang="en-US" altLang="zh-CN" dirty="0">
                <a:latin typeface="Times" pitchFamily="2" charset="0"/>
              </a:rPr>
              <a:t>Adaptation</a:t>
            </a:r>
            <a:endParaRPr kumimoji="1" lang="zh-CN" altLang="en-US" dirty="0">
              <a:latin typeface="Times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090CB-8E20-4746-ACF8-6301AD558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en-US" altLang="zh-CN" dirty="0">
              <a:latin typeface="Times" pitchFamily="2" charset="0"/>
            </a:endParaRPr>
          </a:p>
          <a:p>
            <a:pPr lvl="1"/>
            <a:r>
              <a:rPr kumimoji="1" lang="en-US" altLang="zh-CN" dirty="0">
                <a:latin typeface="Times" pitchFamily="2" charset="0"/>
              </a:rPr>
              <a:t>The ability to mitigate forgetting is more useful in cross-lingual scenarios </a:t>
            </a:r>
          </a:p>
          <a:p>
            <a:pPr lvl="1"/>
            <a:endParaRPr kumimoji="1" lang="en-US" altLang="zh-CN" dirty="0">
              <a:latin typeface="Times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8431B6-85DA-0144-883F-3DA6C6291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34" y="1572078"/>
            <a:ext cx="7469531" cy="34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7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B62C5F4-A4D3-3344-83B5-D4251777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0" y="2076450"/>
            <a:ext cx="7264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7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582</Words>
  <Application>Microsoft Macintosh PowerPoint</Application>
  <PresentationFormat>宽屏</PresentationFormat>
  <Paragraphs>150</Paragraphs>
  <Slides>28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FangSong</vt:lpstr>
      <vt:lpstr>Arial</vt:lpstr>
      <vt:lpstr>Cambria Math</vt:lpstr>
      <vt:lpstr>Times</vt:lpstr>
      <vt:lpstr>Times New Roman</vt:lpstr>
      <vt:lpstr>Office 主题​​</vt:lpstr>
      <vt:lpstr>Parameter-efficient Fine-tuning</vt:lpstr>
      <vt:lpstr>Outlines</vt:lpstr>
      <vt:lpstr>PowerPoint 演示文稿</vt:lpstr>
      <vt:lpstr>Motivation</vt:lpstr>
      <vt:lpstr>Adapter-based Tuning </vt:lpstr>
      <vt:lpstr>Adapter Better Regularizes Tuning </vt:lpstr>
      <vt:lpstr>Monolingual Adaptation</vt:lpstr>
      <vt:lpstr>Cross-lingual Adaptation</vt:lpstr>
      <vt:lpstr>PowerPoint 演示文稿</vt:lpstr>
      <vt:lpstr>Existing Solutions</vt:lpstr>
      <vt:lpstr>Method</vt:lpstr>
      <vt:lpstr>Applying LoRA to Transformer </vt:lpstr>
      <vt:lpstr>Experiments</vt:lpstr>
      <vt:lpstr>PowerPoint 演示文稿</vt:lpstr>
      <vt:lpstr>Which weight matrices should we apply to ?</vt:lpstr>
      <vt:lpstr>What is the Optimal Rank r for LoRA?</vt:lpstr>
      <vt:lpstr>PowerPoint 演示文稿</vt:lpstr>
      <vt:lpstr>Overview of Previous Methods</vt:lpstr>
      <vt:lpstr>Background</vt:lpstr>
      <vt:lpstr>Overview of Previous Methods</vt:lpstr>
      <vt:lpstr>PowerPoint 演示文稿</vt:lpstr>
      <vt:lpstr>PowerPoint 演示文稿</vt:lpstr>
      <vt:lpstr>The Unified Framework</vt:lpstr>
      <vt:lpstr>PowerPoint 演示文稿</vt:lpstr>
      <vt:lpstr>The Results of Existing Methods</vt:lpstr>
      <vt:lpstr>PowerPoint 演示文稿</vt:lpstr>
      <vt:lpstr>An Effective Integration by Tranferring Favorable Design Elements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卓成</dc:creator>
  <cp:lastModifiedBy>龚 卓成</cp:lastModifiedBy>
  <cp:revision>63</cp:revision>
  <dcterms:created xsi:type="dcterms:W3CDTF">2021-06-17T07:52:53Z</dcterms:created>
  <dcterms:modified xsi:type="dcterms:W3CDTF">2021-11-26T00:41:52Z</dcterms:modified>
</cp:coreProperties>
</file>