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8" r:id="rId2"/>
    <p:sldId id="272" r:id="rId3"/>
    <p:sldId id="273" r:id="rId4"/>
    <p:sldId id="274" r:id="rId5"/>
    <p:sldId id="276" r:id="rId6"/>
    <p:sldId id="275" r:id="rId7"/>
    <p:sldId id="277" r:id="rId8"/>
    <p:sldId id="278" r:id="rId9"/>
    <p:sldId id="271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"/>
        <a:ea typeface="Lucida Sans"/>
        <a:cs typeface="Lucida San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1" autoAdjust="0"/>
    <p:restoredTop sz="96616" autoAdjust="0"/>
  </p:normalViewPr>
  <p:slideViewPr>
    <p:cSldViewPr snapToGrid="0">
      <p:cViewPr varScale="1">
        <p:scale>
          <a:sx n="119" d="100"/>
          <a:sy n="119" d="100"/>
        </p:scale>
        <p:origin x="97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9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9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3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6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7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92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63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01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3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3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2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7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3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8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1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5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8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839200" y="206375"/>
            <a:ext cx="2743200" cy="438785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609600" y="206375"/>
            <a:ext cx="8026400" cy="4387852"/>
          </a:xfrm>
          <a:prstGeom prst="rect">
            <a:avLst/>
          </a:prstGeom>
        </p:spPr>
        <p:txBody>
          <a:bodyPr/>
          <a:lstStyle>
            <a:lvl2pPr marL="1042917" indent="-433510"/>
            <a:lvl3pPr marL="1621466" indent="-402652"/>
            <a:lvl4pPr marL="2307570" indent="-479348"/>
            <a:lvl5pPr marL="2916977" indent="-479348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" y="6570001"/>
            <a:ext cx="12192001" cy="288001"/>
          </a:xfrm>
          <a:prstGeom prst="rect">
            <a:avLst/>
          </a:prstGeom>
          <a:solidFill>
            <a:srgbClr val="8D0125"/>
          </a:solidFill>
          <a:ln w="25400">
            <a:solidFill>
              <a:srgbClr val="8D0126"/>
            </a:solidFill>
          </a:ln>
        </p:spPr>
        <p:txBody>
          <a:bodyPr lIns="45719" rIns="45719" anchor="ctr"/>
          <a:lstStyle/>
          <a:p>
            <a:pPr algn="ctr">
              <a:defRPr sz="2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 flipH="1">
            <a:off x="1" y="-14288"/>
            <a:ext cx="12192001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3521" y="21600"/>
                </a:lnTo>
                <a:lnTo>
                  <a:pt x="3611" y="21411"/>
                </a:lnTo>
                <a:cubicBezTo>
                  <a:pt x="4424" y="19180"/>
                  <a:pt x="4310" y="9593"/>
                  <a:pt x="4879" y="8593"/>
                </a:cubicBezTo>
                <a:cubicBezTo>
                  <a:pt x="5447" y="7594"/>
                  <a:pt x="16026" y="8593"/>
                  <a:pt x="21600" y="8593"/>
                </a:cubicBezTo>
                <a:close/>
              </a:path>
            </a:pathLst>
          </a:custGeom>
          <a:solidFill>
            <a:srgbClr val="8D0125"/>
          </a:solidFill>
          <a:ln w="25400">
            <a:solidFill>
              <a:srgbClr val="8D0126"/>
            </a:solidFill>
          </a:ln>
        </p:spPr>
        <p:txBody>
          <a:bodyPr lIns="45719" rIns="45719" anchor="ctr"/>
          <a:lstStyle/>
          <a:p>
            <a:pPr algn="ctr">
              <a:defRPr sz="23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8" name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319" y="108065"/>
            <a:ext cx="207645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>
              <a:defRPr sz="5200" cap="all"/>
            </a:lvl1pPr>
          </a:lstStyle>
          <a:p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63084" y="2906714"/>
            <a:ext cx="10363201" cy="150018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609406"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1218815"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1828893"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2438301"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half" idx="1"/>
          </p:nvPr>
        </p:nvSpPr>
        <p:spPr>
          <a:xfrm>
            <a:off x="609600" y="1200150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 marL="1064105" indent="-454698">
              <a:defRPr sz="3700"/>
            </a:lvl2pPr>
            <a:lvl3pPr marL="1652909" indent="-434095">
              <a:defRPr sz="3700"/>
            </a:lvl3pPr>
            <a:lvl4pPr marL="2298492" indent="-470269">
              <a:defRPr sz="3700"/>
            </a:lvl4pPr>
            <a:lvl5pPr marL="2907899" indent="-470269"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609601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3100" b="1"/>
            </a:lvl1pPr>
            <a:lvl2pPr marL="0" indent="609406">
              <a:buSzTx/>
              <a:buFontTx/>
              <a:buNone/>
              <a:defRPr sz="3100" b="1"/>
            </a:lvl2pPr>
            <a:lvl3pPr marL="0" indent="1218815">
              <a:buSzTx/>
              <a:buFontTx/>
              <a:buNone/>
              <a:defRPr sz="3100" b="1"/>
            </a:lvl3pPr>
            <a:lvl4pPr marL="0" indent="1828893">
              <a:buSzTx/>
              <a:buFontTx/>
              <a:buNone/>
              <a:defRPr sz="3100" b="1"/>
            </a:lvl4pPr>
            <a:lvl5pPr marL="0" indent="2438301">
              <a:buSzTx/>
              <a:buFontTx/>
              <a:buNone/>
              <a:defRPr sz="31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3100" b="1"/>
            </a:pP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 marL="1041852" indent="-432445">
              <a:defRPr sz="4200"/>
            </a:lvl2pPr>
            <a:lvl3pPr marL="1632093" indent="-413280">
              <a:defRPr sz="4200"/>
            </a:lvl3pPr>
            <a:lvl4pPr marL="2320978" indent="-492756">
              <a:defRPr sz="4200"/>
            </a:lvl4pPr>
            <a:lvl5pPr marL="2930385" indent="-492756"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3"/>
          </p:nvPr>
        </p:nvSpPr>
        <p:spPr>
          <a:xfrm>
            <a:off x="609602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9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201" cy="566740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标题文本</a:t>
            </a:r>
          </a:p>
        </p:txBody>
      </p:sp>
      <p:sp>
        <p:nvSpPr>
          <p:cNvPr id="113" name="Shape 113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900"/>
            </a:lvl1pPr>
            <a:lvl2pPr marL="0" indent="609406">
              <a:buSzTx/>
              <a:buFontTx/>
              <a:buNone/>
              <a:defRPr sz="1900"/>
            </a:lvl2pPr>
            <a:lvl3pPr marL="0" indent="1218815">
              <a:buSzTx/>
              <a:buFontTx/>
              <a:buNone/>
              <a:defRPr sz="1900"/>
            </a:lvl3pPr>
            <a:lvl4pPr marL="0" indent="1828893">
              <a:buSzTx/>
              <a:buFontTx/>
              <a:buNone/>
              <a:defRPr sz="1900"/>
            </a:lvl4pPr>
            <a:lvl5pPr marL="0" indent="2438301">
              <a:buSzTx/>
              <a:buFontTx/>
              <a:buNone/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3.png" descr="part素材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042917" indent="-433510"/>
            <a:lvl3pPr marL="1621466" indent="-402652"/>
            <a:lvl4pPr marL="2307570" indent="-479348"/>
            <a:lvl5pPr marL="2916977" indent="-479348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3.png" descr="part素材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7606" tIns="57606" rIns="57606" bIns="57606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7606" tIns="57606" rIns="57606" bIns="57606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" name="image1.ti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320000" flipH="1">
            <a:off x="148918" y="3246222"/>
            <a:ext cx="3225714" cy="5154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2.ti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 flipH="1">
            <a:off x="8619770" y="-986871"/>
            <a:ext cx="3909162" cy="542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3.png" descr="part素材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37682"/>
            <a:ext cx="449516" cy="157724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1242591" y="6367007"/>
            <a:ext cx="339810" cy="343815"/>
          </a:xfrm>
          <a:prstGeom prst="rect">
            <a:avLst/>
          </a:prstGeom>
          <a:ln w="12700">
            <a:miter lim="400000"/>
          </a:ln>
        </p:spPr>
        <p:txBody>
          <a:bodyPr wrap="none" lIns="57606" tIns="57606" rIns="57606" bIns="57606" anchor="ctr">
            <a:spAutoFit/>
          </a:bodyPr>
          <a:lstStyle>
            <a:lvl1pPr algn="r">
              <a:defRPr sz="15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12188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456888" marR="0" indent="-456888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1112279" marR="0" indent="-502872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1698162" marR="0" indent="-479348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358028" marR="0" indent="-529806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967435" marR="0" indent="-529806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3434874" marR="0" indent="-387165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4044281" marR="0" indent="-387165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4653688" marR="0" indent="-387165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5263096" marR="0" indent="-387165" algn="l" defTabSz="1218815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332173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"/>
                <a:ea typeface="Lucida Sans"/>
                <a:cs typeface="Lucida Sans"/>
                <a:sym typeface="Lucida Sans"/>
              </a:rPr>
              <a:t>ACL 2022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493918-2FF6-4908-A7B1-16304976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01" y="1853468"/>
            <a:ext cx="9633397" cy="280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1C29AA-16C7-441E-A7F5-CA5BF973D369}"/>
              </a:ext>
            </a:extLst>
          </p:cNvPr>
          <p:cNvSpPr txBox="1"/>
          <p:nvPr/>
        </p:nvSpPr>
        <p:spPr>
          <a:xfrm>
            <a:off x="670719" y="1583468"/>
            <a:ext cx="566912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对话式稠密检索现有挑战</a:t>
            </a:r>
            <a:endParaRPr lang="en-US" altLang="zh-CN" sz="2000" b="1">
              <a:solidFill>
                <a:srgbClr val="C00000"/>
              </a:solidFill>
            </a:endParaRPr>
          </a:p>
          <a:p>
            <a:endParaRPr kumimoji="0" lang="en-US" altLang="zh-CN" sz="24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  <a:p>
            <a:endParaRPr kumimoji="0" lang="en-US" altLang="zh-CN" sz="24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indent="-457200">
              <a:buAutoNum type="arabicPeriod"/>
            </a:pPr>
            <a:r>
              <a:rPr lang="zh-CN" altLang="en-US" sz="2000"/>
              <a:t>需要大量的监督数据</a:t>
            </a:r>
            <a:endParaRPr lang="en-US" altLang="zh-CN" sz="2000"/>
          </a:p>
          <a:p>
            <a:pPr marL="457200" indent="-457200">
              <a:buAutoNum type="arabicPeriod"/>
            </a:pPr>
            <a:endParaRPr lang="en-US" altLang="zh-CN" sz="2000"/>
          </a:p>
          <a:p>
            <a:pPr marL="457200" indent="-457200">
              <a:buAutoNum type="arabicPeriod"/>
            </a:pPr>
            <a:r>
              <a:rPr lang="zh-CN" altLang="en-US" sz="2000"/>
              <a:t>长尾问题</a:t>
            </a:r>
            <a:endParaRPr lang="en-US" altLang="zh-CN" sz="2000"/>
          </a:p>
          <a:p>
            <a:pPr marL="457200" indent="-457200">
              <a:buAutoNum type="arabicPeriod"/>
            </a:pPr>
            <a:endParaRPr kumimoji="0" lang="en-US" altLang="zh-CN" sz="24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indent="-457200">
              <a:buAutoNum type="arabicPeriod"/>
            </a:pPr>
            <a:endParaRPr kumimoji="0" lang="zh-CN" altLang="en-US" sz="24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443E60-A0B0-433F-8BF1-2EB6B9E5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02" y="1867471"/>
            <a:ext cx="5639552" cy="36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563DCD-8CAF-4194-A54A-FCD77B804F01}"/>
              </a:ext>
            </a:extLst>
          </p:cNvPr>
          <p:cNvSpPr/>
          <p:nvPr/>
        </p:nvSpPr>
        <p:spPr>
          <a:xfrm>
            <a:off x="670718" y="1499668"/>
            <a:ext cx="7705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现有方法一般都是通过上下文重构</a:t>
            </a:r>
            <a:r>
              <a:rPr lang="en-US" altLang="zh-CN" sz="2000" b="1">
                <a:solidFill>
                  <a:srgbClr val="C00000"/>
                </a:solidFill>
              </a:rPr>
              <a:t>query</a:t>
            </a:r>
            <a:r>
              <a:rPr lang="zh-CN" altLang="en-US" sz="2000" b="1">
                <a:solidFill>
                  <a:srgbClr val="C00000"/>
                </a:solidFill>
              </a:rPr>
              <a:t>，之后将问题转化为一般的检索问题</a:t>
            </a:r>
            <a:r>
              <a:rPr lang="en-US" altLang="zh-CN" sz="2000" b="1">
                <a:solidFill>
                  <a:srgbClr val="C00000"/>
                </a:solidFill>
              </a:rPr>
              <a:t>(ad hoc search)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2ED4BE-AF7A-44C1-98B5-A9A60101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66" y="2886088"/>
            <a:ext cx="3040823" cy="6254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25F4C9-BFE0-4DCD-A735-5927CC47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18" y="4130802"/>
            <a:ext cx="2010918" cy="481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A262CD-BFAF-4F05-8A51-3E0DEB7E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05" y="5045019"/>
            <a:ext cx="5193212" cy="8137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331D78C-1CCA-4F15-82FF-606CC562C64A}"/>
              </a:ext>
            </a:extLst>
          </p:cNvPr>
          <p:cNvSpPr/>
          <p:nvPr/>
        </p:nvSpPr>
        <p:spPr>
          <a:xfrm>
            <a:off x="670718" y="2599352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重构</a:t>
            </a:r>
            <a:r>
              <a:rPr lang="en-US" altLang="zh-CN"/>
              <a:t>query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1A4752-5F31-4E7F-9414-FE46EBF4EA09}"/>
              </a:ext>
            </a:extLst>
          </p:cNvPr>
          <p:cNvSpPr/>
          <p:nvPr/>
        </p:nvSpPr>
        <p:spPr>
          <a:xfrm>
            <a:off x="670718" y="3589164"/>
            <a:ext cx="385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检索</a:t>
            </a:r>
            <a:r>
              <a:rPr lang="en-US" altLang="zh-CN"/>
              <a:t>(sparse or dense retrieval)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9BE654-FD2E-40DC-BB59-790E84A93AE8}"/>
              </a:ext>
            </a:extLst>
          </p:cNvPr>
          <p:cNvSpPr/>
          <p:nvPr/>
        </p:nvSpPr>
        <p:spPr>
          <a:xfrm>
            <a:off x="670717" y="4635091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重排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3B34AC-6316-4379-A258-254324C54F8A}"/>
              </a:ext>
            </a:extLst>
          </p:cNvPr>
          <p:cNvSpPr/>
          <p:nvPr/>
        </p:nvSpPr>
        <p:spPr>
          <a:xfrm>
            <a:off x="7421315" y="3198835"/>
            <a:ext cx="4099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使用这种架构的问题在于，对话式搜索任务的效果将严重受限于现有的</a:t>
            </a:r>
            <a:r>
              <a:rPr lang="en-US" altLang="zh-CN" sz="2000" b="1">
                <a:solidFill>
                  <a:srgbClr val="C00000"/>
                </a:solidFill>
              </a:rPr>
              <a:t>ad hoc search</a:t>
            </a:r>
            <a:r>
              <a:rPr lang="zh-CN" altLang="en-US" sz="2000" b="1">
                <a:solidFill>
                  <a:srgbClr val="C00000"/>
                </a:solidFill>
              </a:rPr>
              <a:t>系统表现！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AC8DE1-20D5-4695-8164-1E7975C8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03" y="1730500"/>
            <a:ext cx="4583017" cy="44812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CA76F9-46E0-4C3A-BAC9-F48894B3F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8" y="4165430"/>
            <a:ext cx="3924987" cy="8609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EC7A1F-5413-4696-AC3A-EC477D9BB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18" y="2932213"/>
            <a:ext cx="3981844" cy="8289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95E98A-F7B5-464F-83A8-4B73F24AB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719" y="5541256"/>
            <a:ext cx="2158984" cy="5446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1F1D36B-94CB-4D52-BA51-F62223FC8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45" y="2615319"/>
            <a:ext cx="2736964" cy="41649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D4981BB-33A1-4F07-8660-08A0857F8028}"/>
              </a:ext>
            </a:extLst>
          </p:cNvPr>
          <p:cNvSpPr/>
          <p:nvPr/>
        </p:nvSpPr>
        <p:spPr>
          <a:xfrm>
            <a:off x="742168" y="2147695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知识蒸馏损失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563DCD-8CAF-4194-A54A-FCD77B804F01}"/>
              </a:ext>
            </a:extLst>
          </p:cNvPr>
          <p:cNvSpPr/>
          <p:nvPr/>
        </p:nvSpPr>
        <p:spPr>
          <a:xfrm>
            <a:off x="670718" y="1499668"/>
            <a:ext cx="7705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本文提出了一种新的教师</a:t>
            </a:r>
            <a:r>
              <a:rPr lang="en-US" altLang="zh-CN" sz="2000" b="1">
                <a:solidFill>
                  <a:srgbClr val="C00000"/>
                </a:solidFill>
              </a:rPr>
              <a:t>-</a:t>
            </a:r>
            <a:r>
              <a:rPr lang="zh-CN" altLang="en-US" sz="2000" b="1">
                <a:solidFill>
                  <a:srgbClr val="C00000"/>
                </a:solidFill>
              </a:rPr>
              <a:t>学生监督的对话式检索框架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D009F9-43A9-497D-9ECA-24CDF065D451}"/>
              </a:ext>
            </a:extLst>
          </p:cNvPr>
          <p:cNvSpPr/>
          <p:nvPr/>
        </p:nvSpPr>
        <p:spPr>
          <a:xfrm>
            <a:off x="742168" y="3812276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排序损失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3B770F-A68D-49E3-B408-BDBEFEB42ECA}"/>
              </a:ext>
            </a:extLst>
          </p:cNvPr>
          <p:cNvSpPr/>
          <p:nvPr/>
        </p:nvSpPr>
        <p:spPr>
          <a:xfrm>
            <a:off x="742168" y="5099134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总损失函数</a:t>
            </a:r>
          </a:p>
        </p:txBody>
      </p:sp>
    </p:spTree>
    <p:extLst>
      <p:ext uri="{BB962C8B-B14F-4D97-AF65-F5344CB8AC3E}">
        <p14:creationId xmlns:p14="http://schemas.microsoft.com/office/powerpoint/2010/main" val="25258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563DCD-8CAF-4194-A54A-FCD77B804F01}"/>
              </a:ext>
            </a:extLst>
          </p:cNvPr>
          <p:cNvSpPr/>
          <p:nvPr/>
        </p:nvSpPr>
        <p:spPr>
          <a:xfrm>
            <a:off x="670719" y="1538304"/>
            <a:ext cx="5021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实验数据集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1EEC26-D393-4D32-B1D0-F85210D2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9" y="2230020"/>
            <a:ext cx="5021744" cy="208083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91F4484-F788-4957-98D2-6B84E61977BA}"/>
              </a:ext>
            </a:extLst>
          </p:cNvPr>
          <p:cNvSpPr/>
          <p:nvPr/>
        </p:nvSpPr>
        <p:spPr>
          <a:xfrm>
            <a:off x="5692463" y="1561194"/>
            <a:ext cx="5021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评测指标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6B8FBF-7748-4746-B3EA-4C68046660FC}"/>
              </a:ext>
            </a:extLst>
          </p:cNvPr>
          <p:cNvSpPr/>
          <p:nvPr/>
        </p:nvSpPr>
        <p:spPr>
          <a:xfrm>
            <a:off x="5692463" y="2168406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1. MRR(</a:t>
            </a:r>
            <a:r>
              <a:rPr lang="zh-CN" altLang="en-US"/>
              <a:t>平均排名的倒数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6F2946-33C1-4767-8A7D-B4F631E65970}"/>
              </a:ext>
            </a:extLst>
          </p:cNvPr>
          <p:cNvSpPr/>
          <p:nvPr/>
        </p:nvSpPr>
        <p:spPr>
          <a:xfrm>
            <a:off x="5692463" y="2942418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2. NDCG@K(</a:t>
            </a:r>
            <a:r>
              <a:rPr lang="zh-CN" altLang="en-US"/>
              <a:t>标准化折扣累积收益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8360F3-6438-4671-A68C-5B8BD55BF1DC}"/>
              </a:ext>
            </a:extLst>
          </p:cNvPr>
          <p:cNvSpPr/>
          <p:nvPr/>
        </p:nvSpPr>
        <p:spPr>
          <a:xfrm>
            <a:off x="5692463" y="3733266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3. Recall@K(</a:t>
            </a:r>
            <a:r>
              <a:rPr lang="zh-CN" altLang="en-US"/>
              <a:t>召回率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0BE85A-1DD3-4C8B-9FB0-47D8288F4A81}"/>
              </a:ext>
            </a:extLst>
          </p:cNvPr>
          <p:cNvSpPr/>
          <p:nvPr/>
        </p:nvSpPr>
        <p:spPr>
          <a:xfrm>
            <a:off x="5692463" y="4547703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4. MAP@K(</a:t>
            </a:r>
            <a:r>
              <a:rPr lang="zh-CN" altLang="en-US"/>
              <a:t>平均精度均值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339977-84A8-4DDE-B41B-3D384C8416C4}"/>
              </a:ext>
            </a:extLst>
          </p:cNvPr>
          <p:cNvSpPr/>
          <p:nvPr/>
        </p:nvSpPr>
        <p:spPr>
          <a:xfrm>
            <a:off x="5692463" y="5434199"/>
            <a:ext cx="620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5. Hole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563DCD-8CAF-4194-A54A-FCD77B804F01}"/>
              </a:ext>
            </a:extLst>
          </p:cNvPr>
          <p:cNvSpPr/>
          <p:nvPr/>
        </p:nvSpPr>
        <p:spPr>
          <a:xfrm>
            <a:off x="662854" y="1499667"/>
            <a:ext cx="5021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实验结果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9EE375-02D3-42E9-93E5-3500083E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40" y="2230018"/>
            <a:ext cx="6590099" cy="42919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63E24CE-EE73-4258-AA64-2E93D97311F5}"/>
              </a:ext>
            </a:extLst>
          </p:cNvPr>
          <p:cNvSpPr/>
          <p:nvPr/>
        </p:nvSpPr>
        <p:spPr>
          <a:xfrm>
            <a:off x="670720" y="2162945"/>
            <a:ext cx="1432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1. </a:t>
            </a:r>
            <a:r>
              <a:rPr lang="zh-CN" altLang="en-US">
                <a:solidFill>
                  <a:srgbClr val="C00000"/>
                </a:solidFill>
              </a:rPr>
              <a:t>总体表现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3849D5-14B3-4A9D-9136-C64E82504EF5}"/>
              </a:ext>
            </a:extLst>
          </p:cNvPr>
          <p:cNvSpPr/>
          <p:nvPr/>
        </p:nvSpPr>
        <p:spPr>
          <a:xfrm>
            <a:off x="8693239" y="3637315"/>
            <a:ext cx="3281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(1) </a:t>
            </a:r>
            <a:r>
              <a:rPr lang="zh-CN" altLang="en-US" b="1">
                <a:solidFill>
                  <a:srgbClr val="C00000"/>
                </a:solidFill>
              </a:rPr>
              <a:t>少样本学习效果显著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(2) </a:t>
            </a:r>
            <a:r>
              <a:rPr lang="zh-CN" altLang="en-US" b="1">
                <a:solidFill>
                  <a:srgbClr val="C00000"/>
                </a:solidFill>
              </a:rPr>
              <a:t>蒸馏</a:t>
            </a:r>
            <a:r>
              <a:rPr lang="en-US" altLang="zh-CN" b="1">
                <a:solidFill>
                  <a:srgbClr val="C00000"/>
                </a:solidFill>
              </a:rPr>
              <a:t>+</a:t>
            </a:r>
            <a:r>
              <a:rPr lang="zh-CN" altLang="en-US" b="1">
                <a:solidFill>
                  <a:srgbClr val="C00000"/>
                </a:solidFill>
              </a:rPr>
              <a:t>监督学习框架有突破</a:t>
            </a:r>
            <a:r>
              <a:rPr lang="en-US" altLang="zh-CN" b="1">
                <a:solidFill>
                  <a:srgbClr val="C00000"/>
                </a:solidFill>
              </a:rPr>
              <a:t>ad hoc search</a:t>
            </a:r>
            <a:r>
              <a:rPr lang="zh-CN" altLang="en-US" b="1">
                <a:solidFill>
                  <a:srgbClr val="C00000"/>
                </a:solidFill>
              </a:rPr>
              <a:t>上限的潜力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5C0A6-5AFF-47C6-90B5-6C5A1040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" y="1987017"/>
            <a:ext cx="3909307" cy="29173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4542D9-559D-4792-BB07-DB70ABC63BC8}"/>
              </a:ext>
            </a:extLst>
          </p:cNvPr>
          <p:cNvSpPr/>
          <p:nvPr/>
        </p:nvSpPr>
        <p:spPr>
          <a:xfrm>
            <a:off x="670719" y="1602714"/>
            <a:ext cx="3411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2. </a:t>
            </a:r>
            <a:r>
              <a:rPr lang="zh-CN" altLang="en-US">
                <a:solidFill>
                  <a:srgbClr val="C00000"/>
                </a:solidFill>
              </a:rPr>
              <a:t>训练策略的有效性研究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686F4C-FE1B-43EF-91BC-66720751E9B6}"/>
              </a:ext>
            </a:extLst>
          </p:cNvPr>
          <p:cNvSpPr/>
          <p:nvPr/>
        </p:nvSpPr>
        <p:spPr>
          <a:xfrm>
            <a:off x="5562545" y="1612741"/>
            <a:ext cx="3411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3. </a:t>
            </a:r>
            <a:r>
              <a:rPr lang="zh-CN" altLang="en-US">
                <a:solidFill>
                  <a:srgbClr val="C00000"/>
                </a:solidFill>
              </a:rPr>
              <a:t>学到的</a:t>
            </a:r>
            <a:r>
              <a:rPr lang="en-US" altLang="zh-CN">
                <a:solidFill>
                  <a:srgbClr val="C00000"/>
                </a:solidFill>
              </a:rPr>
              <a:t>query</a:t>
            </a:r>
            <a:r>
              <a:rPr lang="zh-CN" altLang="en-US">
                <a:solidFill>
                  <a:srgbClr val="C00000"/>
                </a:solidFill>
              </a:rPr>
              <a:t>表示分析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70344-4774-4184-AAEA-AB826899E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45" y="2034615"/>
            <a:ext cx="4056429" cy="35097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82C3EEB-F09F-4E13-BE67-9B1C97EF3DEE}"/>
              </a:ext>
            </a:extLst>
          </p:cNvPr>
          <p:cNvSpPr/>
          <p:nvPr/>
        </p:nvSpPr>
        <p:spPr>
          <a:xfrm>
            <a:off x="670719" y="4976718"/>
            <a:ext cx="4773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b="1">
                <a:solidFill>
                  <a:srgbClr val="C00000"/>
                </a:solidFill>
              </a:rPr>
              <a:t>少样本情况下，</a:t>
            </a:r>
            <a:r>
              <a:rPr lang="en-US" altLang="zh-CN" b="1">
                <a:solidFill>
                  <a:srgbClr val="C00000"/>
                </a:solidFill>
              </a:rPr>
              <a:t>multi-task</a:t>
            </a:r>
            <a:r>
              <a:rPr lang="zh-CN" altLang="en-US" b="1">
                <a:solidFill>
                  <a:srgbClr val="C00000"/>
                </a:solidFill>
              </a:rPr>
              <a:t>可能不生效</a:t>
            </a:r>
            <a:endParaRPr lang="en-US" altLang="zh-CN" b="1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(2) </a:t>
            </a:r>
            <a:r>
              <a:rPr lang="zh-CN" altLang="en-US" b="1">
                <a:solidFill>
                  <a:srgbClr val="C00000"/>
                </a:solidFill>
              </a:rPr>
              <a:t>相关性标签可以使重排模型更加鲁棒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BB9090-2534-4CB0-8189-9056E578C301}"/>
              </a:ext>
            </a:extLst>
          </p:cNvPr>
          <p:cNvSpPr/>
          <p:nvPr/>
        </p:nvSpPr>
        <p:spPr>
          <a:xfrm>
            <a:off x="9570021" y="3139876"/>
            <a:ext cx="26219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z="1400" b="1">
                <a:solidFill>
                  <a:srgbClr val="C00000"/>
                </a:solidFill>
              </a:rPr>
              <a:t>零样本情况下，学到的表示是接近上下文表示的平均值</a:t>
            </a:r>
            <a:endParaRPr lang="en-US" altLang="zh-CN" sz="1400" b="1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endParaRPr lang="en-US" altLang="zh-CN" sz="1400" b="1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zh-CN" sz="1400" b="1">
                <a:solidFill>
                  <a:srgbClr val="C00000"/>
                </a:solidFill>
              </a:rPr>
              <a:t>ConvDR</a:t>
            </a:r>
            <a:r>
              <a:rPr lang="zh-CN" altLang="en-US" sz="1400" b="1">
                <a:solidFill>
                  <a:srgbClr val="C00000"/>
                </a:solidFill>
              </a:rPr>
              <a:t>模型学到了最接近人工改写的</a:t>
            </a:r>
            <a:r>
              <a:rPr lang="en-US" altLang="zh-CN" sz="1400" b="1">
                <a:solidFill>
                  <a:srgbClr val="C00000"/>
                </a:solidFill>
              </a:rPr>
              <a:t>query</a:t>
            </a:r>
            <a:r>
              <a:rPr lang="zh-CN" altLang="en-US" sz="1400" b="1">
                <a:solidFill>
                  <a:srgbClr val="C00000"/>
                </a:solidFill>
              </a:rPr>
              <a:t>表示以及</a:t>
            </a:r>
            <a:r>
              <a:rPr lang="en-US" altLang="zh-CN" sz="1400" b="1">
                <a:solidFill>
                  <a:srgbClr val="C00000"/>
                </a:solidFill>
              </a:rPr>
              <a:t>free-type query</a:t>
            </a:r>
            <a:r>
              <a:rPr lang="zh-CN" altLang="en-US" sz="1400" b="1">
                <a:solidFill>
                  <a:srgbClr val="C00000"/>
                </a:solidFill>
              </a:rPr>
              <a:t>表示</a:t>
            </a:r>
            <a:endParaRPr lang="en-US" altLang="zh-CN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8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542D9-559D-4792-BB07-DB70ABC63BC8}"/>
              </a:ext>
            </a:extLst>
          </p:cNvPr>
          <p:cNvSpPr/>
          <p:nvPr/>
        </p:nvSpPr>
        <p:spPr>
          <a:xfrm>
            <a:off x="670719" y="1602714"/>
            <a:ext cx="3411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4. </a:t>
            </a:r>
            <a:r>
              <a:rPr lang="zh-CN" altLang="en-US">
                <a:solidFill>
                  <a:srgbClr val="C00000"/>
                </a:solidFill>
              </a:rPr>
              <a:t>捕获上下文的效果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05D3DA-36FC-49B9-A632-F269EF51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76" y="2091739"/>
            <a:ext cx="3623039" cy="30279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6B9C65-A096-4EEE-A53F-C17381C94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86" y="1972046"/>
            <a:ext cx="3974741" cy="32694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3A902B-EA13-4501-B05E-78055204B8AF}"/>
              </a:ext>
            </a:extLst>
          </p:cNvPr>
          <p:cNvSpPr/>
          <p:nvPr/>
        </p:nvSpPr>
        <p:spPr>
          <a:xfrm>
            <a:off x="3772286" y="5464227"/>
            <a:ext cx="5693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b="1">
                <a:solidFill>
                  <a:srgbClr val="C00000"/>
                </a:solidFill>
              </a:rPr>
              <a:t>ConvDR</a:t>
            </a:r>
            <a:r>
              <a:rPr lang="zh-CN" altLang="en-US" b="1">
                <a:solidFill>
                  <a:srgbClr val="C00000"/>
                </a:solidFill>
              </a:rPr>
              <a:t>和相关文档的相似性更高</a:t>
            </a:r>
            <a:endParaRPr lang="en-US" altLang="zh-CN" b="1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endParaRPr lang="en-US" altLang="zh-CN" b="1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zh-CN" altLang="en-US" b="1">
                <a:solidFill>
                  <a:srgbClr val="C00000"/>
                </a:solidFill>
              </a:rPr>
              <a:t>不会随着对话轮数增加而出现效果下降的情况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542D9-559D-4792-BB07-DB70ABC63BC8}"/>
              </a:ext>
            </a:extLst>
          </p:cNvPr>
          <p:cNvSpPr/>
          <p:nvPr/>
        </p:nvSpPr>
        <p:spPr>
          <a:xfrm>
            <a:off x="670719" y="1602714"/>
            <a:ext cx="3411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4. </a:t>
            </a:r>
            <a:r>
              <a:rPr lang="zh-CN" altLang="en-US">
                <a:solidFill>
                  <a:srgbClr val="C00000"/>
                </a:solidFill>
              </a:rPr>
              <a:t>捕获上下文的效果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DE547C-D0E4-4DB7-BD01-F623028A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78" y="2125980"/>
            <a:ext cx="9156044" cy="34282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F44EF0B-E66B-4E85-87BE-F5F173E24969}"/>
              </a:ext>
            </a:extLst>
          </p:cNvPr>
          <p:cNvSpPr/>
          <p:nvPr/>
        </p:nvSpPr>
        <p:spPr>
          <a:xfrm>
            <a:off x="4454867" y="5708121"/>
            <a:ext cx="5693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b="1">
                <a:solidFill>
                  <a:srgbClr val="C00000"/>
                </a:solidFill>
              </a:rPr>
              <a:t>ConvDR</a:t>
            </a:r>
            <a:r>
              <a:rPr lang="zh-CN" altLang="en-US" b="1">
                <a:solidFill>
                  <a:srgbClr val="C00000"/>
                </a:solidFill>
              </a:rPr>
              <a:t>对上下文内容更敏感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542D9-559D-4792-BB07-DB70ABC63BC8}"/>
              </a:ext>
            </a:extLst>
          </p:cNvPr>
          <p:cNvSpPr/>
          <p:nvPr/>
        </p:nvSpPr>
        <p:spPr>
          <a:xfrm>
            <a:off x="670719" y="1602714"/>
            <a:ext cx="3411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5.</a:t>
            </a:r>
            <a:r>
              <a:rPr lang="zh-CN" altLang="en-US">
                <a:solidFill>
                  <a:srgbClr val="C00000"/>
                </a:solidFill>
              </a:rPr>
              <a:t>案例研究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091452-0FC2-467C-B55D-58272195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003" y="1602714"/>
            <a:ext cx="7187281" cy="4852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5D1AB9-E96E-4F96-A8BE-24FB55F1CAB0}"/>
              </a:ext>
            </a:extLst>
          </p:cNvPr>
          <p:cNvSpPr/>
          <p:nvPr/>
        </p:nvSpPr>
        <p:spPr>
          <a:xfrm>
            <a:off x="9092652" y="3191353"/>
            <a:ext cx="28340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b="1">
                <a:solidFill>
                  <a:srgbClr val="C00000"/>
                </a:solidFill>
              </a:rPr>
              <a:t>在对话式搜索中，上下文信息不应该只用来改写</a:t>
            </a:r>
            <a:r>
              <a:rPr lang="en-US" altLang="zh-CN" b="1">
                <a:solidFill>
                  <a:srgbClr val="C00000"/>
                </a:solidFill>
              </a:rPr>
              <a:t>query</a:t>
            </a:r>
          </a:p>
          <a:p>
            <a:pPr marL="342900" indent="-342900">
              <a:buAutoNum type="arabicParenBoth"/>
            </a:pPr>
            <a:endParaRPr lang="en-US" altLang="zh-CN" b="1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zh-CN" altLang="en-US" b="1">
                <a:solidFill>
                  <a:srgbClr val="C00000"/>
                </a:solidFill>
              </a:rPr>
              <a:t>一旦改写阶段发生错误，将会严重影响检索结果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100277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3200" b="1"/>
              <a:t>Few-Shot Conversational Dense Retrieval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542D9-559D-4792-BB07-DB70ABC63BC8}"/>
              </a:ext>
            </a:extLst>
          </p:cNvPr>
          <p:cNvSpPr/>
          <p:nvPr/>
        </p:nvSpPr>
        <p:spPr>
          <a:xfrm>
            <a:off x="670719" y="1602714"/>
            <a:ext cx="3411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6.</a:t>
            </a:r>
            <a:r>
              <a:rPr lang="zh-CN" altLang="en-US">
                <a:solidFill>
                  <a:srgbClr val="C00000"/>
                </a:solidFill>
              </a:rPr>
              <a:t>检索效率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5769D-0137-4E2C-9718-83FF6243D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83" y="1972046"/>
            <a:ext cx="5868267" cy="38444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3A59919-C008-44FE-A06B-28A698977FCD}"/>
              </a:ext>
            </a:extLst>
          </p:cNvPr>
          <p:cNvSpPr/>
          <p:nvPr/>
        </p:nvSpPr>
        <p:spPr>
          <a:xfrm>
            <a:off x="8103883" y="3429000"/>
            <a:ext cx="3551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b="1">
                <a:solidFill>
                  <a:srgbClr val="C00000"/>
                </a:solidFill>
              </a:rPr>
              <a:t>ConvDR</a:t>
            </a:r>
            <a:r>
              <a:rPr lang="zh-CN" altLang="en-US" b="1">
                <a:solidFill>
                  <a:srgbClr val="C00000"/>
                </a:solidFill>
              </a:rPr>
              <a:t>通过直接编码上下文进行稠密检索，比改写</a:t>
            </a:r>
            <a:r>
              <a:rPr lang="en-US" altLang="zh-CN" b="1">
                <a:solidFill>
                  <a:srgbClr val="C00000"/>
                </a:solidFill>
              </a:rPr>
              <a:t>+</a:t>
            </a:r>
            <a:r>
              <a:rPr lang="zh-CN" altLang="en-US" b="1">
                <a:solidFill>
                  <a:srgbClr val="C00000"/>
                </a:solidFill>
              </a:rPr>
              <a:t>编码</a:t>
            </a:r>
            <a:r>
              <a:rPr lang="en-US" altLang="zh-CN" b="1">
                <a:solidFill>
                  <a:srgbClr val="C00000"/>
                </a:solidFill>
              </a:rPr>
              <a:t>+</a:t>
            </a:r>
            <a:r>
              <a:rPr lang="zh-CN" altLang="en-US" b="1">
                <a:solidFill>
                  <a:srgbClr val="C00000"/>
                </a:solidFill>
              </a:rPr>
              <a:t>检索三段式框架效率更高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D3428C-0B5A-4232-8991-0F3E311B4FD5}"/>
              </a:ext>
            </a:extLst>
          </p:cNvPr>
          <p:cNvSpPr txBox="1"/>
          <p:nvPr/>
        </p:nvSpPr>
        <p:spPr>
          <a:xfrm>
            <a:off x="657840" y="504540"/>
            <a:ext cx="1002776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/>
              <a:t>Multi-View Document Representation Learning for Open-Domain Dense Retrieval</a:t>
            </a:r>
            <a:endParaRPr kumimoji="0" lang="zh-CN" altLang="en-US" sz="28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8BB7E4-49EA-408C-BCBF-38A997652FD8}"/>
              </a:ext>
            </a:extLst>
          </p:cNvPr>
          <p:cNvSpPr/>
          <p:nvPr/>
        </p:nvSpPr>
        <p:spPr>
          <a:xfrm>
            <a:off x="657841" y="1935642"/>
            <a:ext cx="3504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Motivation</a:t>
            </a:r>
          </a:p>
          <a:p>
            <a:endParaRPr lang="en-US" altLang="zh-CN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rgbClr val="C00000"/>
                </a:solidFill>
              </a:rPr>
              <a:t>一个文档可以回答多个问题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794DC-2B46-4A2C-9E58-7F8769E3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1549500"/>
            <a:ext cx="3468569" cy="49519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A3C6C5-4871-4675-97F6-F13DA987A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40" y="3766612"/>
            <a:ext cx="3621471" cy="156061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90AE5C2-0ABA-4AE9-BCF9-18C6A6928DAC}"/>
              </a:ext>
            </a:extLst>
          </p:cNvPr>
          <p:cNvSpPr/>
          <p:nvPr/>
        </p:nvSpPr>
        <p:spPr>
          <a:xfrm>
            <a:off x="8029307" y="2135396"/>
            <a:ext cx="4077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Contribution</a:t>
            </a:r>
          </a:p>
          <a:p>
            <a:endParaRPr lang="en-US" altLang="zh-CN" sz="2000" b="1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>
                <a:solidFill>
                  <a:srgbClr val="C00000"/>
                </a:solidFill>
              </a:rPr>
              <a:t>提出多观点文档表示学习框架</a:t>
            </a:r>
            <a:endParaRPr lang="en-US" altLang="zh-CN" sz="2000" b="1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b="1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>
                <a:solidFill>
                  <a:srgbClr val="C00000"/>
                </a:solidFill>
              </a:rPr>
              <a:t>引入退火温度提出全局</a:t>
            </a:r>
            <a:r>
              <a:rPr lang="en-US" altLang="zh-CN" sz="2000" b="1">
                <a:solidFill>
                  <a:srgbClr val="C00000"/>
                </a:solidFill>
              </a:rPr>
              <a:t>-</a:t>
            </a:r>
            <a:r>
              <a:rPr lang="zh-CN" altLang="en-US" sz="2000" b="1">
                <a:solidFill>
                  <a:srgbClr val="C00000"/>
                </a:solidFill>
              </a:rPr>
              <a:t>局部损失，确保多个表示能够区分开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4855503" y="2865152"/>
            <a:ext cx="248099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000" b="1">
                <a:solidFill>
                  <a:srgbClr val="C00000"/>
                </a:solidFill>
              </a:rPr>
              <a:t>Thanks~</a:t>
            </a:r>
            <a:endParaRPr kumimoji="0" lang="zh-CN" altLang="en-US" sz="4000" b="1" i="0" u="none" strike="noStrike" cap="none" spc="0" normalizeH="0" baseline="30000">
              <a:ln>
                <a:noFill/>
              </a:ln>
              <a:solidFill>
                <a:srgbClr val="C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45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D3428C-0B5A-4232-8991-0F3E311B4FD5}"/>
              </a:ext>
            </a:extLst>
          </p:cNvPr>
          <p:cNvSpPr txBox="1"/>
          <p:nvPr/>
        </p:nvSpPr>
        <p:spPr>
          <a:xfrm>
            <a:off x="657840" y="504540"/>
            <a:ext cx="1002776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/>
              <a:t>Multi-View Document Representation Learning for Open-Domain Dense Retrieval</a:t>
            </a:r>
            <a:endParaRPr kumimoji="0" lang="zh-CN" altLang="en-US" sz="28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E54FC-729F-4EF6-8F42-18410EFE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" y="2189020"/>
            <a:ext cx="11198210" cy="328463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3C07367-4856-47CF-8990-C2AED931D7A1}"/>
              </a:ext>
            </a:extLst>
          </p:cNvPr>
          <p:cNvSpPr/>
          <p:nvPr/>
        </p:nvSpPr>
        <p:spPr>
          <a:xfrm>
            <a:off x="895584" y="1905162"/>
            <a:ext cx="4286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检索重排阶段常用的模型架构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D3428C-0B5A-4232-8991-0F3E311B4FD5}"/>
              </a:ext>
            </a:extLst>
          </p:cNvPr>
          <p:cNvSpPr txBox="1"/>
          <p:nvPr/>
        </p:nvSpPr>
        <p:spPr>
          <a:xfrm>
            <a:off x="657840" y="504540"/>
            <a:ext cx="1002776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/>
              <a:t>Multi-View Document Representation Learning for Open-Domain Dense Retrieval</a:t>
            </a:r>
            <a:endParaRPr kumimoji="0" lang="zh-CN" altLang="en-US" sz="28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C07367-4856-47CF-8990-C2AED931D7A1}"/>
              </a:ext>
            </a:extLst>
          </p:cNvPr>
          <p:cNvSpPr/>
          <p:nvPr/>
        </p:nvSpPr>
        <p:spPr>
          <a:xfrm>
            <a:off x="657840" y="1819818"/>
            <a:ext cx="4286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本文提出的模型架构 </a:t>
            </a:r>
            <a:r>
              <a:rPr lang="en-US" altLang="zh-CN" sz="2000" b="1">
                <a:solidFill>
                  <a:srgbClr val="C00000"/>
                </a:solidFill>
              </a:rPr>
              <a:t>(MVR)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593358-2748-4F96-B080-7D91E4E8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3" y="2346379"/>
            <a:ext cx="7169419" cy="26668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27A066-F954-48D6-B44C-BBFACE1F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548" y="1819818"/>
            <a:ext cx="4069447" cy="9541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7D2B3D-23D1-41E2-999F-A73B299E4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392" y="2773923"/>
            <a:ext cx="3841814" cy="923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A90F06-A4A1-4B7D-82AF-AEA6F098D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164" y="4058371"/>
            <a:ext cx="3232214" cy="4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D3428C-0B5A-4232-8991-0F3E311B4FD5}"/>
              </a:ext>
            </a:extLst>
          </p:cNvPr>
          <p:cNvSpPr txBox="1"/>
          <p:nvPr/>
        </p:nvSpPr>
        <p:spPr>
          <a:xfrm>
            <a:off x="657840" y="504540"/>
            <a:ext cx="1002776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/>
              <a:t>Multi-View Document Representation Learning for Open-Domain Dense Retrieval</a:t>
            </a:r>
            <a:endParaRPr kumimoji="0" lang="zh-CN" altLang="en-US" sz="28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A99B4-04E8-4A36-9556-B9EC9EC0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92" y="1839820"/>
            <a:ext cx="8858016" cy="36024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7CF176-A406-4189-875B-E6526FB7D823}"/>
              </a:ext>
            </a:extLst>
          </p:cNvPr>
          <p:cNvSpPr/>
          <p:nvPr/>
        </p:nvSpPr>
        <p:spPr>
          <a:xfrm>
            <a:off x="737088" y="1569882"/>
            <a:ext cx="4286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主实验结果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32765"/>
      </p:ext>
    </p:extLst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D3428C-0B5A-4232-8991-0F3E311B4FD5}"/>
              </a:ext>
            </a:extLst>
          </p:cNvPr>
          <p:cNvSpPr txBox="1"/>
          <p:nvPr/>
        </p:nvSpPr>
        <p:spPr>
          <a:xfrm>
            <a:off x="657840" y="504540"/>
            <a:ext cx="1002776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/>
              <a:t>Multi-View Document Representation Learning for Open-Domain Dense Retrieval</a:t>
            </a:r>
            <a:endParaRPr kumimoji="0" lang="zh-CN" altLang="en-US" sz="28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7CF176-A406-4189-875B-E6526FB7D823}"/>
              </a:ext>
            </a:extLst>
          </p:cNvPr>
          <p:cNvSpPr/>
          <p:nvPr/>
        </p:nvSpPr>
        <p:spPr>
          <a:xfrm>
            <a:off x="737088" y="1649130"/>
            <a:ext cx="4286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消融实验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59D5F2-47A7-4958-9FCD-C59CDD6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31" y="2181575"/>
            <a:ext cx="4449385" cy="26271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CD5550-FBFE-49F5-B1C5-360CF9FC6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961" y="2015966"/>
            <a:ext cx="4019013" cy="28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50905"/>
      </p:ext>
    </p:extLst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D3428C-0B5A-4232-8991-0F3E311B4FD5}"/>
              </a:ext>
            </a:extLst>
          </p:cNvPr>
          <p:cNvSpPr txBox="1"/>
          <p:nvPr/>
        </p:nvSpPr>
        <p:spPr>
          <a:xfrm>
            <a:off x="657840" y="504540"/>
            <a:ext cx="1002776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/>
              <a:t>Multi-View Document Representation Learning for Open-Domain Dense Retrieval</a:t>
            </a:r>
            <a:endParaRPr kumimoji="0" lang="zh-CN" altLang="en-US" sz="28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7CF176-A406-4189-875B-E6526FB7D823}"/>
              </a:ext>
            </a:extLst>
          </p:cNvPr>
          <p:cNvSpPr/>
          <p:nvPr/>
        </p:nvSpPr>
        <p:spPr>
          <a:xfrm>
            <a:off x="737088" y="1649130"/>
            <a:ext cx="4286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多观点表示分析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99AAE5-5C40-4EB7-A0DC-6F312FCA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03" y="1734804"/>
            <a:ext cx="6024103" cy="27909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780EF4-A5C4-4B74-8DD1-86AA1BA2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99" y="2574090"/>
            <a:ext cx="3666173" cy="7737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2675F2-A88C-4A6F-9C0F-0797E866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52" y="3510660"/>
            <a:ext cx="3736848" cy="5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9225"/>
      </p:ext>
    </p:extLst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D3428C-0B5A-4232-8991-0F3E311B4FD5}"/>
              </a:ext>
            </a:extLst>
          </p:cNvPr>
          <p:cNvSpPr txBox="1"/>
          <p:nvPr/>
        </p:nvSpPr>
        <p:spPr>
          <a:xfrm>
            <a:off x="657840" y="504540"/>
            <a:ext cx="1002776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/>
              <a:t>Multi-View Document Representation Learning for Open-Domain Dense Retrieval</a:t>
            </a:r>
            <a:endParaRPr kumimoji="0" lang="zh-CN" altLang="en-US" sz="28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7CF176-A406-4189-875B-E6526FB7D823}"/>
              </a:ext>
            </a:extLst>
          </p:cNvPr>
          <p:cNvSpPr/>
          <p:nvPr/>
        </p:nvSpPr>
        <p:spPr>
          <a:xfrm>
            <a:off x="737089" y="1649130"/>
            <a:ext cx="2225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案例分析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03F0D-B40D-4739-BEAD-357997E9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18" y="2239725"/>
            <a:ext cx="8304763" cy="40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7899"/>
      </p:ext>
    </p:extLst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DA3750-2C3E-4581-81C2-331A9B26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72" y="1920240"/>
            <a:ext cx="10393256" cy="2324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D72D82-3EED-40C5-BB47-189D7004B405}"/>
              </a:ext>
            </a:extLst>
          </p:cNvPr>
          <p:cNvSpPr txBox="1"/>
          <p:nvPr/>
        </p:nvSpPr>
        <p:spPr>
          <a:xfrm>
            <a:off x="670719" y="646208"/>
            <a:ext cx="332173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"/>
                <a:ea typeface="Lucida Sans"/>
                <a:cs typeface="Lucida Sans"/>
                <a:sym typeface="Lucida Sans"/>
              </a:rPr>
              <a:t>SIGIR 2021</a:t>
            </a:r>
            <a:endParaRPr kumimoji="0" lang="zh-CN" altLang="en-US" sz="3200" b="1" i="0" u="none" strike="noStrike" cap="none" spc="0" normalizeH="0" baseline="3000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094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497</Words>
  <Application>Microsoft Office PowerPoint</Application>
  <PresentationFormat>宽屏</PresentationFormat>
  <Paragraphs>81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Arial</vt:lpstr>
      <vt:lpstr>Arial Black</vt:lpstr>
      <vt:lpstr>Lucida Sans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CauseRec: Counterfactual User Sequence Synthesis for Sequential Recommendation </dc:title>
  <cp:lastModifiedBy>Administrator</cp:lastModifiedBy>
  <cp:revision>129</cp:revision>
  <dcterms:modified xsi:type="dcterms:W3CDTF">2022-03-28T10:12:12Z</dcterms:modified>
</cp:coreProperties>
</file>