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4"/>
  </p:notesMasterIdLst>
  <p:sldIdLst>
    <p:sldId id="257" r:id="rId4"/>
    <p:sldId id="269" r:id="rId5"/>
    <p:sldId id="284" r:id="rId6"/>
    <p:sldId id="287" r:id="rId7"/>
    <p:sldId id="282" r:id="rId8"/>
    <p:sldId id="286" r:id="rId9"/>
    <p:sldId id="285" r:id="rId10"/>
    <p:sldId id="281" r:id="rId11"/>
    <p:sldId id="28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9"/>
    <p:restoredTop sz="94241" autoAdjust="0"/>
  </p:normalViewPr>
  <p:slideViewPr>
    <p:cSldViewPr snapToGrid="0">
      <p:cViewPr>
        <p:scale>
          <a:sx n="95" d="100"/>
          <a:sy n="95" d="100"/>
        </p:scale>
        <p:origin x="13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8F88-4BD2-4A4B-A1C9-50D16632E9B9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2299-E8CB-44DE-84D4-299E60AF0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7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6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6081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9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6"/>
              </a:spcBef>
              <a:defRPr sz="3386"/>
            </a:lvl1pPr>
            <a:lvl2pPr>
              <a:lnSpc>
                <a:spcPct val="120000"/>
              </a:lnSpc>
              <a:spcBef>
                <a:spcPts val="846"/>
              </a:spcBef>
              <a:defRPr sz="2539"/>
            </a:lvl2pPr>
            <a:lvl3pPr>
              <a:lnSpc>
                <a:spcPct val="120000"/>
              </a:lnSpc>
              <a:spcBef>
                <a:spcPts val="846"/>
              </a:spcBef>
              <a:defRPr sz="2116"/>
            </a:lvl3pPr>
            <a:lvl4pPr>
              <a:lnSpc>
                <a:spcPct val="120000"/>
              </a:lnSpc>
              <a:spcBef>
                <a:spcPts val="846"/>
              </a:spcBef>
              <a:defRPr sz="1905"/>
            </a:lvl4pPr>
            <a:lvl5pPr>
              <a:lnSpc>
                <a:spcPct val="120000"/>
              </a:lnSpc>
              <a:spcBef>
                <a:spcPts val="846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9189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407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18815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3pPr>
            <a:lvl4pPr marL="182889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302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770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711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60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434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5304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3193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000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7592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2"/>
            </a:lvl1pPr>
            <a:lvl2pPr>
              <a:defRPr sz="3703"/>
            </a:lvl2pPr>
            <a:lvl3pPr>
              <a:defRPr sz="317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96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0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2"/>
            </a:lvl1pPr>
            <a:lvl2pPr marL="609407" indent="0">
              <a:buNone/>
              <a:defRPr sz="3703"/>
            </a:lvl2pPr>
            <a:lvl3pPr marL="1218815" indent="0">
              <a:buNone/>
              <a:defRPr sz="3174"/>
            </a:lvl3pPr>
            <a:lvl4pPr marL="1828894" indent="0">
              <a:buNone/>
              <a:defRPr sz="2645"/>
            </a:lvl4pPr>
            <a:lvl5pPr marL="2438302" indent="0">
              <a:buNone/>
              <a:defRPr sz="2645"/>
            </a:lvl5pPr>
            <a:lvl6pPr marL="3047709" indent="0">
              <a:buNone/>
              <a:defRPr sz="2645"/>
            </a:lvl6pPr>
            <a:lvl7pPr marL="3657116" indent="0">
              <a:buNone/>
              <a:defRPr sz="2645"/>
            </a:lvl7pPr>
            <a:lvl8pPr marL="4266524" indent="0">
              <a:buNone/>
              <a:defRPr sz="2645"/>
            </a:lvl8pPr>
            <a:lvl9pPr marL="4876603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811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510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8889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1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2F2-2E7B-A246-B8CE-D9F7F902574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5349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9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6"/>
              </a:spcBef>
              <a:defRPr sz="3386"/>
            </a:lvl1pPr>
            <a:lvl2pPr>
              <a:lnSpc>
                <a:spcPct val="120000"/>
              </a:lnSpc>
              <a:spcBef>
                <a:spcPts val="846"/>
              </a:spcBef>
              <a:defRPr sz="2539"/>
            </a:lvl2pPr>
            <a:lvl3pPr>
              <a:lnSpc>
                <a:spcPct val="120000"/>
              </a:lnSpc>
              <a:spcBef>
                <a:spcPts val="846"/>
              </a:spcBef>
              <a:defRPr sz="2116"/>
            </a:lvl3pPr>
            <a:lvl4pPr>
              <a:lnSpc>
                <a:spcPct val="120000"/>
              </a:lnSpc>
              <a:spcBef>
                <a:spcPts val="846"/>
              </a:spcBef>
              <a:defRPr sz="1905"/>
            </a:lvl4pPr>
            <a:lvl5pPr>
              <a:lnSpc>
                <a:spcPct val="120000"/>
              </a:lnSpc>
              <a:spcBef>
                <a:spcPts val="846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6BF1-D799-FC43-ABD7-CBCD563BD991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409422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407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18815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3pPr>
            <a:lvl4pPr marL="182889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302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770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711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60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F2-C26A-2943-9D0A-CC305772CD56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1413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E569-27CC-1E4F-AF21-EEDEBA0797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8920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D09E-A9A5-4841-B8A2-3ADA7F7C0D0A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82944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3EE7-A364-5A4D-BF6C-25826002D81F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1643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13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E681-5A78-5044-8122-EC745DB8495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30657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2"/>
            </a:lvl1pPr>
            <a:lvl2pPr>
              <a:defRPr sz="3703"/>
            </a:lvl2pPr>
            <a:lvl3pPr>
              <a:defRPr sz="317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A72F-40DC-8947-8F24-46CAD954BCD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5941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2"/>
            </a:lvl1pPr>
            <a:lvl2pPr marL="609407" indent="0">
              <a:buNone/>
              <a:defRPr sz="3703"/>
            </a:lvl2pPr>
            <a:lvl3pPr marL="1218815" indent="0">
              <a:buNone/>
              <a:defRPr sz="3174"/>
            </a:lvl3pPr>
            <a:lvl4pPr marL="1828894" indent="0">
              <a:buNone/>
              <a:defRPr sz="2645"/>
            </a:lvl4pPr>
            <a:lvl5pPr marL="2438302" indent="0">
              <a:buNone/>
              <a:defRPr sz="2645"/>
            </a:lvl5pPr>
            <a:lvl6pPr marL="3047709" indent="0">
              <a:buNone/>
              <a:defRPr sz="2645"/>
            </a:lvl6pPr>
            <a:lvl7pPr marL="3657116" indent="0">
              <a:buNone/>
              <a:defRPr sz="2645"/>
            </a:lvl7pPr>
            <a:lvl8pPr marL="4266524" indent="0">
              <a:buNone/>
              <a:defRPr sz="2645"/>
            </a:lvl8pPr>
            <a:lvl9pPr marL="4876603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3244-22EE-D048-A1F1-C8A1ADF31D7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7342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8475-B503-4342-9415-289607CB3F5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3076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0AD-9168-814E-A462-BB2A83C220D4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42722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1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D89E-A88C-4382-BB09-5FB1E2DEC51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8093-9F89-41B2-A14D-53E4980E7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pPr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 ftr="0" dt="0"/>
  <p:txStyles>
    <p:titleStyle>
      <a:lvl1pPr algn="l" defTabSz="1218815" rtl="0" eaLnBrk="1" latinLnBrk="0" hangingPunct="1">
        <a:spcBef>
          <a:spcPct val="0"/>
        </a:spcBef>
        <a:buNone/>
        <a:defRPr sz="380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88" indent="-456888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990371" indent="-380964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4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62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742669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3352749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6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563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71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9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657116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3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6DBDA8-8BD7-5D41-AECE-8B61D7328468}" type="datetime1">
              <a:rPr lang="zh-CN" altLang="en-US" smtClean="0"/>
              <a:t>2021/6/8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7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1EE9DE-39C0-45B1-B406-4DEC767CB4A8}" type="slidenum">
              <a:rPr lang="zh-CN" altLang="en-US" smtClean="0"/>
              <a:pPr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115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/>
  </p:transition>
  <p:hf hdr="0" ftr="0" dt="0"/>
  <p:txStyles>
    <p:titleStyle>
      <a:lvl1pPr algn="l" defTabSz="1218815" rtl="0" eaLnBrk="1" latinLnBrk="0" hangingPunct="1">
        <a:spcBef>
          <a:spcPct val="0"/>
        </a:spcBef>
        <a:buNone/>
        <a:defRPr sz="380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88" indent="-456888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990371" indent="-380964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4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62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742669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3352749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6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563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71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9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657116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3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D44DF44-2863-C74A-9AA8-F7BFF48FDB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488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6283" y="2255520"/>
            <a:ext cx="9753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4</a:t>
            </a:r>
          </a:p>
          <a:p>
            <a:pPr algn="ctr"/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Missing Information from Vision in Multimodal Dialogue System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4227" y="4249783"/>
            <a:ext cx="78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Qian</a:t>
            </a:r>
          </a:p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Chuhao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" y="6305602"/>
            <a:ext cx="2445766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2021.06.08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08" descr="C:\Users\Lydia\Desktop\教务处工作\20190209龙老师PPT\学校中英文标准组合LOGO下载\中英文标准组合(jpge格式）.jpg">
            <a:extLst>
              <a:ext uri="{FF2B5EF4-FFF2-40B4-BE49-F238E27FC236}">
                <a16:creationId xmlns:a16="http://schemas.microsoft.com/office/drawing/2014/main" id="{3EE67172-5C7F-7146-B140-8A60CE77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2" y="363050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0773DC-4EA9-274E-91D1-07DCFD809A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18" y="431775"/>
            <a:ext cx="2564031" cy="5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8748" y="2914873"/>
            <a:ext cx="465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0120922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331" y="666112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5874" y="1843236"/>
            <a:ext cx="87641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buFontTx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</a:t>
            </a:r>
          </a:p>
          <a:p>
            <a:pPr marL="342900" indent="-342900">
              <a:buFontTx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Plan</a:t>
            </a:r>
          </a:p>
          <a:p>
            <a:pPr marL="342900" indent="-342900">
              <a:buFontTx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883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403" y="658000"/>
            <a:ext cx="705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4204" y="1332247"/>
            <a:ext cx="74612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information in dialogue systems</a:t>
            </a:r>
          </a:p>
          <a:p>
            <a:pPr marL="800100" lvl="1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text information: missing visual expression</a:t>
            </a:r>
          </a:p>
          <a:p>
            <a:pPr marL="800100" lvl="1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multi-modal dialogue systems: dependence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800100" lvl="1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Expensive, Dirty</a:t>
            </a:r>
          </a:p>
          <a:p>
            <a:pPr marL="800100" lvl="1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targeted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space of different modality</a:t>
            </a:r>
          </a:p>
          <a:p>
            <a:pPr marL="800100" lvl="1" indent="-342900">
              <a:buFontTx/>
              <a:buChar char="-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499657" y="5074512"/>
                <a:ext cx="32027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帮我把桌上的东西拿过来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它太烫了，我拒绝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57" y="5074512"/>
                <a:ext cx="3202769" cy="646331"/>
              </a:xfrm>
              <a:prstGeom prst="rect">
                <a:avLst/>
              </a:prstGeom>
              <a:blipFill>
                <a:blip r:embed="rId3"/>
                <a:stretch>
                  <a:fillRect t="-576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AB888F1-FA0A-5B40-805D-E141D43C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568" y="2557009"/>
            <a:ext cx="3524949" cy="23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402" y="658000"/>
            <a:ext cx="823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Proposed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08FDD-5B2F-2142-AE20-84D4D7BED6D4}"/>
              </a:ext>
            </a:extLst>
          </p:cNvPr>
          <p:cNvSpPr txBox="1"/>
          <p:nvPr/>
        </p:nvSpPr>
        <p:spPr>
          <a:xfrm>
            <a:off x="360956" y="1329066"/>
            <a:ext cx="1073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en-US" altLang="zh-CN" sz="2400" b="1" dirty="0"/>
              <a:t>Project texts and images into the same semantic feature space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4BEB768-CCEA-5E49-8003-26C1CFBEC319}"/>
              </a:ext>
            </a:extLst>
          </p:cNvPr>
          <p:cNvSpPr txBox="1">
            <a:spLocks/>
          </p:cNvSpPr>
          <p:nvPr/>
        </p:nvSpPr>
        <p:spPr>
          <a:xfrm>
            <a:off x="4006005" y="2880971"/>
            <a:ext cx="2197562" cy="26927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zh-CN"/>
            </a:defPPr>
            <a:lvl1pPr marL="0" algn="r" defTabSz="914400" rtl="0" eaLnBrk="1" latinLnBrk="0" hangingPunct="1">
              <a:defRPr sz="1587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1EE9DE-39C0-45B1-B406-4DEC767CB4A8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02D121-DF46-B44C-B414-AF45FEE21EBC}"/>
              </a:ext>
            </a:extLst>
          </p:cNvPr>
          <p:cNvGrpSpPr/>
          <p:nvPr/>
        </p:nvGrpSpPr>
        <p:grpSpPr>
          <a:xfrm>
            <a:off x="2157608" y="1994851"/>
            <a:ext cx="6732392" cy="4418014"/>
            <a:chOff x="295835" y="1492457"/>
            <a:chExt cx="8373036" cy="51629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22E9975-5C1E-E240-B81B-E7678F136592}"/>
                </a:ext>
              </a:extLst>
            </p:cNvPr>
            <p:cNvGrpSpPr/>
            <p:nvPr/>
          </p:nvGrpSpPr>
          <p:grpSpPr>
            <a:xfrm>
              <a:off x="295835" y="3200400"/>
              <a:ext cx="8373036" cy="3455056"/>
              <a:chOff x="618565" y="2448242"/>
              <a:chExt cx="10058400" cy="4153426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741DBF1-EC86-0D41-8767-D0CE0002E292}"/>
                  </a:ext>
                </a:extLst>
              </p:cNvPr>
              <p:cNvGrpSpPr/>
              <p:nvPr/>
            </p:nvGrpSpPr>
            <p:grpSpPr>
              <a:xfrm>
                <a:off x="618565" y="3745139"/>
                <a:ext cx="10058400" cy="2856529"/>
                <a:chOff x="959224" y="3010033"/>
                <a:chExt cx="10058400" cy="2856529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606A589C-62A2-9C4C-92C9-F85F324A9C96}"/>
                    </a:ext>
                  </a:extLst>
                </p:cNvPr>
                <p:cNvGrpSpPr/>
                <p:nvPr/>
              </p:nvGrpSpPr>
              <p:grpSpPr>
                <a:xfrm>
                  <a:off x="959224" y="3010033"/>
                  <a:ext cx="10058400" cy="2856529"/>
                  <a:chOff x="1066800" y="3682386"/>
                  <a:chExt cx="10058400" cy="2856529"/>
                </a:xfrm>
              </p:grpSpPr>
              <p:pic>
                <p:nvPicPr>
                  <p:cNvPr id="63" name="图片 62">
                    <a:extLst>
                      <a:ext uri="{FF2B5EF4-FFF2-40B4-BE49-F238E27FC236}">
                        <a16:creationId xmlns:a16="http://schemas.microsoft.com/office/drawing/2014/main" id="{2482A86F-7999-BA49-9BC1-F0B9D6C9FF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6800" y="3682386"/>
                    <a:ext cx="10058400" cy="2856528"/>
                  </a:xfrm>
                  <a:prstGeom prst="rect">
                    <a:avLst/>
                  </a:prstGeom>
                </p:spPr>
              </p:pic>
              <p:pic>
                <p:nvPicPr>
                  <p:cNvPr id="64" name="图片 63">
                    <a:extLst>
                      <a:ext uri="{FF2B5EF4-FFF2-40B4-BE49-F238E27FC236}">
                        <a16:creationId xmlns:a16="http://schemas.microsoft.com/office/drawing/2014/main" id="{F8F9362E-F09E-A447-ABCA-5FD7D5F5F9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5647" y="4450080"/>
                    <a:ext cx="7826188" cy="20888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E2816EE7-E09D-DD48-BE01-5475613CE397}"/>
                    </a:ext>
                  </a:extLst>
                </p:cNvPr>
                <p:cNvGrpSpPr/>
                <p:nvPr/>
              </p:nvGrpSpPr>
              <p:grpSpPr>
                <a:xfrm>
                  <a:off x="1990166" y="3801871"/>
                  <a:ext cx="8104093" cy="1820805"/>
                  <a:chOff x="1990166" y="3891521"/>
                  <a:chExt cx="8104093" cy="1820805"/>
                </a:xfrm>
              </p:grpSpPr>
              <p:sp>
                <p:nvSpPr>
                  <p:cNvPr id="51" name="圆角矩形 50">
                    <a:extLst>
                      <a:ext uri="{FF2B5EF4-FFF2-40B4-BE49-F238E27FC236}">
                        <a16:creationId xmlns:a16="http://schemas.microsoft.com/office/drawing/2014/main" id="{E9A139F9-9331-1E4A-BEEE-EADB2E9AA558}"/>
                      </a:ext>
                    </a:extLst>
                  </p:cNvPr>
                  <p:cNvSpPr/>
                  <p:nvPr/>
                </p:nvSpPr>
                <p:spPr>
                  <a:xfrm>
                    <a:off x="1990166" y="4337011"/>
                    <a:ext cx="8104093" cy="39367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0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Wenlan</a:t>
                    </a:r>
                    <a:endPara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52" name="图片 51">
                    <a:extLst>
                      <a:ext uri="{FF2B5EF4-FFF2-40B4-BE49-F238E27FC236}">
                        <a16:creationId xmlns:a16="http://schemas.microsoft.com/office/drawing/2014/main" id="{00BD2D4D-00EE-6043-AC70-C4FEB241C1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339790" y="4797926"/>
                    <a:ext cx="3857625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3" name="组合 52">
                    <a:extLst>
                      <a:ext uri="{FF2B5EF4-FFF2-40B4-BE49-F238E27FC236}">
                        <a16:creationId xmlns:a16="http://schemas.microsoft.com/office/drawing/2014/main" id="{817B0E96-7AF8-A148-A2E6-0E61386A5143}"/>
                      </a:ext>
                    </a:extLst>
                  </p:cNvPr>
                  <p:cNvGrpSpPr/>
                  <p:nvPr/>
                </p:nvGrpSpPr>
                <p:grpSpPr>
                  <a:xfrm>
                    <a:off x="6181165" y="3891522"/>
                    <a:ext cx="3863789" cy="331695"/>
                    <a:chOff x="6230470" y="4865173"/>
                    <a:chExt cx="3863789" cy="331695"/>
                  </a:xfrm>
                </p:grpSpPr>
                <p:pic>
                  <p:nvPicPr>
                    <p:cNvPr id="60" name="图片 59">
                      <a:extLst>
                        <a:ext uri="{FF2B5EF4-FFF2-40B4-BE49-F238E27FC236}">
                          <a16:creationId xmlns:a16="http://schemas.microsoft.com/office/drawing/2014/main" id="{48D8199A-8CDC-9A41-A23F-E9404D4E97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1604" t="32518" r="9982" b="55870"/>
                    <a:stretch/>
                  </p:blipFill>
                  <p:spPr>
                    <a:xfrm>
                      <a:off x="6230470" y="4865174"/>
                      <a:ext cx="3863789" cy="33169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图片 60">
                      <a:extLst>
                        <a:ext uri="{FF2B5EF4-FFF2-40B4-BE49-F238E27FC236}">
                          <a16:creationId xmlns:a16="http://schemas.microsoft.com/office/drawing/2014/main" id="{18E987D2-A33B-734E-9B64-F56FFA59D9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91643" y="4865173"/>
                      <a:ext cx="342900" cy="11591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图片 61">
                      <a:extLst>
                        <a:ext uri="{FF2B5EF4-FFF2-40B4-BE49-F238E27FC236}">
                          <a16:creationId xmlns:a16="http://schemas.microsoft.com/office/drawing/2014/main" id="{1C3341A3-1C13-B54F-AFC5-2818D91A79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963585" y="4865173"/>
                      <a:ext cx="342900" cy="11591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4" name="直接箭头连接符 16">
                    <a:extLst>
                      <a:ext uri="{FF2B5EF4-FFF2-40B4-BE49-F238E27FC236}">
                        <a16:creationId xmlns:a16="http://schemas.microsoft.com/office/drawing/2014/main" id="{9DF4F0F3-A7E6-B849-82E5-C6CFD171D6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26659" y="3891522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17">
                    <a:extLst>
                      <a:ext uri="{FF2B5EF4-FFF2-40B4-BE49-F238E27FC236}">
                        <a16:creationId xmlns:a16="http://schemas.microsoft.com/office/drawing/2014/main" id="{3E839E02-5126-E948-9CBF-B865818552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16941" y="3891522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18">
                    <a:extLst>
                      <a:ext uri="{FF2B5EF4-FFF2-40B4-BE49-F238E27FC236}">
                        <a16:creationId xmlns:a16="http://schemas.microsoft.com/office/drawing/2014/main" id="{72801974-7E70-2448-BDF0-8BD0BB05E4C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89295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箭头连接符 19">
                    <a:extLst>
                      <a:ext uri="{FF2B5EF4-FFF2-40B4-BE49-F238E27FC236}">
                        <a16:creationId xmlns:a16="http://schemas.microsoft.com/office/drawing/2014/main" id="{BE49D694-1A40-E74E-BB03-31908703F75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34753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20">
                    <a:extLst>
                      <a:ext uri="{FF2B5EF4-FFF2-40B4-BE49-F238E27FC236}">
                        <a16:creationId xmlns:a16="http://schemas.microsoft.com/office/drawing/2014/main" id="{4AAA9F1D-951E-F147-A102-4C537B9D87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90565" y="3896844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21">
                    <a:extLst>
                      <a:ext uri="{FF2B5EF4-FFF2-40B4-BE49-F238E27FC236}">
                        <a16:creationId xmlns:a16="http://schemas.microsoft.com/office/drawing/2014/main" id="{3DEB09B1-FE75-DF4D-BE12-8820CD06B0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00165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B8BAA2F-AF99-D647-829F-F4B692B5EDE6}"/>
                    </a:ext>
                  </a:extLst>
                </p:cNvPr>
                <p:cNvSpPr/>
                <p:nvPr/>
              </p:nvSpPr>
              <p:spPr>
                <a:xfrm>
                  <a:off x="6369984" y="5039970"/>
                  <a:ext cx="3598768" cy="3546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Text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45" name="直接箭头连接符 24">
                  <a:extLst>
                    <a:ext uri="{FF2B5EF4-FFF2-40B4-BE49-F238E27FC236}">
                      <a16:creationId xmlns:a16="http://schemas.microsoft.com/office/drawing/2014/main" id="{B3B3D642-CEEC-4F42-B5F4-CC5542F0836A}"/>
                    </a:ext>
                  </a:extLst>
                </p:cNvPr>
                <p:cNvCxnSpPr/>
                <p:nvPr/>
              </p:nvCxnSpPr>
              <p:spPr>
                <a:xfrm flipV="1">
                  <a:off x="6831106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26">
                  <a:extLst>
                    <a:ext uri="{FF2B5EF4-FFF2-40B4-BE49-F238E27FC236}">
                      <a16:creationId xmlns:a16="http://schemas.microsoft.com/office/drawing/2014/main" id="{EC656EC1-20DE-8741-83CA-A4ECC820E61E}"/>
                    </a:ext>
                  </a:extLst>
                </p:cNvPr>
                <p:cNvCxnSpPr/>
                <p:nvPr/>
              </p:nvCxnSpPr>
              <p:spPr>
                <a:xfrm flipV="1">
                  <a:off x="7385238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27">
                  <a:extLst>
                    <a:ext uri="{FF2B5EF4-FFF2-40B4-BE49-F238E27FC236}">
                      <a16:creationId xmlns:a16="http://schemas.microsoft.com/office/drawing/2014/main" id="{25AAD83B-085A-F541-B6A6-A3AA018DCCC3}"/>
                    </a:ext>
                  </a:extLst>
                </p:cNvPr>
                <p:cNvCxnSpPr/>
                <p:nvPr/>
              </p:nvCxnSpPr>
              <p:spPr>
                <a:xfrm flipV="1">
                  <a:off x="7933765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28">
                  <a:extLst>
                    <a:ext uri="{FF2B5EF4-FFF2-40B4-BE49-F238E27FC236}">
                      <a16:creationId xmlns:a16="http://schemas.microsoft.com/office/drawing/2014/main" id="{2AED2C7D-AEB3-AD43-90AE-22D24901A63F}"/>
                    </a:ext>
                  </a:extLst>
                </p:cNvPr>
                <p:cNvCxnSpPr/>
                <p:nvPr/>
              </p:nvCxnSpPr>
              <p:spPr>
                <a:xfrm flipV="1">
                  <a:off x="8498541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29">
                  <a:extLst>
                    <a:ext uri="{FF2B5EF4-FFF2-40B4-BE49-F238E27FC236}">
                      <a16:creationId xmlns:a16="http://schemas.microsoft.com/office/drawing/2014/main" id="{85EC4765-6E96-9645-9479-9259F72EBD1C}"/>
                    </a:ext>
                  </a:extLst>
                </p:cNvPr>
                <p:cNvCxnSpPr/>
                <p:nvPr/>
              </p:nvCxnSpPr>
              <p:spPr>
                <a:xfrm flipV="1">
                  <a:off x="9027459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31">
                  <a:extLst>
                    <a:ext uri="{FF2B5EF4-FFF2-40B4-BE49-F238E27FC236}">
                      <a16:creationId xmlns:a16="http://schemas.microsoft.com/office/drawing/2014/main" id="{37AD4405-27CD-A247-8376-40DEAB123B74}"/>
                    </a:ext>
                  </a:extLst>
                </p:cNvPr>
                <p:cNvCxnSpPr/>
                <p:nvPr/>
              </p:nvCxnSpPr>
              <p:spPr>
                <a:xfrm flipV="1">
                  <a:off x="9565341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E0A4075D-4FA0-9649-8B85-50F722B3E27A}"/>
                  </a:ext>
                </a:extLst>
              </p:cNvPr>
              <p:cNvSpPr/>
              <p:nvPr/>
            </p:nvSpPr>
            <p:spPr>
              <a:xfrm>
                <a:off x="1649507" y="2448242"/>
                <a:ext cx="8104093" cy="976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35">
                <a:extLst>
                  <a:ext uri="{FF2B5EF4-FFF2-40B4-BE49-F238E27FC236}">
                    <a16:creationId xmlns:a16="http://schemas.microsoft.com/office/drawing/2014/main" id="{FC39ABD3-CC10-A541-A0E3-27BB46BDA5F7}"/>
                  </a:ext>
                </a:extLst>
              </p:cNvPr>
              <p:cNvCxnSpPr/>
              <p:nvPr/>
            </p:nvCxnSpPr>
            <p:spPr>
              <a:xfrm flipV="1">
                <a:off x="2286000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36">
                <a:extLst>
                  <a:ext uri="{FF2B5EF4-FFF2-40B4-BE49-F238E27FC236}">
                    <a16:creationId xmlns:a16="http://schemas.microsoft.com/office/drawing/2014/main" id="{5A6698E8-0EDB-FE49-A68C-8F0D81496C8D}"/>
                  </a:ext>
                </a:extLst>
              </p:cNvPr>
              <p:cNvCxnSpPr/>
              <p:nvPr/>
            </p:nvCxnSpPr>
            <p:spPr>
              <a:xfrm flipV="1">
                <a:off x="2958353" y="341344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7">
                <a:extLst>
                  <a:ext uri="{FF2B5EF4-FFF2-40B4-BE49-F238E27FC236}">
                    <a16:creationId xmlns:a16="http://schemas.microsoft.com/office/drawing/2014/main" id="{B83C7E41-E447-CE4A-B559-38D19D153BE2}"/>
                  </a:ext>
                </a:extLst>
              </p:cNvPr>
              <p:cNvCxnSpPr/>
              <p:nvPr/>
            </p:nvCxnSpPr>
            <p:spPr>
              <a:xfrm flipV="1">
                <a:off x="3648636" y="3413443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8">
                <a:extLst>
                  <a:ext uri="{FF2B5EF4-FFF2-40B4-BE49-F238E27FC236}">
                    <a16:creationId xmlns:a16="http://schemas.microsoft.com/office/drawing/2014/main" id="{4B4203A7-F8C9-214E-A823-C2BD4E396556}"/>
                  </a:ext>
                </a:extLst>
              </p:cNvPr>
              <p:cNvCxnSpPr/>
              <p:nvPr/>
            </p:nvCxnSpPr>
            <p:spPr>
              <a:xfrm flipV="1">
                <a:off x="4294094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9">
                <a:extLst>
                  <a:ext uri="{FF2B5EF4-FFF2-40B4-BE49-F238E27FC236}">
                    <a16:creationId xmlns:a16="http://schemas.microsoft.com/office/drawing/2014/main" id="{E36A8A23-271E-E144-BC1C-B71A09B467AF}"/>
                  </a:ext>
                </a:extLst>
              </p:cNvPr>
              <p:cNvCxnSpPr/>
              <p:nvPr/>
            </p:nvCxnSpPr>
            <p:spPr>
              <a:xfrm flipV="1">
                <a:off x="4805081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40">
                <a:extLst>
                  <a:ext uri="{FF2B5EF4-FFF2-40B4-BE49-F238E27FC236}">
                    <a16:creationId xmlns:a16="http://schemas.microsoft.com/office/drawing/2014/main" id="{47355E01-B565-EA4B-A83D-946062285575}"/>
                  </a:ext>
                </a:extLst>
              </p:cNvPr>
              <p:cNvCxnSpPr/>
              <p:nvPr/>
            </p:nvCxnSpPr>
            <p:spPr>
              <a:xfrm flipV="1">
                <a:off x="5459506" y="3413442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41">
                <a:extLst>
                  <a:ext uri="{FF2B5EF4-FFF2-40B4-BE49-F238E27FC236}">
                    <a16:creationId xmlns:a16="http://schemas.microsoft.com/office/drawing/2014/main" id="{94240BB0-F926-5C4E-BDF5-5D2A612EC658}"/>
                  </a:ext>
                </a:extLst>
              </p:cNvPr>
              <p:cNvCxnSpPr/>
              <p:nvPr/>
            </p:nvCxnSpPr>
            <p:spPr>
              <a:xfrm flipV="1">
                <a:off x="6038291" y="3413441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42">
                <a:extLst>
                  <a:ext uri="{FF2B5EF4-FFF2-40B4-BE49-F238E27FC236}">
                    <a16:creationId xmlns:a16="http://schemas.microsoft.com/office/drawing/2014/main" id="{BEE8A17C-9CD7-5E4A-9931-FF02B7212456}"/>
                  </a:ext>
                </a:extLst>
              </p:cNvPr>
              <p:cNvCxnSpPr/>
              <p:nvPr/>
            </p:nvCxnSpPr>
            <p:spPr>
              <a:xfrm flipV="1">
                <a:off x="7628966" y="342240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43">
                <a:extLst>
                  <a:ext uri="{FF2B5EF4-FFF2-40B4-BE49-F238E27FC236}">
                    <a16:creationId xmlns:a16="http://schemas.microsoft.com/office/drawing/2014/main" id="{E27075B6-6506-2D47-8679-2E23802A1E62}"/>
                  </a:ext>
                </a:extLst>
              </p:cNvPr>
              <p:cNvCxnSpPr/>
              <p:nvPr/>
            </p:nvCxnSpPr>
            <p:spPr>
              <a:xfrm flipV="1">
                <a:off x="6517340" y="3413440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44">
                <a:extLst>
                  <a:ext uri="{FF2B5EF4-FFF2-40B4-BE49-F238E27FC236}">
                    <a16:creationId xmlns:a16="http://schemas.microsoft.com/office/drawing/2014/main" id="{DB26DC31-248A-F648-8BAB-6E5689551EBA}"/>
                  </a:ext>
                </a:extLst>
              </p:cNvPr>
              <p:cNvCxnSpPr/>
              <p:nvPr/>
            </p:nvCxnSpPr>
            <p:spPr>
              <a:xfrm flipV="1">
                <a:off x="7171765" y="3422405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45">
                <a:extLst>
                  <a:ext uri="{FF2B5EF4-FFF2-40B4-BE49-F238E27FC236}">
                    <a16:creationId xmlns:a16="http://schemas.microsoft.com/office/drawing/2014/main" id="{547DDD06-E70F-6143-AD14-F64802E9B91C}"/>
                  </a:ext>
                </a:extLst>
              </p:cNvPr>
              <p:cNvCxnSpPr/>
              <p:nvPr/>
            </p:nvCxnSpPr>
            <p:spPr>
              <a:xfrm flipV="1">
                <a:off x="8304305" y="3427538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46">
                <a:extLst>
                  <a:ext uri="{FF2B5EF4-FFF2-40B4-BE49-F238E27FC236}">
                    <a16:creationId xmlns:a16="http://schemas.microsoft.com/office/drawing/2014/main" id="{579407AA-6D17-C144-85EF-740E388237D7}"/>
                  </a:ext>
                </a:extLst>
              </p:cNvPr>
              <p:cNvCxnSpPr/>
              <p:nvPr/>
            </p:nvCxnSpPr>
            <p:spPr>
              <a:xfrm flipV="1">
                <a:off x="8964704" y="342240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7">
                <a:extLst>
                  <a:ext uri="{FF2B5EF4-FFF2-40B4-BE49-F238E27FC236}">
                    <a16:creationId xmlns:a16="http://schemas.microsoft.com/office/drawing/2014/main" id="{BF4D3274-BFEB-7240-8FB0-8CF07C760106}"/>
                  </a:ext>
                </a:extLst>
              </p:cNvPr>
              <p:cNvCxnSpPr/>
              <p:nvPr/>
            </p:nvCxnSpPr>
            <p:spPr>
              <a:xfrm flipV="1">
                <a:off x="9460752" y="3422403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A643FBEB-BB43-E848-B266-B3390B4FA497}"/>
                </a:ext>
              </a:extLst>
            </p:cNvPr>
            <p:cNvSpPr/>
            <p:nvPr/>
          </p:nvSpPr>
          <p:spPr>
            <a:xfrm>
              <a:off x="1154034" y="2100935"/>
              <a:ext cx="6746189" cy="812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Decoder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50">
              <a:extLst>
                <a:ext uri="{FF2B5EF4-FFF2-40B4-BE49-F238E27FC236}">
                  <a16:creationId xmlns:a16="http://schemas.microsoft.com/office/drawing/2014/main" id="{B5087AFF-503D-DB43-A6C3-A7273A347816}"/>
                </a:ext>
              </a:extLst>
            </p:cNvPr>
            <p:cNvCxnSpPr/>
            <p:nvPr/>
          </p:nvCxnSpPr>
          <p:spPr>
            <a:xfrm flipV="1">
              <a:off x="1679532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51">
              <a:extLst>
                <a:ext uri="{FF2B5EF4-FFF2-40B4-BE49-F238E27FC236}">
                  <a16:creationId xmlns:a16="http://schemas.microsoft.com/office/drawing/2014/main" id="{AD46BBBE-F82B-F445-9EDB-599B2EA3A278}"/>
                </a:ext>
              </a:extLst>
            </p:cNvPr>
            <p:cNvCxnSpPr/>
            <p:nvPr/>
          </p:nvCxnSpPr>
          <p:spPr>
            <a:xfrm flipV="1">
              <a:off x="2239227" y="2906144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52">
              <a:extLst>
                <a:ext uri="{FF2B5EF4-FFF2-40B4-BE49-F238E27FC236}">
                  <a16:creationId xmlns:a16="http://schemas.microsoft.com/office/drawing/2014/main" id="{AD2CE68F-121E-4942-958E-83B00B2DDE71}"/>
                </a:ext>
              </a:extLst>
            </p:cNvPr>
            <p:cNvCxnSpPr/>
            <p:nvPr/>
          </p:nvCxnSpPr>
          <p:spPr>
            <a:xfrm flipV="1">
              <a:off x="2813848" y="2906143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53">
              <a:extLst>
                <a:ext uri="{FF2B5EF4-FFF2-40B4-BE49-F238E27FC236}">
                  <a16:creationId xmlns:a16="http://schemas.microsoft.com/office/drawing/2014/main" id="{32151C78-CAB8-8745-9937-CE00345E2612}"/>
                </a:ext>
              </a:extLst>
            </p:cNvPr>
            <p:cNvCxnSpPr/>
            <p:nvPr/>
          </p:nvCxnSpPr>
          <p:spPr>
            <a:xfrm flipV="1">
              <a:off x="3351154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54">
              <a:extLst>
                <a:ext uri="{FF2B5EF4-FFF2-40B4-BE49-F238E27FC236}">
                  <a16:creationId xmlns:a16="http://schemas.microsoft.com/office/drawing/2014/main" id="{24466961-63C9-6940-927F-221D8DCCD7C7}"/>
                </a:ext>
              </a:extLst>
            </p:cNvPr>
            <p:cNvCxnSpPr/>
            <p:nvPr/>
          </p:nvCxnSpPr>
          <p:spPr>
            <a:xfrm flipV="1">
              <a:off x="3776521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55">
              <a:extLst>
                <a:ext uri="{FF2B5EF4-FFF2-40B4-BE49-F238E27FC236}">
                  <a16:creationId xmlns:a16="http://schemas.microsoft.com/office/drawing/2014/main" id="{650F6864-D279-1647-9538-A4759DD533F4}"/>
                </a:ext>
              </a:extLst>
            </p:cNvPr>
            <p:cNvCxnSpPr/>
            <p:nvPr/>
          </p:nvCxnSpPr>
          <p:spPr>
            <a:xfrm flipV="1">
              <a:off x="4321292" y="2906142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56">
              <a:extLst>
                <a:ext uri="{FF2B5EF4-FFF2-40B4-BE49-F238E27FC236}">
                  <a16:creationId xmlns:a16="http://schemas.microsoft.com/office/drawing/2014/main" id="{2E81EBF7-A7DE-5E40-BB2F-9AE6BCF9A3B1}"/>
                </a:ext>
              </a:extLst>
            </p:cNvPr>
            <p:cNvCxnSpPr/>
            <p:nvPr/>
          </p:nvCxnSpPr>
          <p:spPr>
            <a:xfrm flipV="1">
              <a:off x="4803097" y="2906141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57">
              <a:extLst>
                <a:ext uri="{FF2B5EF4-FFF2-40B4-BE49-F238E27FC236}">
                  <a16:creationId xmlns:a16="http://schemas.microsoft.com/office/drawing/2014/main" id="{E1C0FAD7-7146-8747-ADF8-B8C44637BA8F}"/>
                </a:ext>
              </a:extLst>
            </p:cNvPr>
            <p:cNvCxnSpPr/>
            <p:nvPr/>
          </p:nvCxnSpPr>
          <p:spPr>
            <a:xfrm flipV="1">
              <a:off x="6127242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58">
              <a:extLst>
                <a:ext uri="{FF2B5EF4-FFF2-40B4-BE49-F238E27FC236}">
                  <a16:creationId xmlns:a16="http://schemas.microsoft.com/office/drawing/2014/main" id="{76161689-852D-884F-A3A8-2C23063AAB5A}"/>
                </a:ext>
              </a:extLst>
            </p:cNvPr>
            <p:cNvCxnSpPr/>
            <p:nvPr/>
          </p:nvCxnSpPr>
          <p:spPr>
            <a:xfrm flipV="1">
              <a:off x="5201878" y="2906141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59">
              <a:extLst>
                <a:ext uri="{FF2B5EF4-FFF2-40B4-BE49-F238E27FC236}">
                  <a16:creationId xmlns:a16="http://schemas.microsoft.com/office/drawing/2014/main" id="{7AEEA1B3-12DB-5347-A631-B9E06D0A1F2E}"/>
                </a:ext>
              </a:extLst>
            </p:cNvPr>
            <p:cNvCxnSpPr/>
            <p:nvPr/>
          </p:nvCxnSpPr>
          <p:spPr>
            <a:xfrm flipV="1">
              <a:off x="5746649" y="2913598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60">
              <a:extLst>
                <a:ext uri="{FF2B5EF4-FFF2-40B4-BE49-F238E27FC236}">
                  <a16:creationId xmlns:a16="http://schemas.microsoft.com/office/drawing/2014/main" id="{9E6A5FBF-1964-0E4F-95EC-A2511B74AACC}"/>
                </a:ext>
              </a:extLst>
            </p:cNvPr>
            <p:cNvCxnSpPr/>
            <p:nvPr/>
          </p:nvCxnSpPr>
          <p:spPr>
            <a:xfrm flipV="1">
              <a:off x="6689423" y="2917868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61">
              <a:extLst>
                <a:ext uri="{FF2B5EF4-FFF2-40B4-BE49-F238E27FC236}">
                  <a16:creationId xmlns:a16="http://schemas.microsoft.com/office/drawing/2014/main" id="{BC65DF27-9796-354C-8993-A3D298761A36}"/>
                </a:ext>
              </a:extLst>
            </p:cNvPr>
            <p:cNvCxnSpPr/>
            <p:nvPr/>
          </p:nvCxnSpPr>
          <p:spPr>
            <a:xfrm flipV="1">
              <a:off x="7239167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62">
              <a:extLst>
                <a:ext uri="{FF2B5EF4-FFF2-40B4-BE49-F238E27FC236}">
                  <a16:creationId xmlns:a16="http://schemas.microsoft.com/office/drawing/2014/main" id="{FA1309BF-182B-3243-BF05-FB3632062BF7}"/>
                </a:ext>
              </a:extLst>
            </p:cNvPr>
            <p:cNvCxnSpPr/>
            <p:nvPr/>
          </p:nvCxnSpPr>
          <p:spPr>
            <a:xfrm flipV="1">
              <a:off x="7652098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上箭头 24">
              <a:extLst>
                <a:ext uri="{FF2B5EF4-FFF2-40B4-BE49-F238E27FC236}">
                  <a16:creationId xmlns:a16="http://schemas.microsoft.com/office/drawing/2014/main" id="{249D052D-5D2F-E743-AFDF-0091B289C4FD}"/>
                </a:ext>
              </a:extLst>
            </p:cNvPr>
            <p:cNvSpPr/>
            <p:nvPr/>
          </p:nvSpPr>
          <p:spPr>
            <a:xfrm>
              <a:off x="3872905" y="1863238"/>
              <a:ext cx="1218896" cy="18825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66A4554-5933-8341-ACB2-3178135DABB7}"/>
                </a:ext>
              </a:extLst>
            </p:cNvPr>
            <p:cNvSpPr/>
            <p:nvPr/>
          </p:nvSpPr>
          <p:spPr>
            <a:xfrm>
              <a:off x="2984470" y="1492457"/>
              <a:ext cx="2995766" cy="295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j-ea"/>
                  <a:ea typeface="+mj-ea"/>
                </a:rPr>
                <a:t>Text</a:t>
              </a:r>
              <a:endParaRPr kumimoji="1" lang="zh-CN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79359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402" y="658000"/>
            <a:ext cx="823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Proposed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08FDD-5B2F-2142-AE20-84D4D7BED6D4}"/>
              </a:ext>
            </a:extLst>
          </p:cNvPr>
          <p:cNvSpPr txBox="1"/>
          <p:nvPr/>
        </p:nvSpPr>
        <p:spPr>
          <a:xfrm>
            <a:off x="377201" y="1312568"/>
            <a:ext cx="1073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kumimoji="1" lang="en-US" altLang="zh-CN" sz="2400" b="1" dirty="0"/>
              <a:t>Project texts and images into the same semantic feature space</a:t>
            </a:r>
          </a:p>
          <a:p>
            <a:endParaRPr kumimoji="1" lang="en-US" altLang="zh-CN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EBF7D63-FF0C-E942-8B8A-79CC7C0D4769}"/>
              </a:ext>
            </a:extLst>
          </p:cNvPr>
          <p:cNvSpPr/>
          <p:nvPr/>
        </p:nvSpPr>
        <p:spPr>
          <a:xfrm>
            <a:off x="479206" y="1616616"/>
            <a:ext cx="534995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Segment/modal embedding only marks different modalities,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processing different level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features from different spaces will increase the burden of the model</a:t>
            </a:r>
            <a:r>
              <a:rPr kumimoji="1" lang="en-US" altLang="zh-CN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Multimodal Dialogue model should focus on extracting missing information from vision, and separated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 semantic level image understanding task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 the generation model.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8937318-A141-554A-8889-A47D898495DC}"/>
              </a:ext>
            </a:extLst>
          </p:cNvPr>
          <p:cNvGrpSpPr/>
          <p:nvPr/>
        </p:nvGrpSpPr>
        <p:grpSpPr>
          <a:xfrm>
            <a:off x="5931162" y="1953251"/>
            <a:ext cx="5892538" cy="4403100"/>
            <a:chOff x="295835" y="1492457"/>
            <a:chExt cx="8373036" cy="516299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52E8982-8A57-B943-8A53-D50CBDA0EC6A}"/>
                </a:ext>
              </a:extLst>
            </p:cNvPr>
            <p:cNvGrpSpPr/>
            <p:nvPr/>
          </p:nvGrpSpPr>
          <p:grpSpPr>
            <a:xfrm>
              <a:off x="295835" y="3200400"/>
              <a:ext cx="8373036" cy="3455056"/>
              <a:chOff x="618565" y="2448242"/>
              <a:chExt cx="10058400" cy="4153426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C4FC36B5-6094-F04D-BBCF-B85C24342BC0}"/>
                  </a:ext>
                </a:extLst>
              </p:cNvPr>
              <p:cNvGrpSpPr/>
              <p:nvPr/>
            </p:nvGrpSpPr>
            <p:grpSpPr>
              <a:xfrm>
                <a:off x="618565" y="3745139"/>
                <a:ext cx="10058400" cy="2856529"/>
                <a:chOff x="959224" y="3010033"/>
                <a:chExt cx="10058400" cy="2856529"/>
              </a:xfrm>
            </p:grpSpPr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C9BB8C01-E407-3A40-9DE0-C13E37C33EC5}"/>
                    </a:ext>
                  </a:extLst>
                </p:cNvPr>
                <p:cNvGrpSpPr/>
                <p:nvPr/>
              </p:nvGrpSpPr>
              <p:grpSpPr>
                <a:xfrm>
                  <a:off x="959224" y="3010033"/>
                  <a:ext cx="10058400" cy="2856529"/>
                  <a:chOff x="1066800" y="3682386"/>
                  <a:chExt cx="10058400" cy="2856529"/>
                </a:xfrm>
              </p:grpSpPr>
              <p:pic>
                <p:nvPicPr>
                  <p:cNvPr id="122" name="图片 121">
                    <a:extLst>
                      <a:ext uri="{FF2B5EF4-FFF2-40B4-BE49-F238E27FC236}">
                        <a16:creationId xmlns:a16="http://schemas.microsoft.com/office/drawing/2014/main" id="{92080F51-0AA1-824C-AEC7-35ECC2F752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6800" y="3682386"/>
                    <a:ext cx="10058400" cy="2856528"/>
                  </a:xfrm>
                  <a:prstGeom prst="rect">
                    <a:avLst/>
                  </a:prstGeom>
                </p:spPr>
              </p:pic>
              <p:pic>
                <p:nvPicPr>
                  <p:cNvPr id="123" name="图片 122">
                    <a:extLst>
                      <a:ext uri="{FF2B5EF4-FFF2-40B4-BE49-F238E27FC236}">
                        <a16:creationId xmlns:a16="http://schemas.microsoft.com/office/drawing/2014/main" id="{B5982588-7519-3E47-A7FC-1E887F4E8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5647" y="4450080"/>
                    <a:ext cx="7826188" cy="20888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4EB7C9E7-E63C-A44B-B09C-8CEE0D76597B}"/>
                    </a:ext>
                  </a:extLst>
                </p:cNvPr>
                <p:cNvGrpSpPr/>
                <p:nvPr/>
              </p:nvGrpSpPr>
              <p:grpSpPr>
                <a:xfrm>
                  <a:off x="1990166" y="3801871"/>
                  <a:ext cx="8104093" cy="1820805"/>
                  <a:chOff x="1990166" y="3891521"/>
                  <a:chExt cx="8104093" cy="1820805"/>
                </a:xfrm>
              </p:grpSpPr>
              <p:sp>
                <p:nvSpPr>
                  <p:cNvPr id="110" name="圆角矩形 109">
                    <a:extLst>
                      <a:ext uri="{FF2B5EF4-FFF2-40B4-BE49-F238E27FC236}">
                        <a16:creationId xmlns:a16="http://schemas.microsoft.com/office/drawing/2014/main" id="{24775EC6-CC4B-BF46-9D5E-E660F5B8A444}"/>
                      </a:ext>
                    </a:extLst>
                  </p:cNvPr>
                  <p:cNvSpPr/>
                  <p:nvPr/>
                </p:nvSpPr>
                <p:spPr>
                  <a:xfrm>
                    <a:off x="1990166" y="4337011"/>
                    <a:ext cx="8104093" cy="39367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0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Wenlan</a:t>
                    </a:r>
                    <a:endParaRPr kumimoji="1"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11" name="图片 110">
                    <a:extLst>
                      <a:ext uri="{FF2B5EF4-FFF2-40B4-BE49-F238E27FC236}">
                        <a16:creationId xmlns:a16="http://schemas.microsoft.com/office/drawing/2014/main" id="{B8042E16-35D6-5946-B683-90891984D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339790" y="4797926"/>
                    <a:ext cx="3857625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909B413F-9032-7844-B7AF-1724CE55070A}"/>
                      </a:ext>
                    </a:extLst>
                  </p:cNvPr>
                  <p:cNvGrpSpPr/>
                  <p:nvPr/>
                </p:nvGrpSpPr>
                <p:grpSpPr>
                  <a:xfrm>
                    <a:off x="6181165" y="3891522"/>
                    <a:ext cx="3863789" cy="331695"/>
                    <a:chOff x="6230470" y="4865173"/>
                    <a:chExt cx="3863789" cy="331695"/>
                  </a:xfrm>
                </p:grpSpPr>
                <p:pic>
                  <p:nvPicPr>
                    <p:cNvPr id="119" name="图片 118">
                      <a:extLst>
                        <a:ext uri="{FF2B5EF4-FFF2-40B4-BE49-F238E27FC236}">
                          <a16:creationId xmlns:a16="http://schemas.microsoft.com/office/drawing/2014/main" id="{865EF739-813A-AE40-BD21-461049FA16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1604" t="32518" r="9982" b="55870"/>
                    <a:stretch/>
                  </p:blipFill>
                  <p:spPr>
                    <a:xfrm>
                      <a:off x="6230470" y="4865174"/>
                      <a:ext cx="3863789" cy="33169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图片 119">
                      <a:extLst>
                        <a:ext uri="{FF2B5EF4-FFF2-40B4-BE49-F238E27FC236}">
                          <a16:creationId xmlns:a16="http://schemas.microsoft.com/office/drawing/2014/main" id="{1CFC46A3-557B-1E46-8F72-A17DB6B3D8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91643" y="4865173"/>
                      <a:ext cx="342900" cy="11591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图片 120">
                      <a:extLst>
                        <a:ext uri="{FF2B5EF4-FFF2-40B4-BE49-F238E27FC236}">
                          <a16:creationId xmlns:a16="http://schemas.microsoft.com/office/drawing/2014/main" id="{4653099C-BB0D-C14B-A807-3E1D09291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963585" y="4865173"/>
                      <a:ext cx="342900" cy="11591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13" name="直接箭头连接符 16">
                    <a:extLst>
                      <a:ext uri="{FF2B5EF4-FFF2-40B4-BE49-F238E27FC236}">
                        <a16:creationId xmlns:a16="http://schemas.microsoft.com/office/drawing/2014/main" id="{A664204C-A404-CD42-AF50-FA6EA89513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26659" y="3891522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箭头连接符 17">
                    <a:extLst>
                      <a:ext uri="{FF2B5EF4-FFF2-40B4-BE49-F238E27FC236}">
                        <a16:creationId xmlns:a16="http://schemas.microsoft.com/office/drawing/2014/main" id="{94B36765-FC73-7843-A7D3-8439712CC5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16941" y="3891522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箭头连接符 18">
                    <a:extLst>
                      <a:ext uri="{FF2B5EF4-FFF2-40B4-BE49-F238E27FC236}">
                        <a16:creationId xmlns:a16="http://schemas.microsoft.com/office/drawing/2014/main" id="{B761C3E7-BD28-8443-A66C-9E36643960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89295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箭头连接符 19">
                    <a:extLst>
                      <a:ext uri="{FF2B5EF4-FFF2-40B4-BE49-F238E27FC236}">
                        <a16:creationId xmlns:a16="http://schemas.microsoft.com/office/drawing/2014/main" id="{EEC0953A-AA22-0A44-9E33-0C953CB7ACC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34753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20">
                    <a:extLst>
                      <a:ext uri="{FF2B5EF4-FFF2-40B4-BE49-F238E27FC236}">
                        <a16:creationId xmlns:a16="http://schemas.microsoft.com/office/drawing/2014/main" id="{60F9697D-060C-1E46-927D-44F7D5C1A9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90565" y="3896844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箭头连接符 21">
                    <a:extLst>
                      <a:ext uri="{FF2B5EF4-FFF2-40B4-BE49-F238E27FC236}">
                        <a16:creationId xmlns:a16="http://schemas.microsoft.com/office/drawing/2014/main" id="{5471388A-2717-094E-99B5-A75CE6E946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00165" y="3891521"/>
                    <a:ext cx="0" cy="4454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8C22DB7-D720-9541-8416-AC13BDDFF337}"/>
                    </a:ext>
                  </a:extLst>
                </p:cNvPr>
                <p:cNvSpPr/>
                <p:nvPr/>
              </p:nvSpPr>
              <p:spPr>
                <a:xfrm>
                  <a:off x="6369984" y="5039970"/>
                  <a:ext cx="3598768" cy="3546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Text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cxnSp>
              <p:nvCxnSpPr>
                <p:cNvPr id="104" name="直接箭头连接符 24">
                  <a:extLst>
                    <a:ext uri="{FF2B5EF4-FFF2-40B4-BE49-F238E27FC236}">
                      <a16:creationId xmlns:a16="http://schemas.microsoft.com/office/drawing/2014/main" id="{08F2849F-301B-5D40-B15C-08EBC5913264}"/>
                    </a:ext>
                  </a:extLst>
                </p:cNvPr>
                <p:cNvCxnSpPr/>
                <p:nvPr/>
              </p:nvCxnSpPr>
              <p:spPr>
                <a:xfrm flipV="1">
                  <a:off x="6831106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26">
                  <a:extLst>
                    <a:ext uri="{FF2B5EF4-FFF2-40B4-BE49-F238E27FC236}">
                      <a16:creationId xmlns:a16="http://schemas.microsoft.com/office/drawing/2014/main" id="{9B7DE8AB-8327-5F48-AA8B-40C85E8E3365}"/>
                    </a:ext>
                  </a:extLst>
                </p:cNvPr>
                <p:cNvCxnSpPr/>
                <p:nvPr/>
              </p:nvCxnSpPr>
              <p:spPr>
                <a:xfrm flipV="1">
                  <a:off x="7385238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27">
                  <a:extLst>
                    <a:ext uri="{FF2B5EF4-FFF2-40B4-BE49-F238E27FC236}">
                      <a16:creationId xmlns:a16="http://schemas.microsoft.com/office/drawing/2014/main" id="{3E3C22EA-5598-E940-8E4A-E934D2F653B0}"/>
                    </a:ext>
                  </a:extLst>
                </p:cNvPr>
                <p:cNvCxnSpPr/>
                <p:nvPr/>
              </p:nvCxnSpPr>
              <p:spPr>
                <a:xfrm flipV="1">
                  <a:off x="7933765" y="4708276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28">
                  <a:extLst>
                    <a:ext uri="{FF2B5EF4-FFF2-40B4-BE49-F238E27FC236}">
                      <a16:creationId xmlns:a16="http://schemas.microsoft.com/office/drawing/2014/main" id="{9F758B5B-171C-F84D-A4D6-F7DAC694889D}"/>
                    </a:ext>
                  </a:extLst>
                </p:cNvPr>
                <p:cNvCxnSpPr/>
                <p:nvPr/>
              </p:nvCxnSpPr>
              <p:spPr>
                <a:xfrm flipV="1">
                  <a:off x="8498541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29">
                  <a:extLst>
                    <a:ext uri="{FF2B5EF4-FFF2-40B4-BE49-F238E27FC236}">
                      <a16:creationId xmlns:a16="http://schemas.microsoft.com/office/drawing/2014/main" id="{9916D0CA-55F2-6C4D-8F08-A6D3D7CCFEAC}"/>
                    </a:ext>
                  </a:extLst>
                </p:cNvPr>
                <p:cNvCxnSpPr/>
                <p:nvPr/>
              </p:nvCxnSpPr>
              <p:spPr>
                <a:xfrm flipV="1">
                  <a:off x="9027459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31">
                  <a:extLst>
                    <a:ext uri="{FF2B5EF4-FFF2-40B4-BE49-F238E27FC236}">
                      <a16:creationId xmlns:a16="http://schemas.microsoft.com/office/drawing/2014/main" id="{5DB00985-0098-3E46-99C4-B6A7A31F99C2}"/>
                    </a:ext>
                  </a:extLst>
                </p:cNvPr>
                <p:cNvCxnSpPr/>
                <p:nvPr/>
              </p:nvCxnSpPr>
              <p:spPr>
                <a:xfrm flipV="1">
                  <a:off x="9565341" y="4708275"/>
                  <a:ext cx="0" cy="3316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EF4A056D-8076-DD4F-BDF6-F587D28DC820}"/>
                  </a:ext>
                </a:extLst>
              </p:cNvPr>
              <p:cNvSpPr/>
              <p:nvPr/>
            </p:nvSpPr>
            <p:spPr>
              <a:xfrm>
                <a:off x="1649507" y="2448242"/>
                <a:ext cx="8104093" cy="976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直接箭头连接符 35">
                <a:extLst>
                  <a:ext uri="{FF2B5EF4-FFF2-40B4-BE49-F238E27FC236}">
                    <a16:creationId xmlns:a16="http://schemas.microsoft.com/office/drawing/2014/main" id="{5A5532B6-0B39-8E4F-810E-675ED8C00BA0}"/>
                  </a:ext>
                </a:extLst>
              </p:cNvPr>
              <p:cNvCxnSpPr/>
              <p:nvPr/>
            </p:nvCxnSpPr>
            <p:spPr>
              <a:xfrm flipV="1">
                <a:off x="2286000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>
                <a:extLst>
                  <a:ext uri="{FF2B5EF4-FFF2-40B4-BE49-F238E27FC236}">
                    <a16:creationId xmlns:a16="http://schemas.microsoft.com/office/drawing/2014/main" id="{50E1572B-0659-F34E-A793-06445D20E5A1}"/>
                  </a:ext>
                </a:extLst>
              </p:cNvPr>
              <p:cNvCxnSpPr/>
              <p:nvPr/>
            </p:nvCxnSpPr>
            <p:spPr>
              <a:xfrm flipV="1">
                <a:off x="2958353" y="341344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37">
                <a:extLst>
                  <a:ext uri="{FF2B5EF4-FFF2-40B4-BE49-F238E27FC236}">
                    <a16:creationId xmlns:a16="http://schemas.microsoft.com/office/drawing/2014/main" id="{927A446D-E352-3744-A525-3C04905CC09D}"/>
                  </a:ext>
                </a:extLst>
              </p:cNvPr>
              <p:cNvCxnSpPr/>
              <p:nvPr/>
            </p:nvCxnSpPr>
            <p:spPr>
              <a:xfrm flipV="1">
                <a:off x="3648636" y="3413443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38">
                <a:extLst>
                  <a:ext uri="{FF2B5EF4-FFF2-40B4-BE49-F238E27FC236}">
                    <a16:creationId xmlns:a16="http://schemas.microsoft.com/office/drawing/2014/main" id="{CE70CE0D-DEF5-E643-A032-1BC7E9A3BA8B}"/>
                  </a:ext>
                </a:extLst>
              </p:cNvPr>
              <p:cNvCxnSpPr/>
              <p:nvPr/>
            </p:nvCxnSpPr>
            <p:spPr>
              <a:xfrm flipV="1">
                <a:off x="4294094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9">
                <a:extLst>
                  <a:ext uri="{FF2B5EF4-FFF2-40B4-BE49-F238E27FC236}">
                    <a16:creationId xmlns:a16="http://schemas.microsoft.com/office/drawing/2014/main" id="{0E5D3339-9BB9-AC48-BB2D-A147EBB4ED15}"/>
                  </a:ext>
                </a:extLst>
              </p:cNvPr>
              <p:cNvCxnSpPr/>
              <p:nvPr/>
            </p:nvCxnSpPr>
            <p:spPr>
              <a:xfrm flipV="1">
                <a:off x="4805081" y="3425169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40">
                <a:extLst>
                  <a:ext uri="{FF2B5EF4-FFF2-40B4-BE49-F238E27FC236}">
                    <a16:creationId xmlns:a16="http://schemas.microsoft.com/office/drawing/2014/main" id="{EA75EDAB-C8FD-CF4C-8AC7-3887022689FA}"/>
                  </a:ext>
                </a:extLst>
              </p:cNvPr>
              <p:cNvCxnSpPr/>
              <p:nvPr/>
            </p:nvCxnSpPr>
            <p:spPr>
              <a:xfrm flipV="1">
                <a:off x="5459506" y="3413442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41">
                <a:extLst>
                  <a:ext uri="{FF2B5EF4-FFF2-40B4-BE49-F238E27FC236}">
                    <a16:creationId xmlns:a16="http://schemas.microsoft.com/office/drawing/2014/main" id="{6A4B7754-6D99-E54D-910E-02D09D7FBECB}"/>
                  </a:ext>
                </a:extLst>
              </p:cNvPr>
              <p:cNvCxnSpPr/>
              <p:nvPr/>
            </p:nvCxnSpPr>
            <p:spPr>
              <a:xfrm flipV="1">
                <a:off x="6038291" y="3413441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42">
                <a:extLst>
                  <a:ext uri="{FF2B5EF4-FFF2-40B4-BE49-F238E27FC236}">
                    <a16:creationId xmlns:a16="http://schemas.microsoft.com/office/drawing/2014/main" id="{6A8F470C-187F-0048-919C-3790D3A638CF}"/>
                  </a:ext>
                </a:extLst>
              </p:cNvPr>
              <p:cNvCxnSpPr/>
              <p:nvPr/>
            </p:nvCxnSpPr>
            <p:spPr>
              <a:xfrm flipV="1">
                <a:off x="7628966" y="342240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43">
                <a:extLst>
                  <a:ext uri="{FF2B5EF4-FFF2-40B4-BE49-F238E27FC236}">
                    <a16:creationId xmlns:a16="http://schemas.microsoft.com/office/drawing/2014/main" id="{68C08D20-4B6F-4B46-BB37-47779419C3F7}"/>
                  </a:ext>
                </a:extLst>
              </p:cNvPr>
              <p:cNvCxnSpPr/>
              <p:nvPr/>
            </p:nvCxnSpPr>
            <p:spPr>
              <a:xfrm flipV="1">
                <a:off x="6517340" y="3413440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44">
                <a:extLst>
                  <a:ext uri="{FF2B5EF4-FFF2-40B4-BE49-F238E27FC236}">
                    <a16:creationId xmlns:a16="http://schemas.microsoft.com/office/drawing/2014/main" id="{76DD3C0A-7036-614E-B6D4-7A5A93C57A12}"/>
                  </a:ext>
                </a:extLst>
              </p:cNvPr>
              <p:cNvCxnSpPr/>
              <p:nvPr/>
            </p:nvCxnSpPr>
            <p:spPr>
              <a:xfrm flipV="1">
                <a:off x="7171765" y="3422405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45">
                <a:extLst>
                  <a:ext uri="{FF2B5EF4-FFF2-40B4-BE49-F238E27FC236}">
                    <a16:creationId xmlns:a16="http://schemas.microsoft.com/office/drawing/2014/main" id="{C369A2D2-5AAD-E345-8A05-2E0A39A60C6E}"/>
                  </a:ext>
                </a:extLst>
              </p:cNvPr>
              <p:cNvCxnSpPr/>
              <p:nvPr/>
            </p:nvCxnSpPr>
            <p:spPr>
              <a:xfrm flipV="1">
                <a:off x="8304305" y="3427538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46">
                <a:extLst>
                  <a:ext uri="{FF2B5EF4-FFF2-40B4-BE49-F238E27FC236}">
                    <a16:creationId xmlns:a16="http://schemas.microsoft.com/office/drawing/2014/main" id="{8AA3E48F-C494-5347-8032-36E1F78BF3A8}"/>
                  </a:ext>
                </a:extLst>
              </p:cNvPr>
              <p:cNvCxnSpPr/>
              <p:nvPr/>
            </p:nvCxnSpPr>
            <p:spPr>
              <a:xfrm flipV="1">
                <a:off x="8964704" y="3422404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47">
                <a:extLst>
                  <a:ext uri="{FF2B5EF4-FFF2-40B4-BE49-F238E27FC236}">
                    <a16:creationId xmlns:a16="http://schemas.microsoft.com/office/drawing/2014/main" id="{CADF7B78-6D0E-284E-A282-6E5AE362F340}"/>
                  </a:ext>
                </a:extLst>
              </p:cNvPr>
              <p:cNvCxnSpPr/>
              <p:nvPr/>
            </p:nvCxnSpPr>
            <p:spPr>
              <a:xfrm flipV="1">
                <a:off x="9460752" y="3422403"/>
                <a:ext cx="0" cy="331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11CE9382-80E2-1A49-AB8C-3C45C9918D00}"/>
                </a:ext>
              </a:extLst>
            </p:cNvPr>
            <p:cNvSpPr/>
            <p:nvPr/>
          </p:nvSpPr>
          <p:spPr>
            <a:xfrm>
              <a:off x="1154034" y="2100935"/>
              <a:ext cx="6746189" cy="812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Decoder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50">
              <a:extLst>
                <a:ext uri="{FF2B5EF4-FFF2-40B4-BE49-F238E27FC236}">
                  <a16:creationId xmlns:a16="http://schemas.microsoft.com/office/drawing/2014/main" id="{A4C601A2-B59D-DA41-B5CD-347126491C04}"/>
                </a:ext>
              </a:extLst>
            </p:cNvPr>
            <p:cNvCxnSpPr/>
            <p:nvPr/>
          </p:nvCxnSpPr>
          <p:spPr>
            <a:xfrm flipV="1">
              <a:off x="1679532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51">
              <a:extLst>
                <a:ext uri="{FF2B5EF4-FFF2-40B4-BE49-F238E27FC236}">
                  <a16:creationId xmlns:a16="http://schemas.microsoft.com/office/drawing/2014/main" id="{F24C68AC-1858-DD4C-AC8E-6BA4A99647FF}"/>
                </a:ext>
              </a:extLst>
            </p:cNvPr>
            <p:cNvCxnSpPr/>
            <p:nvPr/>
          </p:nvCxnSpPr>
          <p:spPr>
            <a:xfrm flipV="1">
              <a:off x="2239227" y="2906144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52">
              <a:extLst>
                <a:ext uri="{FF2B5EF4-FFF2-40B4-BE49-F238E27FC236}">
                  <a16:creationId xmlns:a16="http://schemas.microsoft.com/office/drawing/2014/main" id="{1703A7D1-8E9F-F54F-9C8F-82CC40763EFA}"/>
                </a:ext>
              </a:extLst>
            </p:cNvPr>
            <p:cNvCxnSpPr/>
            <p:nvPr/>
          </p:nvCxnSpPr>
          <p:spPr>
            <a:xfrm flipV="1">
              <a:off x="2813848" y="2906143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53">
              <a:extLst>
                <a:ext uri="{FF2B5EF4-FFF2-40B4-BE49-F238E27FC236}">
                  <a16:creationId xmlns:a16="http://schemas.microsoft.com/office/drawing/2014/main" id="{FA31EB36-0EFB-8544-87F0-9CE07D4EB13E}"/>
                </a:ext>
              </a:extLst>
            </p:cNvPr>
            <p:cNvCxnSpPr/>
            <p:nvPr/>
          </p:nvCxnSpPr>
          <p:spPr>
            <a:xfrm flipV="1">
              <a:off x="3351154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54">
              <a:extLst>
                <a:ext uri="{FF2B5EF4-FFF2-40B4-BE49-F238E27FC236}">
                  <a16:creationId xmlns:a16="http://schemas.microsoft.com/office/drawing/2014/main" id="{2CAB24E0-C76D-194D-8DF8-A534EEC03909}"/>
                </a:ext>
              </a:extLst>
            </p:cNvPr>
            <p:cNvCxnSpPr/>
            <p:nvPr/>
          </p:nvCxnSpPr>
          <p:spPr>
            <a:xfrm flipV="1">
              <a:off x="3776521" y="29158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55">
              <a:extLst>
                <a:ext uri="{FF2B5EF4-FFF2-40B4-BE49-F238E27FC236}">
                  <a16:creationId xmlns:a16="http://schemas.microsoft.com/office/drawing/2014/main" id="{6939DCA4-D6C4-DE41-9488-A8A44FDF18FA}"/>
                </a:ext>
              </a:extLst>
            </p:cNvPr>
            <p:cNvCxnSpPr/>
            <p:nvPr/>
          </p:nvCxnSpPr>
          <p:spPr>
            <a:xfrm flipV="1">
              <a:off x="4321292" y="2906142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56">
              <a:extLst>
                <a:ext uri="{FF2B5EF4-FFF2-40B4-BE49-F238E27FC236}">
                  <a16:creationId xmlns:a16="http://schemas.microsoft.com/office/drawing/2014/main" id="{FB532E38-06CE-7344-8FB7-9A460CE8D285}"/>
                </a:ext>
              </a:extLst>
            </p:cNvPr>
            <p:cNvCxnSpPr/>
            <p:nvPr/>
          </p:nvCxnSpPr>
          <p:spPr>
            <a:xfrm flipV="1">
              <a:off x="4803097" y="2906141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57">
              <a:extLst>
                <a:ext uri="{FF2B5EF4-FFF2-40B4-BE49-F238E27FC236}">
                  <a16:creationId xmlns:a16="http://schemas.microsoft.com/office/drawing/2014/main" id="{5FD23D1B-AC82-514A-AA4A-94BC3636B15D}"/>
                </a:ext>
              </a:extLst>
            </p:cNvPr>
            <p:cNvCxnSpPr/>
            <p:nvPr/>
          </p:nvCxnSpPr>
          <p:spPr>
            <a:xfrm flipV="1">
              <a:off x="6127242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58">
              <a:extLst>
                <a:ext uri="{FF2B5EF4-FFF2-40B4-BE49-F238E27FC236}">
                  <a16:creationId xmlns:a16="http://schemas.microsoft.com/office/drawing/2014/main" id="{0AC7D083-5444-6B46-B822-96D105C135DA}"/>
                </a:ext>
              </a:extLst>
            </p:cNvPr>
            <p:cNvCxnSpPr/>
            <p:nvPr/>
          </p:nvCxnSpPr>
          <p:spPr>
            <a:xfrm flipV="1">
              <a:off x="5201878" y="2906141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59">
              <a:extLst>
                <a:ext uri="{FF2B5EF4-FFF2-40B4-BE49-F238E27FC236}">
                  <a16:creationId xmlns:a16="http://schemas.microsoft.com/office/drawing/2014/main" id="{35ED56F3-9C05-4F4C-9F35-4B3720374EE9}"/>
                </a:ext>
              </a:extLst>
            </p:cNvPr>
            <p:cNvCxnSpPr/>
            <p:nvPr/>
          </p:nvCxnSpPr>
          <p:spPr>
            <a:xfrm flipV="1">
              <a:off x="5746649" y="2913598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60">
              <a:extLst>
                <a:ext uri="{FF2B5EF4-FFF2-40B4-BE49-F238E27FC236}">
                  <a16:creationId xmlns:a16="http://schemas.microsoft.com/office/drawing/2014/main" id="{C13E5E7C-7D7C-3D4C-9E99-496BCA889F95}"/>
                </a:ext>
              </a:extLst>
            </p:cNvPr>
            <p:cNvCxnSpPr/>
            <p:nvPr/>
          </p:nvCxnSpPr>
          <p:spPr>
            <a:xfrm flipV="1">
              <a:off x="6689423" y="2917868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61">
              <a:extLst>
                <a:ext uri="{FF2B5EF4-FFF2-40B4-BE49-F238E27FC236}">
                  <a16:creationId xmlns:a16="http://schemas.microsoft.com/office/drawing/2014/main" id="{43DA2DAD-D953-E24C-AA17-0A1C4BA75E79}"/>
                </a:ext>
              </a:extLst>
            </p:cNvPr>
            <p:cNvCxnSpPr/>
            <p:nvPr/>
          </p:nvCxnSpPr>
          <p:spPr>
            <a:xfrm flipV="1">
              <a:off x="7239167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62">
              <a:extLst>
                <a:ext uri="{FF2B5EF4-FFF2-40B4-BE49-F238E27FC236}">
                  <a16:creationId xmlns:a16="http://schemas.microsoft.com/office/drawing/2014/main" id="{F4A954FB-EB69-9947-9564-CA91E65DD0DD}"/>
                </a:ext>
              </a:extLst>
            </p:cNvPr>
            <p:cNvCxnSpPr/>
            <p:nvPr/>
          </p:nvCxnSpPr>
          <p:spPr>
            <a:xfrm flipV="1">
              <a:off x="7652098" y="2913597"/>
              <a:ext cx="0" cy="275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上箭头 83">
              <a:extLst>
                <a:ext uri="{FF2B5EF4-FFF2-40B4-BE49-F238E27FC236}">
                  <a16:creationId xmlns:a16="http://schemas.microsoft.com/office/drawing/2014/main" id="{A853F950-5FF9-ED4E-BC01-D433291EF72C}"/>
                </a:ext>
              </a:extLst>
            </p:cNvPr>
            <p:cNvSpPr/>
            <p:nvPr/>
          </p:nvSpPr>
          <p:spPr>
            <a:xfrm>
              <a:off x="3872905" y="1863238"/>
              <a:ext cx="1218896" cy="18825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62BCFCC-D878-7343-9173-D54708C6DDAA}"/>
                </a:ext>
              </a:extLst>
            </p:cNvPr>
            <p:cNvSpPr/>
            <p:nvPr/>
          </p:nvSpPr>
          <p:spPr>
            <a:xfrm>
              <a:off x="2984470" y="1492457"/>
              <a:ext cx="2995766" cy="295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j-ea"/>
                  <a:ea typeface="+mj-ea"/>
                </a:rPr>
                <a:t>Text</a:t>
              </a:r>
              <a:endParaRPr kumimoji="1" lang="zh-CN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21814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402" y="658000"/>
            <a:ext cx="823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Proposed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0A8B6D-4DC3-114C-8BA8-F6ACAAEA7A8B}"/>
              </a:ext>
            </a:extLst>
          </p:cNvPr>
          <p:cNvSpPr txBox="1"/>
          <p:nvPr/>
        </p:nvSpPr>
        <p:spPr>
          <a:xfrm>
            <a:off x="414501" y="1447968"/>
            <a:ext cx="108137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(2) Constructing multimodal dataset</a:t>
            </a:r>
          </a:p>
          <a:p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Based on the single-modal dataset, mask the content words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(Nouns, verbs, </a:t>
            </a:r>
            <a:r>
              <a:rPr kumimoji="1" lang="en-US" altLang="zh-CN" sz="2000" dirty="0" err="1"/>
              <a:t>etc</a:t>
            </a:r>
            <a:r>
              <a:rPr kumimoji="1" lang="en-US" altLang="zh-CN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Using the masked content words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 retrieve related sentences,</a:t>
            </a:r>
            <a:r>
              <a:rPr kumimoji="1" lang="zh-CN" altLang="en-US" sz="2000" dirty="0"/>
              <a:t>  </a:t>
            </a:r>
            <a:r>
              <a:rPr kumimoji="1" lang="en" altLang="zh-CN" sz="2000" dirty="0"/>
              <a:t>then use these sentences to retrieve the relevant images by multimodal model</a:t>
            </a:r>
            <a:r>
              <a:rPr kumimoji="1" lang="en-US" altLang="zh-CN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Adding these retrieved images as supplementary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" altLang="zh-CN" sz="2000" dirty="0"/>
          </a:p>
          <a:p>
            <a:endParaRPr kumimoji="1" lang="en" altLang="zh-CN" sz="2000" dirty="0"/>
          </a:p>
          <a:p>
            <a:r>
              <a:rPr kumimoji="1" lang="en" altLang="zh-CN" sz="2000" b="1" dirty="0"/>
              <a:t>Based on above methods, we can build a larger multi-modal dataset by a clean single-modal dataset</a:t>
            </a:r>
            <a:r>
              <a:rPr kumimoji="1" lang="en-US" altLang="zh-CN" sz="2000" b="1" dirty="0"/>
              <a:t>.</a:t>
            </a:r>
            <a:endParaRPr kumimoji="1" lang="e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32532933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402" y="658000"/>
            <a:ext cx="823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Proposed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0A8B6D-4DC3-114C-8BA8-F6ACAAEA7A8B}"/>
              </a:ext>
            </a:extLst>
          </p:cNvPr>
          <p:cNvSpPr txBox="1"/>
          <p:nvPr/>
        </p:nvSpPr>
        <p:spPr>
          <a:xfrm>
            <a:off x="378700" y="1328512"/>
            <a:ext cx="114345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(3) Joint training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Mix multi-modal dataset and single-modal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Train the dialogue generation model on multi-modal data and single-modal data</a:t>
            </a:r>
            <a:r>
              <a:rPr kumimoji="1" lang="en-US" altLang="zh-CN" sz="2400" b="1" dirty="0"/>
              <a:t> </a:t>
            </a:r>
            <a:r>
              <a:rPr kumimoji="1" lang="en-US" altLang="zh-CN" sz="2000" dirty="0"/>
              <a:t>simultaneously;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Maintain the performance of the model in the dialogue task, and make it learn to find the missing information from the visual information;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CC480E-322E-CA4C-B679-1B049ABD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25467"/>
            <a:ext cx="4576599" cy="2613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878E87-2EF9-0640-A25F-5FB5957E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00" y="4354938"/>
            <a:ext cx="5387100" cy="10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632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73A56E-4265-D443-87B6-54E92D73DF41}"/>
              </a:ext>
            </a:extLst>
          </p:cNvPr>
          <p:cNvSpPr/>
          <p:nvPr/>
        </p:nvSpPr>
        <p:spPr>
          <a:xfrm>
            <a:off x="599453" y="704166"/>
            <a:ext cx="3318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Plan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E895B-CCF4-6544-8F4F-275980097E77}"/>
              </a:ext>
            </a:extLst>
          </p:cNvPr>
          <p:cNvSpPr txBox="1"/>
          <p:nvPr/>
        </p:nvSpPr>
        <p:spPr>
          <a:xfrm>
            <a:off x="981635" y="2017059"/>
            <a:ext cx="8647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使用文澜模型把文本和语义映射到同一空间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en-US" altLang="zh-CN" sz="2400" dirty="0"/>
              <a:t>GPT-2/T5</a:t>
            </a:r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en-US" altLang="zh-CN" sz="2400" dirty="0" err="1"/>
              <a:t>Unsplash</a:t>
            </a:r>
            <a:r>
              <a:rPr kumimoji="1" lang="zh-CN" altLang="en-US" sz="2400" dirty="0"/>
              <a:t>：一个大型图像库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多模态数据集：</a:t>
            </a:r>
            <a:r>
              <a:rPr kumimoji="1" lang="en-US" altLang="zh-CN" sz="2400" dirty="0" err="1"/>
              <a:t>Openvidial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高质量的对话数据集</a:t>
            </a:r>
          </a:p>
        </p:txBody>
      </p:sp>
    </p:spTree>
    <p:extLst>
      <p:ext uri="{BB962C8B-B14F-4D97-AF65-F5344CB8AC3E}">
        <p14:creationId xmlns:p14="http://schemas.microsoft.com/office/powerpoint/2010/main" val="9185807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内容占位符 4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64" y="151707"/>
            <a:ext cx="2357098" cy="4354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73A56E-4265-D443-87B6-54E92D73DF41}"/>
              </a:ext>
            </a:extLst>
          </p:cNvPr>
          <p:cNvSpPr/>
          <p:nvPr/>
        </p:nvSpPr>
        <p:spPr>
          <a:xfrm>
            <a:off x="599453" y="704166"/>
            <a:ext cx="2482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5D992C-FE54-6140-838B-6C28F85E8D53}"/>
              </a:ext>
            </a:extLst>
          </p:cNvPr>
          <p:cNvSpPr txBox="1"/>
          <p:nvPr/>
        </p:nvSpPr>
        <p:spPr>
          <a:xfrm>
            <a:off x="995991" y="1936376"/>
            <a:ext cx="99579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400" dirty="0"/>
              <a:t>现实世界中，文本缺失模态信息的方式多为隐式缺失，以单模态数据集为基础构建的多模态数据集为显式缺失；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探究多模态的预训练文本生成模型，以其他模态作为辅助，侧重于如何从其他模态中获取文本模态中缺失的信息；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3354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419</Words>
  <Application>Microsoft Macintosh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楷体</vt:lpstr>
      <vt:lpstr>微软雅黑</vt:lpstr>
      <vt:lpstr>Arial</vt:lpstr>
      <vt:lpstr>Arial Black</vt:lpstr>
      <vt:lpstr>Cambria Math</vt:lpstr>
      <vt:lpstr>Lucida Sans</vt:lpstr>
      <vt:lpstr>Times New Roman</vt:lpstr>
      <vt:lpstr>Office 主题​​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乾</dc:creator>
  <cp:lastModifiedBy>金 楚浩</cp:lastModifiedBy>
  <cp:revision>289</cp:revision>
  <dcterms:created xsi:type="dcterms:W3CDTF">2020-10-21T14:08:14Z</dcterms:created>
  <dcterms:modified xsi:type="dcterms:W3CDTF">2021-06-08T10:57:04Z</dcterms:modified>
</cp:coreProperties>
</file>