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handoutMasterIdLst>
    <p:handoutMasterId r:id="rId20"/>
  </p:handoutMasterIdLst>
  <p:sldIdLst>
    <p:sldId id="268" r:id="rId3"/>
    <p:sldId id="266" r:id="rId4"/>
    <p:sldId id="257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73" r:id="rId14"/>
    <p:sldId id="269" r:id="rId15"/>
    <p:sldId id="270" r:id="rId16"/>
    <p:sldId id="271" r:id="rId17"/>
    <p:sldId id="272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4AD2E-2269-4916-8D7C-D9ACFFB3A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7317"/>
            <a:ext cx="9144000" cy="2387600"/>
          </a:xfrm>
        </p:spPr>
        <p:txBody>
          <a:bodyPr/>
          <a:lstStyle/>
          <a:p>
            <a:r>
              <a:rPr lang="zh-CN" altLang="en-US" dirty="0"/>
              <a:t>法务问题咨询助手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1F684-5AEA-48D0-94C7-20EBAB73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马跃元 邓智睿 张宏毅</a:t>
            </a:r>
          </a:p>
        </p:txBody>
      </p:sp>
    </p:spTree>
    <p:extLst>
      <p:ext uri="{BB962C8B-B14F-4D97-AF65-F5344CB8AC3E}">
        <p14:creationId xmlns:p14="http://schemas.microsoft.com/office/powerpoint/2010/main" val="77262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</a:p>
        </p:txBody>
      </p:sp>
      <p:pic>
        <p:nvPicPr>
          <p:cNvPr id="4" name="图片 3" descr="截屏2021-05-31 下午7.40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497455"/>
            <a:ext cx="10909935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66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dirty="0"/>
              <a:t>交互界面设计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张宏毅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5E9A-099A-41AF-8A7C-7C8C074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91"/>
            <a:ext cx="10515600" cy="113409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26998-3650-407A-88AE-BFAE5D5F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</a:t>
            </a:r>
            <a:r>
              <a:rPr lang="en-US" altLang="zh-CN" dirty="0"/>
              <a:t>Html + JS</a:t>
            </a:r>
          </a:p>
          <a:p>
            <a:r>
              <a:rPr lang="zh-CN" altLang="en-US" dirty="0"/>
              <a:t>后端：</a:t>
            </a:r>
            <a:r>
              <a:rPr lang="en-US" altLang="zh-CN" dirty="0"/>
              <a:t>Flask + 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5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2EED-7E7D-4355-BA41-B0370E5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30" y="815697"/>
            <a:ext cx="1414670" cy="4577938"/>
          </a:xfrm>
        </p:spPr>
        <p:txBody>
          <a:bodyPr vert="eaVert"/>
          <a:lstStyle/>
          <a:p>
            <a:r>
              <a:rPr lang="zh-CN" altLang="en-US" dirty="0"/>
              <a:t>智能法律问题分类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5762E-A87C-4065-B8B5-9EF3759D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76" y="537402"/>
            <a:ext cx="6964083" cy="60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2EED-7E7D-4355-BA41-B0370E5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30" y="815697"/>
            <a:ext cx="1414670" cy="4577938"/>
          </a:xfrm>
        </p:spPr>
        <p:txBody>
          <a:bodyPr vert="eaVert"/>
          <a:lstStyle/>
          <a:p>
            <a:r>
              <a:rPr lang="zh-CN" altLang="en-US" dirty="0"/>
              <a:t>智能法律问题分类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254C38-7692-44D2-8DCC-8FD1642E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571291"/>
            <a:ext cx="6839905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2EED-7E7D-4355-BA41-B0370E5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30" y="815697"/>
            <a:ext cx="1414670" cy="4577938"/>
          </a:xfrm>
        </p:spPr>
        <p:txBody>
          <a:bodyPr vert="eaVert"/>
          <a:lstStyle/>
          <a:p>
            <a:r>
              <a:rPr lang="zh-CN" altLang="en-US" dirty="0"/>
              <a:t>    智能司法问答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66B61-7370-409A-94F3-9A6759F8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5" y="579781"/>
            <a:ext cx="6735115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A2EED-7E7D-4355-BA41-B0370E5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130" y="815697"/>
            <a:ext cx="1414670" cy="4577938"/>
          </a:xfrm>
        </p:spPr>
        <p:txBody>
          <a:bodyPr vert="eaVert"/>
          <a:lstStyle/>
          <a:p>
            <a:r>
              <a:rPr lang="zh-CN" altLang="en-US" dirty="0"/>
              <a:t>    智能司法问答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7A87EE-4937-4A2A-B9BF-8BE18F20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6" y="461548"/>
            <a:ext cx="6763694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66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/>
              <a:t>智能法律问题分类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马跃元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42E-C6F8-4530-8806-FA3E56AB3F65}" type="datetime1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697" y="766916"/>
            <a:ext cx="1116452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法律问题分类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194" y="1887794"/>
            <a:ext cx="11223522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dirty="0"/>
              <a:t>对用户发出的法律咨询进行初步分类，有助于后续专业律师的处理解答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dirty="0"/>
              <a:t>使用</a:t>
            </a:r>
            <a:r>
              <a:rPr kumimoji="1" lang="en-US" altLang="zh-CN" sz="2800" dirty="0"/>
              <a:t>Bi-GRU</a:t>
            </a:r>
            <a:r>
              <a:rPr kumimoji="1" lang="zh-CN" altLang="en-US" sz="2800" dirty="0"/>
              <a:t>实现法律问题分类，将法律问题分为以下六类：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婚姻家庭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劳动纠纷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交通事故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债权债务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刑事辩护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医疗纠纷</a:t>
            </a:r>
          </a:p>
          <a:p>
            <a:pPr marL="1371600" lvl="2" indent="-457200">
              <a:buFont typeface="+mj-ea"/>
              <a:buAutoNum type="circleNumDbPlain"/>
            </a:pPr>
            <a:r>
              <a:rPr kumimoji="1" lang="zh-CN" altLang="en-US" sz="2400" dirty="0"/>
              <a:t>房产相关问题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42E-C6F8-4530-8806-FA3E56AB3F65}" type="datetime1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697" y="766916"/>
            <a:ext cx="1116452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法律问题分类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201545"/>
            <a:ext cx="2571750" cy="2809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8020" y="2484120"/>
            <a:ext cx="56680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en-US" altLang="zh-CN" sz="2800" dirty="0"/>
              <a:t>Word Embedding (Word2vec)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dirty="0"/>
              <a:t>双层 </a:t>
            </a:r>
            <a:r>
              <a:rPr kumimoji="1" lang="en-US" altLang="zh-CN" sz="2800" dirty="0"/>
              <a:t>Bi-GRU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en-US" altLang="zh-CN" sz="2800" dirty="0"/>
              <a:t>MLP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45" y="34091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59583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641432"/>
            <a:ext cx="12192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42E-C6F8-4530-8806-FA3E56AB3F65}" type="datetime1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697" y="766916"/>
            <a:ext cx="1116452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法律问题分类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6410" y="1949450"/>
            <a:ext cx="9659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dirty="0"/>
              <a:t>数据规模：训练集每种类别的问题有</a:t>
            </a:r>
            <a:r>
              <a:rPr kumimoji="1" lang="en-US" altLang="zh-CN" sz="2800" dirty="0"/>
              <a:t>18,000</a:t>
            </a:r>
            <a:r>
              <a:rPr kumimoji="1" lang="zh-CN" altLang="en-US" sz="2800" dirty="0"/>
              <a:t>条（共</a:t>
            </a:r>
            <a:r>
              <a:rPr kumimoji="1" lang="en-US" altLang="zh-CN" sz="2800" dirty="0"/>
              <a:t>126,000</a:t>
            </a:r>
            <a:r>
              <a:rPr kumimoji="1" lang="zh-CN" altLang="en-US" sz="2800" dirty="0"/>
              <a:t>条），测试集</a:t>
            </a:r>
            <a:r>
              <a:rPr kumimoji="1" lang="en-US" altLang="zh-CN" sz="2800" dirty="0"/>
              <a:t>30,000</a:t>
            </a:r>
            <a:r>
              <a:rPr kumimoji="1" lang="zh-CN" altLang="en-US" sz="2800" dirty="0"/>
              <a:t>条数据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kumimoji="1"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dirty="0"/>
              <a:t>训练</a:t>
            </a:r>
            <a:r>
              <a:rPr kumimoji="1" lang="en-US" altLang="zh-CN" sz="2800" dirty="0"/>
              <a:t>10 epoch</a:t>
            </a:r>
            <a:r>
              <a:rPr kumimoji="1" lang="zh-CN" altLang="en-US" sz="2800" dirty="0"/>
              <a:t>，训练集准确率</a:t>
            </a:r>
            <a:r>
              <a:rPr kumimoji="1" lang="en-US" altLang="zh-CN" sz="2800" dirty="0"/>
              <a:t>99.6%</a:t>
            </a:r>
            <a:r>
              <a:rPr kumimoji="1" lang="zh-CN" altLang="en-US" sz="2800" dirty="0"/>
              <a:t>，测试集准确率</a:t>
            </a:r>
            <a:r>
              <a:rPr kumimoji="1" lang="en-US" altLang="zh-CN" sz="2800" dirty="0"/>
              <a:t>89.53%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00" y="3020060"/>
            <a:ext cx="84296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66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/>
              <a:t>智能司法问答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4000"/>
              <a:t>邓智睿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实现一个关于法务问题的问答系统</a:t>
            </a:r>
          </a:p>
          <a:p>
            <a:r>
              <a:rPr lang="zh-CN" altLang="en-US"/>
              <a:t>输入：用户关于法务问题的提问</a:t>
            </a:r>
          </a:p>
          <a:p>
            <a:pPr lvl="1"/>
            <a:r>
              <a:rPr lang="zh-CN" altLang="en-US"/>
              <a:t>例：我前两天订了一辆车，但是车还没定，钱已经交了，只交了定金，定金可不可以退？</a:t>
            </a:r>
          </a:p>
          <a:p>
            <a:pPr lvl="1"/>
            <a:endParaRPr lang="zh-CN" altLang="en-US"/>
          </a:p>
          <a:p>
            <a:r>
              <a:rPr lang="zh-CN" altLang="en-US"/>
              <a:t>输出：对该问题的回复</a:t>
            </a:r>
          </a:p>
          <a:p>
            <a:pPr lvl="1"/>
            <a:r>
              <a:rPr lang="zh-CN" altLang="en-US"/>
              <a:t>例：单方违约，定金可以不退还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38200" y="1691005"/>
            <a:ext cx="9869170" cy="4467860"/>
            <a:chOff x="3082" y="2512"/>
            <a:chExt cx="15542" cy="7036"/>
          </a:xfrm>
        </p:grpSpPr>
        <p:grpSp>
          <p:nvGrpSpPr>
            <p:cNvPr id="25" name="组合 24"/>
            <p:cNvGrpSpPr/>
            <p:nvPr/>
          </p:nvGrpSpPr>
          <p:grpSpPr>
            <a:xfrm>
              <a:off x="11328" y="6056"/>
              <a:ext cx="5950" cy="3492"/>
              <a:chOff x="5931" y="5781"/>
              <a:chExt cx="5950" cy="349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141" y="6794"/>
                <a:ext cx="5457" cy="10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</a:rPr>
                  <a:t>BERT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42" y="8437"/>
                <a:ext cx="44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query [SEP] answer</a:t>
                </a:r>
              </a:p>
            </p:txBody>
          </p:sp>
          <p:cxnSp>
            <p:nvCxnSpPr>
              <p:cNvPr id="17" name="直接箭头连接符 16"/>
              <p:cNvCxnSpPr>
                <a:stCxn id="16" idx="0"/>
                <a:endCxn id="15" idx="2"/>
              </p:cNvCxnSpPr>
              <p:nvPr/>
            </p:nvCxnSpPr>
            <p:spPr>
              <a:xfrm flipH="1" flipV="1">
                <a:off x="8870" y="7841"/>
                <a:ext cx="14" cy="59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6141" y="5781"/>
                <a:ext cx="1281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/>
                  <a:t>score</a:t>
                </a:r>
              </a:p>
            </p:txBody>
          </p:sp>
          <p:cxnSp>
            <p:nvCxnSpPr>
              <p:cNvPr id="19" name="直接箭头连接符 18"/>
              <p:cNvCxnSpPr>
                <a:endCxn id="18" idx="2"/>
              </p:cNvCxnSpPr>
              <p:nvPr/>
            </p:nvCxnSpPr>
            <p:spPr>
              <a:xfrm flipH="1" flipV="1">
                <a:off x="6782" y="6409"/>
                <a:ext cx="21" cy="35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1" y="5781"/>
                <a:ext cx="5951" cy="349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>
              <a:stCxn id="20" idx="2"/>
              <a:endCxn id="24" idx="0"/>
            </p:cNvCxnSpPr>
            <p:nvPr/>
          </p:nvCxnSpPr>
          <p:spPr>
            <a:xfrm>
              <a:off x="14304" y="4179"/>
              <a:ext cx="0" cy="18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3082" y="2512"/>
              <a:ext cx="15543" cy="2480"/>
              <a:chOff x="3082" y="2512"/>
              <a:chExt cx="15543" cy="24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677" y="2871"/>
                <a:ext cx="1711" cy="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BM25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082" y="3390"/>
                <a:ext cx="150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query</a:t>
                </a:r>
              </a:p>
            </p:txBody>
          </p:sp>
          <p:sp>
            <p:nvSpPr>
              <p:cNvPr id="30" name="圆柱形 29"/>
              <p:cNvSpPr/>
              <p:nvPr/>
            </p:nvSpPr>
            <p:spPr>
              <a:xfrm>
                <a:off x="6473" y="2761"/>
                <a:ext cx="2231" cy="198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QA Database</a:t>
                </a:r>
              </a:p>
            </p:txBody>
          </p:sp>
          <p:cxnSp>
            <p:nvCxnSpPr>
              <p:cNvPr id="31" name="直接箭头连接符 30"/>
              <p:cNvCxnSpPr>
                <a:stCxn id="29" idx="3"/>
                <a:endCxn id="30" idx="2"/>
              </p:cNvCxnSpPr>
              <p:nvPr/>
            </p:nvCxnSpPr>
            <p:spPr>
              <a:xfrm>
                <a:off x="4591" y="3753"/>
                <a:ext cx="1882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10330" y="2512"/>
                <a:ext cx="2011" cy="24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answer</a:t>
                </a:r>
                <a:r>
                  <a:rPr lang="en-US" altLang="zh-CN" sz="2000" baseline="-25000">
                    <a:solidFill>
                      <a:schemeClr val="tx1"/>
                    </a:solidFill>
                  </a:rPr>
                  <a:t>1</a:t>
                </a:r>
                <a:endParaRPr lang="en-US" altLang="zh-CN" sz="20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answer</a:t>
                </a:r>
                <a:r>
                  <a:rPr lang="en-US" altLang="zh-CN" sz="2000" baseline="-25000">
                    <a:solidFill>
                      <a:schemeClr val="tx1"/>
                    </a:solidFill>
                  </a:rPr>
                  <a:t>2</a:t>
                </a:r>
                <a:endParaRPr lang="en-US" altLang="zh-CN" sz="20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...</a:t>
                </a:r>
              </a:p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answer</a:t>
                </a:r>
                <a:r>
                  <a:rPr lang="en-US" altLang="zh-CN" sz="2000" baseline="-25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8704" y="3753"/>
                <a:ext cx="162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13642" y="3326"/>
                <a:ext cx="1323" cy="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Sort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799" y="3325"/>
                <a:ext cx="2826" cy="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Top 1 answer</a:t>
                </a:r>
              </a:p>
            </p:txBody>
          </p:sp>
          <p:cxnSp>
            <p:nvCxnSpPr>
              <p:cNvPr id="36" name="直接箭头连接符 35"/>
              <p:cNvCxnSpPr>
                <a:stCxn id="32" idx="3"/>
                <a:endCxn id="34" idx="1"/>
              </p:cNvCxnSpPr>
              <p:nvPr/>
            </p:nvCxnSpPr>
            <p:spPr>
              <a:xfrm>
                <a:off x="12341" y="3753"/>
                <a:ext cx="13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4" idx="3"/>
                <a:endCxn id="35" idx="1"/>
              </p:cNvCxnSpPr>
              <p:nvPr/>
            </p:nvCxnSpPr>
            <p:spPr>
              <a:xfrm flipV="1">
                <a:off x="14965" y="3752"/>
                <a:ext cx="834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BERT - Dataset:</a:t>
            </a:r>
          </a:p>
          <a:p>
            <a:pPr lvl="1"/>
            <a:r>
              <a:rPr lang="en-US" altLang="zh-CN"/>
              <a:t>Train: 10w</a:t>
            </a:r>
          </a:p>
          <a:p>
            <a:pPr lvl="1"/>
            <a:r>
              <a:rPr lang="en-US" altLang="zh-CN"/>
              <a:t>Dev: 5000</a:t>
            </a:r>
          </a:p>
          <a:p>
            <a:pPr lvl="1"/>
            <a:r>
              <a:rPr lang="en-US" altLang="zh-CN"/>
              <a:t>Positive: query - answer pair</a:t>
            </a:r>
          </a:p>
          <a:p>
            <a:pPr lvl="1"/>
            <a:r>
              <a:rPr lang="en-US" altLang="zh-CN"/>
              <a:t>Negative: sample query - another query's answer</a:t>
            </a:r>
          </a:p>
          <a:p>
            <a:pPr lvl="0"/>
            <a:r>
              <a:rPr lang="en-US" altLang="zh-CN"/>
              <a:t>Train:</a:t>
            </a:r>
          </a:p>
          <a:p>
            <a:pPr lvl="1"/>
            <a:r>
              <a:rPr lang="en-US" altLang="zh-CN"/>
              <a:t>Epoch = 2</a:t>
            </a:r>
          </a:p>
          <a:p>
            <a:pPr lvl="1"/>
            <a:r>
              <a:rPr lang="en-US" altLang="zh-CN"/>
              <a:t>Batch Size =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290</Words>
  <Application>Microsoft Office PowerPoint</Application>
  <PresentationFormat>宽屏</PresentationFormat>
  <Paragraphs>76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1_Office 主题</vt:lpstr>
      <vt:lpstr>法务问题咨询助手</vt:lpstr>
      <vt:lpstr>智能法律问题分类  马跃元</vt:lpstr>
      <vt:lpstr>PowerPoint 演示文稿</vt:lpstr>
      <vt:lpstr>PowerPoint 演示文稿</vt:lpstr>
      <vt:lpstr>PowerPoint 演示文稿</vt:lpstr>
      <vt:lpstr>智能司法问答  邓智睿</vt:lpstr>
      <vt:lpstr>Motivation</vt:lpstr>
      <vt:lpstr>Model</vt:lpstr>
      <vt:lpstr>Experiment</vt:lpstr>
      <vt:lpstr>Result</vt:lpstr>
      <vt:lpstr>交互界面设计  张宏毅</vt:lpstr>
      <vt:lpstr>工具</vt:lpstr>
      <vt:lpstr>智能法律问题分类</vt:lpstr>
      <vt:lpstr>智能法律问题分类</vt:lpstr>
      <vt:lpstr>    智能司法问答</vt:lpstr>
      <vt:lpstr>    智能司法问答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mayueyuan</dc:creator>
  <cp:lastModifiedBy>vtfghs</cp:lastModifiedBy>
  <cp:revision>14</cp:revision>
  <dcterms:created xsi:type="dcterms:W3CDTF">2021-05-31T11:51:40Z</dcterms:created>
  <dcterms:modified xsi:type="dcterms:W3CDTF">2021-06-01T02:30:44Z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