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48" r:id="rId1"/>
    <p:sldMasterId id="2147483660" r:id="rId2"/>
  </p:sldMasterIdLst>
  <p:notesMasterIdLst>
    <p:notesMasterId r:id="rId16"/>
  </p:notesMasterIdLst>
  <p:handoutMasterIdLst>
    <p:handoutMasterId r:id="rId17"/>
  </p:handoutMasterIdLst>
  <p:sldIdLst>
    <p:sldId id="446" r:id="rId3"/>
    <p:sldId id="698" r:id="rId4"/>
    <p:sldId id="653" r:id="rId5"/>
    <p:sldId id="730" r:id="rId6"/>
    <p:sldId id="734" r:id="rId7"/>
    <p:sldId id="735" r:id="rId8"/>
    <p:sldId id="737" r:id="rId9"/>
    <p:sldId id="733" r:id="rId10"/>
    <p:sldId id="736" r:id="rId11"/>
    <p:sldId id="704" r:id="rId12"/>
    <p:sldId id="738" r:id="rId13"/>
    <p:sldId id="744" r:id="rId14"/>
    <p:sldId id="607" r:id="rId15"/>
  </p:sldIdLst>
  <p:sldSz cx="11522075" cy="6480175"/>
  <p:notesSz cx="6797675" cy="9926638"/>
  <p:defaultTextStyle>
    <a:defPPr>
      <a:defRPr lang="zh-CN"/>
    </a:defPPr>
    <a:lvl1pPr marL="0" algn="l" defTabSz="11518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75945" algn="l" defTabSz="11518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51890" algn="l" defTabSz="11518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28470" algn="l" defTabSz="11518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04415" algn="l" defTabSz="11518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880360" algn="l" defTabSz="11518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456305" algn="l" defTabSz="11518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032250" algn="l" defTabSz="11518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08830" algn="l" defTabSz="11518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1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87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u" initials="d" lastIdx="1" clrIdx="0"/>
  <p:cmAuthor id="2" name="Sun Hongda" initials="SH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ED5"/>
    <a:srgbClr val="9D1D32"/>
    <a:srgbClr val="4BACC6"/>
    <a:srgbClr val="9E1E33"/>
    <a:srgbClr val="9D1E33"/>
    <a:srgbClr val="8064A2"/>
    <a:srgbClr val="4F81BD"/>
    <a:srgbClr val="9BBB59"/>
    <a:srgbClr val="9D1E32"/>
    <a:srgbClr val="DF78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12" autoAdjust="0"/>
    <p:restoredTop sz="90363" autoAdjust="0"/>
  </p:normalViewPr>
  <p:slideViewPr>
    <p:cSldViewPr>
      <p:cViewPr varScale="1">
        <p:scale>
          <a:sx n="71" d="100"/>
          <a:sy n="71" d="100"/>
        </p:scale>
        <p:origin x="540" y="48"/>
      </p:cViewPr>
      <p:guideLst>
        <p:guide orient="horz" pos="2081"/>
        <p:guide pos="3629"/>
      </p:guideLst>
    </p:cSldViewPr>
  </p:slideViewPr>
  <p:outlineViewPr>
    <p:cViewPr>
      <p:scale>
        <a:sx n="33" d="100"/>
        <a:sy n="33" d="100"/>
      </p:scale>
      <p:origin x="0" y="-95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982" y="-120"/>
      </p:cViewPr>
      <p:guideLst>
        <p:guide orient="horz" pos="3187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83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1"/>
            <a:ext cx="2946400" cy="4983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31967-D358-4E9F-907A-F17D4A704FAB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243"/>
            <a:ext cx="2946400" cy="4983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28243"/>
            <a:ext cx="2946400" cy="4983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C17C3-D7F6-4C7E-9468-134A6D9D61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02D6A-CF35-4922-A19F-474CBF836932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E3BAD-15B5-4674-826F-A2FA4BED5D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75945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51890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28470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304415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880360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56305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32250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08830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Entity category examples</a:t>
            </a:r>
          </a:p>
          <a:p>
            <a:r>
              <a:rPr lang="en-US" altLang="zh-CN" dirty="0"/>
              <a:t>Nest NER examples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Entity category examples</a:t>
            </a:r>
          </a:p>
          <a:p>
            <a:r>
              <a:rPr lang="en-US" altLang="zh-CN" dirty="0"/>
              <a:t>Nest NER examples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Entity category examples</a:t>
            </a:r>
          </a:p>
          <a:p>
            <a:r>
              <a:rPr lang="en-US" altLang="zh-CN" dirty="0"/>
              <a:t>Nest NER examples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Entity category examples</a:t>
            </a:r>
          </a:p>
          <a:p>
            <a:r>
              <a:rPr lang="en-US" altLang="zh-CN" dirty="0"/>
              <a:t>Nest NER examples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Entity category examples</a:t>
            </a:r>
          </a:p>
          <a:p>
            <a:r>
              <a:rPr lang="en-US" altLang="zh-CN" dirty="0"/>
              <a:t>Nest NER examples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Entity category examples</a:t>
            </a:r>
          </a:p>
          <a:p>
            <a:r>
              <a:rPr lang="en-US" altLang="zh-CN" dirty="0"/>
              <a:t>Nest NER examples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Entity category examples</a:t>
            </a:r>
          </a:p>
          <a:p>
            <a:r>
              <a:rPr lang="en-US" altLang="zh-CN" dirty="0"/>
              <a:t>Nest NER examples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Entity category examples</a:t>
            </a:r>
          </a:p>
          <a:p>
            <a:r>
              <a:rPr lang="en-US" altLang="zh-CN" dirty="0"/>
              <a:t>Nest NER examples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Entity category examples</a:t>
            </a:r>
          </a:p>
          <a:p>
            <a:r>
              <a:rPr lang="en-US" altLang="zh-CN" dirty="0"/>
              <a:t>Nest NER examples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Entity category examples</a:t>
            </a:r>
          </a:p>
          <a:p>
            <a:r>
              <a:rPr lang="en-US" altLang="zh-CN" dirty="0"/>
              <a:t>Nest NER examples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Entity category examples</a:t>
            </a:r>
          </a:p>
          <a:p>
            <a:r>
              <a:rPr lang="en-US" altLang="zh-CN" dirty="0"/>
              <a:t>Nest NER examples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4156" y="2013055"/>
            <a:ext cx="9793764" cy="13890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311" y="3672099"/>
            <a:ext cx="8065453" cy="16560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75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5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28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0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56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32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08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AB7E964-092B-6F47-888E-94C6FB1161F6}" type="datetime1">
              <a:rPr lang="zh-CN" altLang="en-US" smtClean="0"/>
              <a:t>2021/6/8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91EE9DE-39C0-45B1-B406-4DEC767CB4A8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BB032AE-3C93-1643-9533-9DFA5131DF2A}" type="datetime1">
              <a:rPr lang="zh-CN" altLang="en-US" smtClean="0"/>
              <a:t>2021/6/8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91EE9DE-39C0-45B1-B406-4DEC767CB4A8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353504" y="195005"/>
            <a:ext cx="2592467" cy="4146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104" y="195005"/>
            <a:ext cx="7585366" cy="4146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4D2D-5618-0B4E-AC06-00479C83004B}" type="datetime1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4156" y="2013055"/>
            <a:ext cx="9793764" cy="13890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311" y="3672099"/>
            <a:ext cx="8065453" cy="16560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75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5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28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0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56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32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08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512F2-2E7B-A246-B8CE-D9F7F9025749}" type="datetime1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800"/>
              </a:spcBef>
              <a:defRPr sz="3200"/>
            </a:lvl1pPr>
            <a:lvl2pPr>
              <a:lnSpc>
                <a:spcPct val="120000"/>
              </a:lnSpc>
              <a:spcBef>
                <a:spcPts val="800"/>
              </a:spcBef>
              <a:defRPr sz="2400"/>
            </a:lvl2pPr>
            <a:lvl3pPr>
              <a:lnSpc>
                <a:spcPct val="120000"/>
              </a:lnSpc>
              <a:spcBef>
                <a:spcPts val="800"/>
              </a:spcBef>
              <a:defRPr sz="2000"/>
            </a:lvl3pPr>
            <a:lvl4pPr>
              <a:lnSpc>
                <a:spcPct val="120000"/>
              </a:lnSpc>
              <a:spcBef>
                <a:spcPts val="800"/>
              </a:spcBef>
              <a:defRPr sz="1800"/>
            </a:lvl4pPr>
            <a:lvl5pPr>
              <a:lnSpc>
                <a:spcPct val="120000"/>
              </a:lnSpc>
              <a:spcBef>
                <a:spcPts val="800"/>
              </a:spcBef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96BF1-D799-FC43-ABD7-CBCD563BD991}" type="datetime1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1510"/>
          <p:cNvPicPr>
            <a:picLocks noChangeArrowheads="1"/>
          </p:cNvPicPr>
          <p:nvPr userDrawn="1"/>
        </p:nvPicPr>
        <p:blipFill>
          <a:blip r:embed="rId2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4320000" flipH="1">
            <a:off x="140970" y="3067006"/>
            <a:ext cx="3048000" cy="4871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510"/>
          <p:cNvPicPr>
            <a:picLocks noChangeArrowheads="1"/>
          </p:cNvPicPr>
          <p:nvPr userDrawn="1"/>
        </p:nvPicPr>
        <p:blipFill>
          <a:blip r:embed="rId3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6200000" flipH="1">
            <a:off x="8146415" y="-932894"/>
            <a:ext cx="3693795" cy="5126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8" descr="part素材.png"/>
          <p:cNvPicPr>
            <a:picLocks noChangeAspect="1"/>
          </p:cNvPicPr>
          <p:nvPr userDrawn="1"/>
        </p:nvPicPr>
        <p:blipFill>
          <a:blip r:embed="rId4" cstate="screen"/>
          <a:stretch>
            <a:fillRect/>
          </a:stretch>
        </p:blipFill>
        <p:spPr>
          <a:xfrm>
            <a:off x="0" y="130096"/>
            <a:ext cx="424815" cy="149034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4" y="4164114"/>
            <a:ext cx="9793764" cy="1287034"/>
          </a:xfrm>
        </p:spPr>
        <p:txBody>
          <a:bodyPr anchor="t"/>
          <a:lstStyle>
            <a:lvl1pPr algn="l">
              <a:defRPr sz="5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4" y="2746575"/>
            <a:ext cx="9793764" cy="1417537"/>
          </a:xfrm>
        </p:spPr>
        <p:txBody>
          <a:bodyPr anchor="b"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57594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518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7284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0441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88036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45630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0322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60883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34F2-C26A-2943-9D0A-CC305772CD56}" type="datetime1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104" y="1134031"/>
            <a:ext cx="5088916" cy="3207086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7055" y="1134031"/>
            <a:ext cx="5088916" cy="3207086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E569-27CC-1E4F-AF21-EEDEBA079775}" type="datetime1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4" y="259508"/>
            <a:ext cx="10369868" cy="1080029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450540"/>
            <a:ext cx="5090917" cy="604516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5945" indent="0">
              <a:buNone/>
              <a:defRPr sz="2500" b="1"/>
            </a:lvl2pPr>
            <a:lvl3pPr marL="1151890" indent="0">
              <a:buNone/>
              <a:defRPr sz="2300" b="1"/>
            </a:lvl3pPr>
            <a:lvl4pPr marL="1728470" indent="0">
              <a:buNone/>
              <a:defRPr sz="2000" b="1"/>
            </a:lvl4pPr>
            <a:lvl5pPr marL="2304415" indent="0">
              <a:buNone/>
              <a:defRPr sz="2000" b="1"/>
            </a:lvl5pPr>
            <a:lvl6pPr marL="2880360" indent="0">
              <a:buNone/>
              <a:defRPr sz="2000" b="1"/>
            </a:lvl6pPr>
            <a:lvl7pPr marL="3456305" indent="0">
              <a:buNone/>
              <a:defRPr sz="2000" b="1"/>
            </a:lvl7pPr>
            <a:lvl8pPr marL="4032250" indent="0">
              <a:buNone/>
              <a:defRPr sz="2000" b="1"/>
            </a:lvl8pPr>
            <a:lvl9pPr marL="4608830" indent="0">
              <a:buNone/>
              <a:defRPr sz="20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2055055"/>
            <a:ext cx="5090917" cy="3733601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56" y="1450540"/>
            <a:ext cx="5092917" cy="604516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5945" indent="0">
              <a:buNone/>
              <a:defRPr sz="2500" b="1"/>
            </a:lvl2pPr>
            <a:lvl3pPr marL="1151890" indent="0">
              <a:buNone/>
              <a:defRPr sz="2300" b="1"/>
            </a:lvl3pPr>
            <a:lvl4pPr marL="1728470" indent="0">
              <a:buNone/>
              <a:defRPr sz="2000" b="1"/>
            </a:lvl4pPr>
            <a:lvl5pPr marL="2304415" indent="0">
              <a:buNone/>
              <a:defRPr sz="2000" b="1"/>
            </a:lvl5pPr>
            <a:lvl6pPr marL="2880360" indent="0">
              <a:buNone/>
              <a:defRPr sz="2000" b="1"/>
            </a:lvl6pPr>
            <a:lvl7pPr marL="3456305" indent="0">
              <a:buNone/>
              <a:defRPr sz="2000" b="1"/>
            </a:lvl7pPr>
            <a:lvl8pPr marL="4032250" indent="0">
              <a:buNone/>
              <a:defRPr sz="2000" b="1"/>
            </a:lvl8pPr>
            <a:lvl9pPr marL="4608830" indent="0">
              <a:buNone/>
              <a:defRPr sz="20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6" y="2055055"/>
            <a:ext cx="5092917" cy="3733601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9D09E-A9A5-4841-B8A2-3ADA7F7C0D0A}" type="datetime1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3EE7-A364-5A4D-BF6C-25826002D81F}" type="datetime1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E681-5A78-5044-8122-EC745DB8495C}" type="datetime1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6" y="258006"/>
            <a:ext cx="3790683" cy="1098030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811" y="258008"/>
            <a:ext cx="6441160" cy="5530650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106" y="1356038"/>
            <a:ext cx="3790683" cy="4432620"/>
          </a:xfrm>
        </p:spPr>
        <p:txBody>
          <a:bodyPr/>
          <a:lstStyle>
            <a:lvl1pPr marL="0" indent="0">
              <a:buNone/>
              <a:defRPr sz="1800"/>
            </a:lvl1pPr>
            <a:lvl2pPr marL="575945" indent="0">
              <a:buNone/>
              <a:defRPr sz="1500"/>
            </a:lvl2pPr>
            <a:lvl3pPr marL="1151890" indent="0">
              <a:buNone/>
              <a:defRPr sz="1300"/>
            </a:lvl3pPr>
            <a:lvl4pPr marL="1728470" indent="0">
              <a:buNone/>
              <a:defRPr sz="1100"/>
            </a:lvl4pPr>
            <a:lvl5pPr marL="2304415" indent="0">
              <a:buNone/>
              <a:defRPr sz="1100"/>
            </a:lvl5pPr>
            <a:lvl6pPr marL="2880360" indent="0">
              <a:buNone/>
              <a:defRPr sz="1100"/>
            </a:lvl6pPr>
            <a:lvl7pPr marL="3456305" indent="0">
              <a:buNone/>
              <a:defRPr sz="1100"/>
            </a:lvl7pPr>
            <a:lvl8pPr marL="4032250" indent="0">
              <a:buNone/>
              <a:defRPr sz="1100"/>
            </a:lvl8pPr>
            <a:lvl9pPr marL="460883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A72F-40DC-8947-8F24-46CAD954BCDC}" type="datetime1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510"/>
          <p:cNvPicPr>
            <a:picLocks noChangeArrowheads="1"/>
          </p:cNvPicPr>
          <p:nvPr userDrawn="1"/>
        </p:nvPicPr>
        <p:blipFill>
          <a:blip r:embed="rId2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4320000" flipH="1">
            <a:off x="140970" y="3067006"/>
            <a:ext cx="3048000" cy="4871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AA5E070-74EC-D749-A1E3-4BA702F24C25}" type="datetime1">
              <a:rPr lang="zh-CN" altLang="en-US" smtClean="0"/>
              <a:t>2021/6/8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91EE9DE-39C0-45B1-B406-4DEC767CB4A8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8" name="Picture 1510"/>
          <p:cNvPicPr>
            <a:picLocks noChangeArrowheads="1"/>
          </p:cNvPicPr>
          <p:nvPr userDrawn="1"/>
        </p:nvPicPr>
        <p:blipFill>
          <a:blip r:embed="rId3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6200000" flipH="1">
            <a:off x="8146415" y="-932894"/>
            <a:ext cx="3693795" cy="5126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7" y="4536122"/>
            <a:ext cx="6913245" cy="535516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407" y="579015"/>
            <a:ext cx="6913245" cy="3888105"/>
          </a:xfrm>
        </p:spPr>
        <p:txBody>
          <a:bodyPr/>
          <a:lstStyle>
            <a:lvl1pPr marL="0" indent="0">
              <a:buNone/>
              <a:defRPr sz="4000"/>
            </a:lvl1pPr>
            <a:lvl2pPr marL="575945" indent="0">
              <a:buNone/>
              <a:defRPr sz="3500"/>
            </a:lvl2pPr>
            <a:lvl3pPr marL="1151890" indent="0">
              <a:buNone/>
              <a:defRPr sz="3000"/>
            </a:lvl3pPr>
            <a:lvl4pPr marL="1728470" indent="0">
              <a:buNone/>
              <a:defRPr sz="2500"/>
            </a:lvl4pPr>
            <a:lvl5pPr marL="2304415" indent="0">
              <a:buNone/>
              <a:defRPr sz="2500"/>
            </a:lvl5pPr>
            <a:lvl6pPr marL="2880360" indent="0">
              <a:buNone/>
              <a:defRPr sz="2500"/>
            </a:lvl6pPr>
            <a:lvl7pPr marL="3456305" indent="0">
              <a:buNone/>
              <a:defRPr sz="2500"/>
            </a:lvl7pPr>
            <a:lvl8pPr marL="4032250" indent="0">
              <a:buNone/>
              <a:defRPr sz="2500"/>
            </a:lvl8pPr>
            <a:lvl9pPr marL="4608830" indent="0">
              <a:buNone/>
              <a:defRPr sz="2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7" y="5071637"/>
            <a:ext cx="6913245" cy="760521"/>
          </a:xfrm>
        </p:spPr>
        <p:txBody>
          <a:bodyPr/>
          <a:lstStyle>
            <a:lvl1pPr marL="0" indent="0">
              <a:buNone/>
              <a:defRPr sz="1800"/>
            </a:lvl1pPr>
            <a:lvl2pPr marL="575945" indent="0">
              <a:buNone/>
              <a:defRPr sz="1500"/>
            </a:lvl2pPr>
            <a:lvl3pPr marL="1151890" indent="0">
              <a:buNone/>
              <a:defRPr sz="1300"/>
            </a:lvl3pPr>
            <a:lvl4pPr marL="1728470" indent="0">
              <a:buNone/>
              <a:defRPr sz="1100"/>
            </a:lvl4pPr>
            <a:lvl5pPr marL="2304415" indent="0">
              <a:buNone/>
              <a:defRPr sz="1100"/>
            </a:lvl5pPr>
            <a:lvl6pPr marL="2880360" indent="0">
              <a:buNone/>
              <a:defRPr sz="1100"/>
            </a:lvl6pPr>
            <a:lvl7pPr marL="3456305" indent="0">
              <a:buNone/>
              <a:defRPr sz="1100"/>
            </a:lvl7pPr>
            <a:lvl8pPr marL="4032250" indent="0">
              <a:buNone/>
              <a:defRPr sz="1100"/>
            </a:lvl8pPr>
            <a:lvl9pPr marL="460883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63244-22EE-D048-A1F1-C8A1ADF31D75}" type="datetime1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A8475-B503-4342-9415-289607CB3F58}" type="datetime1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353504" y="195005"/>
            <a:ext cx="2592467" cy="4146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104" y="195005"/>
            <a:ext cx="7585366" cy="4146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60AD-9168-814E-A462-BB2A83C220D4}" type="datetime1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208042"/>
            <a:ext cx="11522075" cy="272133"/>
          </a:xfrm>
          <a:prstGeom prst="rect">
            <a:avLst/>
          </a:prstGeom>
          <a:solidFill>
            <a:srgbClr val="8D0125"/>
          </a:solidFill>
          <a:ln>
            <a:solidFill>
              <a:srgbClr val="8D0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75"/>
          </a:p>
        </p:txBody>
      </p:sp>
      <p:sp>
        <p:nvSpPr>
          <p:cNvPr id="60" name="任意多边形: 形状 59"/>
          <p:cNvSpPr/>
          <p:nvPr userDrawn="1"/>
        </p:nvSpPr>
        <p:spPr>
          <a:xfrm flipH="1">
            <a:off x="0" y="-13501"/>
            <a:ext cx="11522075" cy="684018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solidFill>
            <a:srgbClr val="8D0125"/>
          </a:solidFill>
          <a:ln>
            <a:solidFill>
              <a:srgbClr val="8D0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175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AE0C2A"/>
              </a:clrFrom>
              <a:clrTo>
                <a:srgbClr val="AE0C2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57263" y="102111"/>
            <a:ext cx="1962353" cy="4320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4" y="4164114"/>
            <a:ext cx="9793764" cy="1287034"/>
          </a:xfrm>
        </p:spPr>
        <p:txBody>
          <a:bodyPr anchor="t"/>
          <a:lstStyle>
            <a:lvl1pPr algn="l">
              <a:defRPr sz="5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4" y="2746575"/>
            <a:ext cx="9793764" cy="1417537"/>
          </a:xfrm>
        </p:spPr>
        <p:txBody>
          <a:bodyPr anchor="b"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57594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518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7284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0441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88036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45630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0322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60883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E1228D8-81EF-004D-B19D-1ABDF77120C4}" type="datetime1">
              <a:rPr lang="zh-CN" altLang="en-US" smtClean="0"/>
              <a:t>2021/6/8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91EE9DE-39C0-45B1-B406-4DEC767CB4A8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104" y="1134031"/>
            <a:ext cx="5088916" cy="3207086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7055" y="1134031"/>
            <a:ext cx="5088916" cy="3207086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3DCCF3D-5C53-BA4D-A887-014162F6ED29}" type="datetime1">
              <a:rPr lang="zh-CN" altLang="en-US" smtClean="0"/>
              <a:t>2021/6/8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91EE9DE-39C0-45B1-B406-4DEC767CB4A8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4" y="259508"/>
            <a:ext cx="10369868" cy="1080029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450540"/>
            <a:ext cx="5090917" cy="604516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5945" indent="0">
              <a:buNone/>
              <a:defRPr sz="2500" b="1"/>
            </a:lvl2pPr>
            <a:lvl3pPr marL="1151890" indent="0">
              <a:buNone/>
              <a:defRPr sz="2300" b="1"/>
            </a:lvl3pPr>
            <a:lvl4pPr marL="1728470" indent="0">
              <a:buNone/>
              <a:defRPr sz="2000" b="1"/>
            </a:lvl4pPr>
            <a:lvl5pPr marL="2304415" indent="0">
              <a:buNone/>
              <a:defRPr sz="2000" b="1"/>
            </a:lvl5pPr>
            <a:lvl6pPr marL="2880360" indent="0">
              <a:buNone/>
              <a:defRPr sz="2000" b="1"/>
            </a:lvl6pPr>
            <a:lvl7pPr marL="3456305" indent="0">
              <a:buNone/>
              <a:defRPr sz="2000" b="1"/>
            </a:lvl7pPr>
            <a:lvl8pPr marL="4032250" indent="0">
              <a:buNone/>
              <a:defRPr sz="2000" b="1"/>
            </a:lvl8pPr>
            <a:lvl9pPr marL="4608830" indent="0">
              <a:buNone/>
              <a:defRPr sz="20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2055055"/>
            <a:ext cx="5090917" cy="3733601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56" y="1450540"/>
            <a:ext cx="5092917" cy="604516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5945" indent="0">
              <a:buNone/>
              <a:defRPr sz="2500" b="1"/>
            </a:lvl2pPr>
            <a:lvl3pPr marL="1151890" indent="0">
              <a:buNone/>
              <a:defRPr sz="2300" b="1"/>
            </a:lvl3pPr>
            <a:lvl4pPr marL="1728470" indent="0">
              <a:buNone/>
              <a:defRPr sz="2000" b="1"/>
            </a:lvl4pPr>
            <a:lvl5pPr marL="2304415" indent="0">
              <a:buNone/>
              <a:defRPr sz="2000" b="1"/>
            </a:lvl5pPr>
            <a:lvl6pPr marL="2880360" indent="0">
              <a:buNone/>
              <a:defRPr sz="2000" b="1"/>
            </a:lvl6pPr>
            <a:lvl7pPr marL="3456305" indent="0">
              <a:buNone/>
              <a:defRPr sz="2000" b="1"/>
            </a:lvl7pPr>
            <a:lvl8pPr marL="4032250" indent="0">
              <a:buNone/>
              <a:defRPr sz="2000" b="1"/>
            </a:lvl8pPr>
            <a:lvl9pPr marL="4608830" indent="0">
              <a:buNone/>
              <a:defRPr sz="20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6" y="2055055"/>
            <a:ext cx="5092917" cy="3733601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B3704B0-FC91-E841-B8DA-51BB9BA65F72}" type="datetime1">
              <a:rPr lang="zh-CN" altLang="en-US" smtClean="0"/>
              <a:t>2021/6/8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91EE9DE-39C0-45B1-B406-4DEC767CB4A8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C68FF11-E92B-4D47-8C47-DBB278A2E7BC}" type="datetime1">
              <a:rPr lang="zh-CN" altLang="en-US" smtClean="0"/>
              <a:t>2021/6/8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91EE9DE-39C0-45B1-B406-4DEC767CB4A8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34F51D6-BEE2-9E4C-80DA-0D29C4ED48BA}" type="datetime1">
              <a:rPr lang="zh-CN" altLang="en-US" smtClean="0"/>
              <a:t>2021/6/8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91EE9DE-39C0-45B1-B406-4DEC767CB4A8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6" y="258006"/>
            <a:ext cx="3790683" cy="1098030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811" y="258008"/>
            <a:ext cx="6441160" cy="5530650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106" y="1356038"/>
            <a:ext cx="3790683" cy="4432620"/>
          </a:xfrm>
        </p:spPr>
        <p:txBody>
          <a:bodyPr/>
          <a:lstStyle>
            <a:lvl1pPr marL="0" indent="0">
              <a:buNone/>
              <a:defRPr sz="1800"/>
            </a:lvl1pPr>
            <a:lvl2pPr marL="575945" indent="0">
              <a:buNone/>
              <a:defRPr sz="1500"/>
            </a:lvl2pPr>
            <a:lvl3pPr marL="1151890" indent="0">
              <a:buNone/>
              <a:defRPr sz="1300"/>
            </a:lvl3pPr>
            <a:lvl4pPr marL="1728470" indent="0">
              <a:buNone/>
              <a:defRPr sz="1100"/>
            </a:lvl4pPr>
            <a:lvl5pPr marL="2304415" indent="0">
              <a:buNone/>
              <a:defRPr sz="1100"/>
            </a:lvl5pPr>
            <a:lvl6pPr marL="2880360" indent="0">
              <a:buNone/>
              <a:defRPr sz="1100"/>
            </a:lvl6pPr>
            <a:lvl7pPr marL="3456305" indent="0">
              <a:buNone/>
              <a:defRPr sz="1100"/>
            </a:lvl7pPr>
            <a:lvl8pPr marL="4032250" indent="0">
              <a:buNone/>
              <a:defRPr sz="1100"/>
            </a:lvl8pPr>
            <a:lvl9pPr marL="460883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576F73F-76ED-C64C-BEB5-34EA0B7DA0AA}" type="datetime1">
              <a:rPr lang="zh-CN" altLang="en-US" smtClean="0"/>
              <a:t>2021/6/8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91EE9DE-39C0-45B1-B406-4DEC767CB4A8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7" y="4536122"/>
            <a:ext cx="6913245" cy="535516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407" y="579015"/>
            <a:ext cx="6913245" cy="3888105"/>
          </a:xfrm>
        </p:spPr>
        <p:txBody>
          <a:bodyPr/>
          <a:lstStyle>
            <a:lvl1pPr marL="0" indent="0">
              <a:buNone/>
              <a:defRPr sz="4000"/>
            </a:lvl1pPr>
            <a:lvl2pPr marL="575945" indent="0">
              <a:buNone/>
              <a:defRPr sz="3500"/>
            </a:lvl2pPr>
            <a:lvl3pPr marL="1151890" indent="0">
              <a:buNone/>
              <a:defRPr sz="3000"/>
            </a:lvl3pPr>
            <a:lvl4pPr marL="1728470" indent="0">
              <a:buNone/>
              <a:defRPr sz="2500"/>
            </a:lvl4pPr>
            <a:lvl5pPr marL="2304415" indent="0">
              <a:buNone/>
              <a:defRPr sz="2500"/>
            </a:lvl5pPr>
            <a:lvl6pPr marL="2880360" indent="0">
              <a:buNone/>
              <a:defRPr sz="2500"/>
            </a:lvl6pPr>
            <a:lvl7pPr marL="3456305" indent="0">
              <a:buNone/>
              <a:defRPr sz="2500"/>
            </a:lvl7pPr>
            <a:lvl8pPr marL="4032250" indent="0">
              <a:buNone/>
              <a:defRPr sz="2500"/>
            </a:lvl8pPr>
            <a:lvl9pPr marL="4608830" indent="0">
              <a:buNone/>
              <a:defRPr sz="2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7" y="5071637"/>
            <a:ext cx="6913245" cy="760521"/>
          </a:xfrm>
        </p:spPr>
        <p:txBody>
          <a:bodyPr/>
          <a:lstStyle>
            <a:lvl1pPr marL="0" indent="0">
              <a:buNone/>
              <a:defRPr sz="1800"/>
            </a:lvl1pPr>
            <a:lvl2pPr marL="575945" indent="0">
              <a:buNone/>
              <a:defRPr sz="1500"/>
            </a:lvl2pPr>
            <a:lvl3pPr marL="1151890" indent="0">
              <a:buNone/>
              <a:defRPr sz="1300"/>
            </a:lvl3pPr>
            <a:lvl4pPr marL="1728470" indent="0">
              <a:buNone/>
              <a:defRPr sz="1100"/>
            </a:lvl4pPr>
            <a:lvl5pPr marL="2304415" indent="0">
              <a:buNone/>
              <a:defRPr sz="1100"/>
            </a:lvl5pPr>
            <a:lvl6pPr marL="2880360" indent="0">
              <a:buNone/>
              <a:defRPr sz="1100"/>
            </a:lvl6pPr>
            <a:lvl7pPr marL="3456305" indent="0">
              <a:buNone/>
              <a:defRPr sz="1100"/>
            </a:lvl7pPr>
            <a:lvl8pPr marL="4032250" indent="0">
              <a:buNone/>
              <a:defRPr sz="1100"/>
            </a:lvl8pPr>
            <a:lvl9pPr marL="460883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0F57BC4-406E-E34C-B505-C8B92A891DDD}" type="datetime1">
              <a:rPr lang="zh-CN" altLang="en-US" smtClean="0"/>
              <a:t>2021/6/8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91EE9DE-39C0-45B1-B406-4DEC767CB4A8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510"/>
          <p:cNvPicPr>
            <a:picLocks noChangeArrowheads="1"/>
          </p:cNvPicPr>
          <p:nvPr userDrawn="1"/>
        </p:nvPicPr>
        <p:blipFill>
          <a:blip r:embed="rId13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4320000" flipH="1">
            <a:off x="140970" y="3067006"/>
            <a:ext cx="3048000" cy="4871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6104" y="259508"/>
            <a:ext cx="10369868" cy="1080029"/>
          </a:xfrm>
          <a:prstGeom prst="rect">
            <a:avLst/>
          </a:prstGeom>
        </p:spPr>
        <p:txBody>
          <a:bodyPr vert="horz" lIns="115214" tIns="57607" rIns="115214" bIns="57607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512042"/>
            <a:ext cx="10369868" cy="4276616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76104" y="6006163"/>
            <a:ext cx="2688484" cy="345010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6E81AD0-45F7-8C46-BAC6-C80CFD6B1616}" type="datetime1">
              <a:rPr lang="zh-CN" altLang="en-US" smtClean="0"/>
              <a:t>2021/6/8</a:t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36709" y="6006163"/>
            <a:ext cx="3648657" cy="345010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57487" y="6006163"/>
            <a:ext cx="2688484" cy="345010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r">
              <a:defRPr sz="15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fld id="{B91EE9DE-39C0-45B1-B406-4DEC767CB4A8}" type="slidenum">
              <a:rPr lang="zh-CN" altLang="en-US" smtClean="0"/>
              <a:t>‹#›</a:t>
            </a:fld>
            <a:endParaRPr lang="zh-CN" altLang="en-US" dirty="0">
              <a:ea typeface="+mj-ea"/>
            </a:endParaRPr>
          </a:p>
        </p:txBody>
      </p:sp>
      <p:pic>
        <p:nvPicPr>
          <p:cNvPr id="8" name="Picture 1510"/>
          <p:cNvPicPr>
            <a:picLocks noChangeArrowheads="1"/>
          </p:cNvPicPr>
          <p:nvPr userDrawn="1"/>
        </p:nvPicPr>
        <p:blipFill>
          <a:blip r:embed="rId14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6200000" flipH="1">
            <a:off x="8146415" y="-932894"/>
            <a:ext cx="3693795" cy="5126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/>
  </p:transition>
  <p:hf hdr="0" ftr="0" dt="0"/>
  <p:txStyles>
    <p:titleStyle>
      <a:lvl1pPr algn="ctr" defTabSz="1151890" rtl="0" eaLnBrk="1" latinLnBrk="0" hangingPunct="1"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800" indent="-431800" algn="l" defTabSz="115189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35990" indent="-360045" algn="l" defTabSz="11518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indent="-288290" algn="l" defTabSz="11518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16125" indent="-288290" algn="l" defTabSz="11518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92070" indent="-288290" algn="l" defTabSz="1151890" rtl="0" eaLnBrk="1" latinLnBrk="0" hangingPunct="1">
        <a:spcBef>
          <a:spcPct val="20000"/>
        </a:spcBef>
        <a:buFont typeface="Arial" panose="020B0604020202020204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68650" indent="-288290" algn="l" defTabSz="11518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44595" indent="-288290" algn="l" defTabSz="11518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indent="-288290" algn="l" defTabSz="11518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96485" indent="-288290" algn="l" defTabSz="11518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5945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51890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8470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4415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80360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56305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32250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08830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510"/>
          <p:cNvPicPr>
            <a:picLocks noChangeArrowheads="1"/>
          </p:cNvPicPr>
          <p:nvPr userDrawn="1"/>
        </p:nvPicPr>
        <p:blipFill>
          <a:blip r:embed="rId14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4320000" flipH="1">
            <a:off x="140970" y="3067006"/>
            <a:ext cx="3048000" cy="4871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6104" y="259508"/>
            <a:ext cx="10369868" cy="1080029"/>
          </a:xfrm>
          <a:prstGeom prst="rect">
            <a:avLst/>
          </a:prstGeom>
        </p:spPr>
        <p:txBody>
          <a:bodyPr vert="horz" lIns="115214" tIns="57607" rIns="115214" bIns="57607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512042"/>
            <a:ext cx="10369868" cy="4276616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76104" y="6006163"/>
            <a:ext cx="2688484" cy="345010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76DBDA8-8BD7-5D41-AECE-8B61D7328468}" type="datetime1">
              <a:rPr lang="zh-CN" altLang="en-US" smtClean="0"/>
              <a:t>2021/6/8</a:t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36709" y="6006163"/>
            <a:ext cx="3648657" cy="345010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57487" y="6006163"/>
            <a:ext cx="2688484" cy="345010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91EE9DE-39C0-45B1-B406-4DEC767CB4A8}" type="slidenum">
              <a:rPr lang="zh-CN" altLang="en-US" smtClean="0"/>
              <a:t>‹#›</a:t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1510"/>
          <p:cNvPicPr>
            <a:picLocks noChangeArrowheads="1"/>
          </p:cNvPicPr>
          <p:nvPr userDrawn="1"/>
        </p:nvPicPr>
        <p:blipFill>
          <a:blip r:embed="rId15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6200000" flipH="1">
            <a:off x="8146415" y="-932894"/>
            <a:ext cx="3693795" cy="5126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8" descr="part素材.png"/>
          <p:cNvPicPr>
            <a:picLocks noChangeAspect="1"/>
          </p:cNvPicPr>
          <p:nvPr userDrawn="1"/>
        </p:nvPicPr>
        <p:blipFill>
          <a:blip r:embed="rId16" cstate="screen"/>
          <a:stretch>
            <a:fillRect/>
          </a:stretch>
        </p:blipFill>
        <p:spPr>
          <a:xfrm>
            <a:off x="0" y="130096"/>
            <a:ext cx="424815" cy="149034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med">
    <p:fade/>
  </p:transition>
  <p:hf hdr="0" ftr="0" dt="0"/>
  <p:txStyles>
    <p:titleStyle>
      <a:lvl1pPr algn="l" defTabSz="115189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800" indent="-431800" algn="l" defTabSz="1151890" rtl="0" eaLnBrk="1" latinLnBrk="0" hangingPunct="1">
        <a:lnSpc>
          <a:spcPct val="12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35990" indent="-360045" algn="l" defTabSz="1151890" rtl="0" eaLnBrk="1" latinLnBrk="0" hangingPunct="1">
        <a:lnSpc>
          <a:spcPct val="120000"/>
        </a:lnSpc>
        <a:spcBef>
          <a:spcPts val="8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indent="-288290" algn="l" defTabSz="1151890" rtl="0" eaLnBrk="1" latinLnBrk="0" hangingPunct="1">
        <a:lnSpc>
          <a:spcPct val="120000"/>
        </a:lnSpc>
        <a:spcBef>
          <a:spcPts val="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016125" indent="-288290" algn="l" defTabSz="1151890" rtl="0" eaLnBrk="1" latinLnBrk="0" hangingPunct="1">
        <a:lnSpc>
          <a:spcPct val="120000"/>
        </a:lnSpc>
        <a:spcBef>
          <a:spcPts val="8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592070" indent="-288290" algn="l" defTabSz="1151890" rtl="0" eaLnBrk="1" latinLnBrk="0" hangingPunct="1">
        <a:lnSpc>
          <a:spcPct val="120000"/>
        </a:lnSpc>
        <a:spcBef>
          <a:spcPts val="8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168650" indent="-288290" algn="l" defTabSz="11518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44595" indent="-288290" algn="l" defTabSz="11518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indent="-288290" algn="l" defTabSz="11518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96485" indent="-288290" algn="l" defTabSz="11518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5945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51890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8470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4415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80360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56305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32250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08830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6952" y="-273"/>
            <a:ext cx="11539027" cy="6480175"/>
          </a:xfrm>
          <a:prstGeom prst="rect">
            <a:avLst/>
          </a:prstGeom>
        </p:spPr>
      </p:pic>
      <p:pic>
        <p:nvPicPr>
          <p:cNvPr id="1232" name="Picture 208" descr="C:\Users\Lydia\Desktop\教务处工作\20190209龙老师PPT\学校中英文标准组合LOGO下载\中英文标准组合(jpge格式）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14" y="431775"/>
            <a:ext cx="3205683" cy="64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069" y="431775"/>
            <a:ext cx="2564031" cy="50405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20477" y="2591380"/>
            <a:ext cx="10081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LOL</a:t>
            </a:r>
            <a:r>
              <a:rPr lang="zh-CN" altLang="en-US" sz="4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英雄设定生成</a:t>
            </a:r>
            <a:endParaRPr lang="en-US" sz="4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Subtitle 6"/>
          <p:cNvSpPr/>
          <p:nvPr/>
        </p:nvSpPr>
        <p:spPr bwMode="auto">
          <a:xfrm>
            <a:off x="2108993" y="4464174"/>
            <a:ext cx="7304088" cy="2160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2400" dirty="0">
                <a:solidFill>
                  <a:srgbClr val="103A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陈畅与  孙宏达  周子乐</a:t>
            </a:r>
            <a:endParaRPr lang="en-US" altLang="zh-CN" sz="2400" dirty="0">
              <a:solidFill>
                <a:srgbClr val="103A8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altLang="zh-CN" sz="2400">
                <a:solidFill>
                  <a:srgbClr val="103A84"/>
                </a:solidFill>
                <a:latin typeface="Georgia" panose="02040502050405020303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2021-06-08</a:t>
            </a:r>
            <a:endParaRPr lang="en-US" altLang="zh-CN" sz="2400" dirty="0">
              <a:solidFill>
                <a:srgbClr val="103A84"/>
              </a:solidFill>
              <a:latin typeface="Georgia" panose="02040502050405020303" pitchFamily="18" charset="0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内容占位符 4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375" y="142875"/>
            <a:ext cx="2227580" cy="41148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04453" y="503783"/>
            <a:ext cx="626469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3600" b="0" cap="none" spc="0" dirty="0">
                <a:ln w="0"/>
                <a:solidFill>
                  <a:srgbClr val="9D1D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实验结果</a:t>
            </a:r>
            <a:endParaRPr lang="en-US" altLang="zh-CN" sz="3600" b="0" cap="none" spc="0" dirty="0">
              <a:ln w="0"/>
              <a:solidFill>
                <a:srgbClr val="9D1D3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6" name="内容占位符 2"/>
          <p:cNvSpPr txBox="1"/>
          <p:nvPr/>
        </p:nvSpPr>
        <p:spPr>
          <a:xfrm>
            <a:off x="864494" y="1367878"/>
            <a:ext cx="10081478" cy="4969421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>
            <a:lvl1pPr marL="431800" indent="-431800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990" indent="-360045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0180" indent="-288290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6125" indent="-288290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92070" indent="-288290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865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595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54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485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结果展示</a:t>
            </a:r>
            <a:endParaRPr lang="en-US" altLang="zh-CN" sz="2400" dirty="0">
              <a:solidFill>
                <a:srgbClr val="C00000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altLang="zh-CN" sz="24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2435" y="1957070"/>
            <a:ext cx="11082655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800"/>
              <a:t>Context: 英雄称号：圣堂刺客</a:t>
            </a:r>
          </a:p>
          <a:p>
            <a:r>
              <a:rPr lang="zh-CN" altLang="en-US" sz="1800"/>
              <a:t>英雄名称:艾克 </a:t>
            </a:r>
          </a:p>
          <a:p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被动技能:</a:t>
            </a:r>
            <a:r>
              <a:rPr lang="zh-CN" altLang="en-US" sz="1800">
                <a:solidFill>
                  <a:schemeClr val="accent2">
                    <a:lumMod val="75000"/>
                  </a:schemeClr>
                </a:solidFill>
              </a:rPr>
              <a:t>艾克之怒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:在战斗时,艾克会造成额外伤害,并治疗自身。|passive </a:t>
            </a:r>
          </a:p>
          <a:p>
            <a:r>
              <a:rPr lang="zh-CN" altLang="en-US" sz="1800">
                <a:solidFill>
                  <a:schemeClr val="tx2">
                    <a:lumMod val="75000"/>
                  </a:schemeClr>
                </a:solidFill>
              </a:rPr>
              <a:t>Q技能:</a:t>
            </a:r>
            <a:r>
              <a:rPr lang="zh-CN" altLang="en-US" sz="1800">
                <a:solidFill>
                  <a:schemeClr val="accent2">
                    <a:lumMod val="75000"/>
                  </a:schemeClr>
                </a:solidFill>
              </a:rPr>
              <a:t>回旋之刃</a:t>
            </a:r>
            <a:r>
              <a:rPr lang="zh-CN" altLang="en-US" sz="1800">
                <a:solidFill>
                  <a:schemeClr val="tx2">
                    <a:lumMod val="75000"/>
                  </a:schemeClr>
                </a:solidFill>
              </a:rPr>
              <a:t>:艾克像挥舞回力标一样挥出他的十字刃,并在往返时造成伤害。|70\/80\/90\/100\/110 |spell </a:t>
            </a:r>
          </a:p>
          <a:p>
            <a:r>
              <a:rPr lang="zh-CN" altLang="en-US" sz="1800">
                <a:solidFill>
                  <a:schemeClr val="tx2">
                    <a:lumMod val="75000"/>
                  </a:schemeClr>
                </a:solidFill>
              </a:rPr>
              <a:t>W 技能:</a:t>
            </a:r>
            <a:r>
              <a:rPr lang="zh-CN" altLang="en-US" sz="1800">
                <a:solidFill>
                  <a:schemeClr val="accent2">
                    <a:lumMod val="75000"/>
                  </a:schemeClr>
                </a:solidFill>
              </a:rPr>
              <a:t>冥想</a:t>
            </a:r>
            <a:r>
              <a:rPr lang="zh-CN" altLang="en-US" sz="1800">
                <a:solidFill>
                  <a:schemeClr val="tx2">
                    <a:lumMod val="75000"/>
                  </a:schemeClr>
                </a:solidFill>
              </a:rPr>
              <a:t>:艾克获得持续数秒的护盾和法术抗性加成。此外,艾克在施放一个技能后,会获得短暂的爆发性移动速度加成。|40 |spell </a:t>
            </a:r>
          </a:p>
          <a:p>
            <a:r>
              <a:rPr lang="zh-CN" altLang="en-US" sz="1800">
                <a:solidFill>
                  <a:schemeClr val="tx2">
                    <a:lumMod val="75000"/>
                  </a:schemeClr>
                </a:solidFill>
              </a:rPr>
              <a:t>E技能:</a:t>
            </a:r>
            <a:r>
              <a:rPr lang="zh-CN" altLang="en-US" sz="1800">
                <a:solidFill>
                  <a:schemeClr val="accent2">
                    <a:lumMod val="75000"/>
                  </a:schemeClr>
                </a:solidFill>
              </a:rPr>
              <a:t>刺客之道</a:t>
            </a:r>
            <a:r>
              <a:rPr lang="zh-CN" altLang="en-US" sz="1800">
                <a:solidFill>
                  <a:schemeClr val="tx2">
                    <a:lumMod val="75000"/>
                  </a:schemeClr>
                </a:solidFill>
              </a:rPr>
              <a:t>:艾克在身后留下一条能量</a:t>
            </a:r>
            <a:r>
              <a:rPr lang="zh-CN" altLang="en-US" sz="1800" u="sng">
                <a:solidFill>
                  <a:schemeClr val="tx2">
                    <a:lumMod val="75000"/>
                  </a:schemeClr>
                </a:solidFill>
              </a:rPr>
              <a:t>轨迹</a:t>
            </a:r>
            <a:r>
              <a:rPr lang="zh-CN" altLang="en-US" sz="1800">
                <a:solidFill>
                  <a:schemeClr val="tx2">
                    <a:lumMod val="75000"/>
                  </a:schemeClr>
                </a:solidFill>
              </a:rPr>
              <a:t>,对命中的敌人造成伤害及减速效果。|50 |spell </a:t>
            </a:r>
          </a:p>
          <a:p>
            <a:r>
              <a:rPr lang="zh-CN" altLang="en-US" sz="1800">
                <a:solidFill>
                  <a:schemeClr val="tx2">
                    <a:lumMod val="75000"/>
                  </a:schemeClr>
                </a:solidFill>
              </a:rPr>
              <a:t>R技能:</a:t>
            </a:r>
            <a:r>
              <a:rPr lang="zh-CN" altLang="en-US" sz="1800">
                <a:solidFill>
                  <a:schemeClr val="accent2">
                    <a:lumMod val="75000"/>
                  </a:schemeClr>
                </a:solidFill>
              </a:rPr>
              <a:t>诸界召唤</a:t>
            </a:r>
            <a:r>
              <a:rPr lang="zh-CN" altLang="en-US" sz="1800">
                <a:solidFill>
                  <a:schemeClr val="tx2">
                    <a:lumMod val="75000"/>
                  </a:schemeClr>
                </a:solidFill>
              </a:rPr>
              <a:t>:艾克</a:t>
            </a:r>
            <a:r>
              <a:rPr lang="zh-CN" altLang="en-US" sz="1800" u="sng">
                <a:solidFill>
                  <a:schemeClr val="tx2">
                    <a:lumMod val="75000"/>
                  </a:schemeClr>
                </a:solidFill>
              </a:rPr>
              <a:t>召唤闪电球</a:t>
            </a:r>
            <a:r>
              <a:rPr lang="zh-CN" altLang="en-US" sz="1800">
                <a:solidFill>
                  <a:schemeClr val="tx2">
                    <a:lumMod val="75000"/>
                  </a:schemeClr>
                </a:solidFill>
              </a:rPr>
              <a:t>来突袭一名敌方英雄。在</a:t>
            </a:r>
            <a:r>
              <a:rPr lang="zh-CN" altLang="en-US" sz="1800" u="sng">
                <a:solidFill>
                  <a:schemeClr val="tx2">
                    <a:lumMod val="75000"/>
                  </a:schemeClr>
                </a:solidFill>
              </a:rPr>
              <a:t>闪电球</a:t>
            </a:r>
            <a:r>
              <a:rPr lang="zh-CN" altLang="en-US" sz="1800">
                <a:solidFill>
                  <a:schemeClr val="tx2">
                    <a:lumMod val="75000"/>
                  </a:schemeClr>
                </a:solidFill>
              </a:rPr>
              <a:t>命中一名敌方英雄时,会将它收回,并使艾克、目标以及被命中的敌方英雄墙壁爆炸,对敌人造成伤害和禁锢效果。|100 |spell </a:t>
            </a:r>
          </a:p>
          <a:p>
            <a:r>
              <a:rPr lang="zh-CN" altLang="en-US" sz="1800">
                <a:solidFill>
                  <a:schemeClr val="bg2">
                    <a:lumMod val="50000"/>
                  </a:schemeClr>
                </a:solidFill>
              </a:rPr>
              <a:t>背景故事:在隐秘的艾欧尼亚武装力量均衡教派中,艾克是领袖中的领袖。他力求超脱自身的情感、偏执以及自我,行走于灵魂领域和物质世界之间无人通晓的隐秘道路。为了贯彻精神与物质之间的均衡,艾克牺牲了自己的性命 。现在的他,是帝国最受尊敬的刺客之一。 </a:t>
            </a:r>
          </a:p>
          <a:p>
            <a:r>
              <a:rPr lang="zh-CN" altLang="en-US" sz="1800"/>
              <a:t>优势:- 要记得躲开艾克的能量爆发,因为它的冷却时间很长。 </a:t>
            </a:r>
          </a:p>
          <a:p>
            <a:r>
              <a:rPr lang="zh-CN" altLang="en-US" sz="1800"/>
              <a:t>劣势:- 艾克通常会在使用大招后使用</a:t>
            </a:r>
            <a:r>
              <a:rPr lang="zh-CN" altLang="en-US" sz="1800">
                <a:solidFill>
                  <a:schemeClr val="accent2">
                    <a:lumMod val="75000"/>
                  </a:schemeClr>
                </a:solidFill>
              </a:rPr>
              <a:t>冥想</a:t>
            </a:r>
            <a:r>
              <a:rPr lang="zh-CN" altLang="en-US" sz="1800"/>
              <a:t>。保留你的技能,来对抗他的爆发。</a:t>
            </a: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内容占位符 4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375" y="142875"/>
            <a:ext cx="2227580" cy="41148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04453" y="503783"/>
            <a:ext cx="626469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3600" b="0" cap="none" spc="0" dirty="0">
                <a:ln w="0"/>
                <a:solidFill>
                  <a:srgbClr val="9D1D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实验结果</a:t>
            </a:r>
            <a:endParaRPr lang="en-US" altLang="zh-CN" sz="3600" b="0" cap="none" spc="0" dirty="0">
              <a:ln w="0"/>
              <a:solidFill>
                <a:srgbClr val="9D1D3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6" name="内容占位符 2"/>
          <p:cNvSpPr txBox="1"/>
          <p:nvPr/>
        </p:nvSpPr>
        <p:spPr>
          <a:xfrm>
            <a:off x="865129" y="1368513"/>
            <a:ext cx="10081478" cy="4969421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>
            <a:lvl1pPr marL="431800" indent="-431800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990" indent="-360045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0180" indent="-288290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6125" indent="-288290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92070" indent="-288290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865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595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54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485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GPT-2</a:t>
            </a:r>
            <a:r>
              <a:rPr lang="zh-CN" altLang="en-US" sz="240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的对比</a:t>
            </a:r>
            <a:endParaRPr lang="en-US" altLang="zh-CN" sz="2400" dirty="0">
              <a:solidFill>
                <a:srgbClr val="C00000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altLang="zh-CN" sz="24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6580" y="2016125"/>
            <a:ext cx="1089787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600" dirty="0"/>
              <a:t>GPT-2</a:t>
            </a:r>
            <a:endParaRPr lang="zh-CN" altLang="en-US" sz="1600" dirty="0"/>
          </a:p>
          <a:p>
            <a:r>
              <a:rPr lang="zh-CN" altLang="en-US" sz="1600" dirty="0"/>
              <a:t>英雄称号：巨牙海民。</a:t>
            </a:r>
          </a:p>
          <a:p>
            <a:r>
              <a:rPr lang="zh-CN" altLang="en-US" sz="1600" dirty="0"/>
              <a:t>英雄名称：卡特琳娜</a:t>
            </a:r>
          </a:p>
          <a:p>
            <a:r>
              <a:rPr lang="zh-CN" altLang="en-US" sz="1600" dirty="0"/>
              <a:t>被动技能：</a:t>
            </a:r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</a:rPr>
              <a:t>暴食</a:t>
            </a:r>
            <a:r>
              <a:rPr lang="zh-CN" altLang="en-US" sz="1600" dirty="0"/>
              <a:t>:卡特琳娜对目标造成巨量魔法伤害并晕眩目标1.5秒。在晕眩时，卡特琳娜会获得移动速度加成并晕眩目标1.5秒。|passive</a:t>
            </a:r>
          </a:p>
          <a:p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</a:rPr>
              <a:t>q技能：</a:t>
            </a:r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</a:rPr>
              <a:t>巨舌猛攻</a:t>
            </a:r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</a:rPr>
              <a:t>:卡特琳娜用舌头猛击地面，造成魔法伤害并晕眩目标1.5秒。|50\/55\/60\/65|spell</a:t>
            </a:r>
          </a:p>
          <a:p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</a:rPr>
              <a:t>w技能：</a:t>
            </a:r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</a:rPr>
              <a:t>巨舌猛攻</a:t>
            </a:r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</a:rPr>
              <a:t>:卡特琳娜咬住目标，并将目标咬向目标。如果目标咬向目标，那么目标会被晕眩1.5秒。|60\/65\/70\/75|spell</a:t>
            </a:r>
          </a:p>
          <a:p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</a:rPr>
              <a:t>e技能：</a:t>
            </a:r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</a:rPr>
              <a:t>巨舌猛攻</a:t>
            </a:r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</a:rPr>
              <a:t>:卡特琳娜用舌头猛击地面，造成魔法伤害并晕眩目标1.5秒。|40|spell</a:t>
            </a:r>
          </a:p>
          <a:p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</a:rPr>
              <a:t>r技能：</a:t>
            </a:r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</a:rPr>
              <a:t>巨舌猛攻</a:t>
            </a:r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</a:rPr>
              <a:t>:卡特琳娜用舌头猛击地面，造成魔法伤害并晕眩目标1.5秒。|100|spell</a:t>
            </a:r>
          </a:p>
          <a:p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背景故事：曾经是一只大海兽，一个受过万年诅咒 的大海兽，被一个无依无靠的孤独人族所吞噬。她是巨大的、生物形态的巨舌族，但却因遭人背叛而得到了复仇。在巨舌族的崛起中，卡特琳娜成为了全部的人性噩梦。她在巨舌族的长老们眼里有阴影、有的是祸根 和挣扎，卡特琳娜只是普通的一个普通百姓，而不是任何一个群众的意见领袖。作为巨舌族的精怪，卡特琳娜的舌头会在他心中留下深深的阴影，而现在，他的爪子会随时间而自发地变形。</a:t>
            </a:r>
          </a:p>
          <a:p>
            <a:r>
              <a:rPr lang="zh-CN" altLang="en-US" sz="1600" dirty="0"/>
              <a:t>优势：-</a:t>
            </a:r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</a:rPr>
              <a:t>巨舌猛攻</a:t>
            </a:r>
            <a:r>
              <a:rPr lang="zh-CN" altLang="en-US" sz="1600" dirty="0"/>
              <a:t>是很有效的，但要注意不要在他使用大海兽的时候进行攻击。</a:t>
            </a:r>
          </a:p>
          <a:p>
            <a:r>
              <a:rPr lang="zh-CN" altLang="en-US" sz="1600" dirty="0"/>
              <a:t>劣势：-卡特琳娜在与你作战时进行大量的技能交战，这样他的普通攻击会对目标造成额外魔法伤害。</a:t>
            </a:r>
          </a:p>
          <a:p>
            <a:endParaRPr lang="zh-CN" altLang="en-US" sz="1600" dirty="0"/>
          </a:p>
          <a:p>
            <a:endParaRPr lang="zh-CN" altLang="en-US" sz="1600" dirty="0"/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内容占位符 4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375" y="142875"/>
            <a:ext cx="2227580" cy="41148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04453" y="503783"/>
            <a:ext cx="626469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3600" b="0" cap="none" spc="0" dirty="0">
                <a:ln w="0"/>
                <a:solidFill>
                  <a:srgbClr val="9D1D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实验结果</a:t>
            </a:r>
            <a:endParaRPr lang="en-US" altLang="zh-CN" sz="3600" b="0" cap="none" spc="0" dirty="0">
              <a:ln w="0"/>
              <a:solidFill>
                <a:srgbClr val="9D1D3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6" name="内容占位符 2"/>
          <p:cNvSpPr txBox="1"/>
          <p:nvPr/>
        </p:nvSpPr>
        <p:spPr>
          <a:xfrm>
            <a:off x="864494" y="1367878"/>
            <a:ext cx="10081478" cy="4969421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>
            <a:lvl1pPr marL="431800" indent="-431800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990" indent="-360045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0180" indent="-288290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6125" indent="-288290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92070" indent="-288290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865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595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54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485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GPT-2</a:t>
            </a:r>
            <a:r>
              <a:rPr lang="zh-CN" altLang="en-US" sz="240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的对比</a:t>
            </a:r>
            <a:endParaRPr lang="en-US" altLang="zh-CN" sz="2400" dirty="0">
              <a:solidFill>
                <a:srgbClr val="C00000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altLang="zh-CN" sz="24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4205" y="1871980"/>
            <a:ext cx="10897870" cy="42767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 dirty="0">
                <a:sym typeface="+mn-ea"/>
              </a:rPr>
              <a:t>文汇</a:t>
            </a:r>
          </a:p>
          <a:p>
            <a:r>
              <a:rPr lang="zh-CN" altLang="en-US" sz="1600" dirty="0">
                <a:sym typeface="+mn-ea"/>
              </a:rPr>
              <a:t>Context: 英雄称号：巨牙</a:t>
            </a:r>
            <a:r>
              <a:rPr lang="zh-CN" altLang="en-US" sz="1600" u="sng" dirty="0">
                <a:sym typeface="+mn-ea"/>
              </a:rPr>
              <a:t>海</a:t>
            </a:r>
            <a:r>
              <a:rPr lang="zh-CN" altLang="en-US" sz="1600" dirty="0">
                <a:sym typeface="+mn-ea"/>
              </a:rPr>
              <a:t>民</a:t>
            </a:r>
            <a:endParaRPr lang="zh-CN" altLang="en-US" sz="1600" dirty="0"/>
          </a:p>
          <a:p>
            <a:r>
              <a:rPr lang="zh-CN" altLang="en-US" sz="1600" dirty="0">
                <a:sym typeface="+mn-ea"/>
              </a:rPr>
              <a:t>英雄名称:俄洛伊 </a:t>
            </a:r>
            <a:endParaRPr lang="zh-CN" altLang="en-US" sz="1600" dirty="0"/>
          </a:p>
          <a:p>
            <a:r>
              <a:rPr lang="zh-CN" altLang="en-US" sz="1600" dirty="0">
                <a:sym typeface="+mn-ea"/>
              </a:rPr>
              <a:t>被动技能:</a:t>
            </a:r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吞噬灵魂</a:t>
            </a:r>
            <a:r>
              <a:rPr lang="zh-CN" altLang="en-US" sz="1600" dirty="0">
                <a:sym typeface="+mn-ea"/>
              </a:rPr>
              <a:t>:俄洛伊的普通攻击会对附近敌人造成魔法伤害。在接下来的4秒里,他可以通过</a:t>
            </a:r>
            <a:r>
              <a:rPr lang="zh-CN" altLang="en-US" sz="1600" u="sng" dirty="0">
                <a:sym typeface="+mn-ea"/>
              </a:rPr>
              <a:t>吞噬</a:t>
            </a:r>
            <a:r>
              <a:rPr lang="zh-CN" altLang="en-US" sz="1600" dirty="0">
                <a:sym typeface="+mn-ea"/>
              </a:rPr>
              <a:t>敌人的</a:t>
            </a:r>
            <a:r>
              <a:rPr lang="zh-CN" altLang="en-US" sz="1600" u="sng" dirty="0">
                <a:sym typeface="+mn-ea"/>
              </a:rPr>
              <a:t>灵魂</a:t>
            </a:r>
            <a:r>
              <a:rPr lang="zh-CN" altLang="en-US" sz="1600" dirty="0">
                <a:sym typeface="+mn-ea"/>
              </a:rPr>
              <a:t>来回复自己的生命值。|passive </a:t>
            </a:r>
            <a:endParaRPr lang="zh-CN" altLang="en-US" sz="1600" dirty="0"/>
          </a:p>
          <a:p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Q技能:</a:t>
            </a:r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秘术射击</a:t>
            </a:r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:俄洛伊发射一枚</a:t>
            </a:r>
            <a:r>
              <a:rPr lang="zh-CN" altLang="en-US" sz="1600" u="sng" dirty="0">
                <a:solidFill>
                  <a:schemeClr val="tx2">
                    <a:lumMod val="75000"/>
                  </a:schemeClr>
                </a:solidFill>
                <a:sym typeface="+mn-ea"/>
              </a:rPr>
              <a:t>能量弹</a:t>
            </a:r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, 对命中的第一个敌人造成魔法伤害。被命中的敌人还会减少移动速度,并且如果俄洛伊接住了这枚</a:t>
            </a:r>
            <a:r>
              <a:rPr lang="zh-CN" altLang="en-US" sz="1600" u="sng" dirty="0">
                <a:solidFill>
                  <a:schemeClr val="tx2">
                    <a:lumMod val="75000"/>
                  </a:schemeClr>
                </a:solidFill>
                <a:sym typeface="+mn-ea"/>
              </a:rPr>
              <a:t>弹</a:t>
            </a:r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,就会暂时晕眩这枚</a:t>
            </a:r>
            <a:r>
              <a:rPr lang="zh-CN" altLang="en-US" sz="1600" u="sng" dirty="0">
                <a:solidFill>
                  <a:schemeClr val="tx2">
                    <a:lumMod val="75000"/>
                  </a:schemeClr>
                </a:solidFill>
                <a:sym typeface="+mn-ea"/>
              </a:rPr>
              <a:t>弹</a:t>
            </a:r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的目标。|70\/80\/90\/100\/110法力值\/秒|spell </a:t>
            </a:r>
            <a:endParaRPr lang="zh-CN" altLang="en-US" sz="16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W技能:</a:t>
            </a:r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背刺</a:t>
            </a:r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:俄洛伊潜入一片</a:t>
            </a:r>
            <a:r>
              <a:rPr lang="zh-CN" altLang="en-US" sz="1600" u="sng" dirty="0">
                <a:solidFill>
                  <a:schemeClr val="tx2">
                    <a:lumMod val="75000"/>
                  </a:schemeClr>
                </a:solidFill>
                <a:sym typeface="+mn-ea"/>
              </a:rPr>
              <a:t>海域</a:t>
            </a:r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,提升攻 击距离和伤害。|60\/75\/90\/105\/120法力值\/秒|spell </a:t>
            </a:r>
            <a:endParaRPr lang="zh-CN" altLang="en-US" sz="16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E技能:</a:t>
            </a:r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践踏</a:t>
            </a:r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:俄洛伊用力将附近的敌人推倒并造成伤害,同时减少他们的移动速度。|70\/85\/100\/115\/130法力值\/秒|spell </a:t>
            </a:r>
            <a:endParaRPr lang="zh-CN" altLang="en-US" sz="16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R技能:</a:t>
            </a:r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恐惧之灵</a:t>
            </a:r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:俄洛伊召唤 </a:t>
            </a:r>
            <a:r>
              <a:rPr lang="zh-CN" altLang="en-US" sz="1600" u="sng" dirty="0">
                <a:solidFill>
                  <a:schemeClr val="tx2">
                    <a:lumMod val="75000"/>
                  </a:schemeClr>
                </a:solidFill>
                <a:sym typeface="+mn-ea"/>
              </a:rPr>
              <a:t>海里</a:t>
            </a:r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的一只残暴的猎手——约德尔人,来主动攻击敌人。约德尔人能够用</a:t>
            </a:r>
            <a:r>
              <a:rPr lang="zh-CN" altLang="en-US" sz="1600" u="sng" dirty="0">
                <a:solidFill>
                  <a:schemeClr val="tx2">
                    <a:lumMod val="75000"/>
                  </a:schemeClr>
                </a:solidFill>
                <a:sym typeface="+mn-ea"/>
              </a:rPr>
              <a:t>海浪</a:t>
            </a:r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般的</a:t>
            </a:r>
            <a:r>
              <a:rPr lang="zh-CN" altLang="en-US" sz="1600" u="sng" dirty="0">
                <a:solidFill>
                  <a:schemeClr val="tx2">
                    <a:lumMod val="75000"/>
                  </a:schemeClr>
                </a:solidFill>
                <a:sym typeface="+mn-ea"/>
              </a:rPr>
              <a:t>恐惧</a:t>
            </a:r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席卷并伤害周围的敌人。|100\/125\/150法力值\/秒|spell </a:t>
            </a:r>
            <a:endParaRPr lang="zh-CN" altLang="en-US" sz="16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sym typeface="+mn-ea"/>
              </a:rPr>
              <a:t>背景故事:俄洛伊是不受任何物理法则所束缚的约德尔人,和她那双涂 着 剧毒的魔爪一样,都是无情的。虽然她自己也知道这一点,但她对命运的嘲弄却并没有丝毫的悔意。她那无法控制的狂怒不仅能让她将敌人撕成碎片,也将她自己彻底拖入了绝望的深渊。 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CN" altLang="en-US" sz="1600" dirty="0">
                <a:sym typeface="+mn-ea"/>
              </a:rPr>
              <a:t>优势:- 尽量趁俄洛伊</a:t>
            </a:r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吞噬 灵魂</a:t>
            </a:r>
            <a:r>
              <a:rPr lang="zh-CN" altLang="en-US" sz="1600" dirty="0">
                <a:sym typeface="+mn-ea"/>
              </a:rPr>
              <a:t>时攻击她,这会让她暂时无法被选取,并更容易躲避她的技能。 </a:t>
            </a:r>
            <a:endParaRPr lang="zh-CN" altLang="en-US" sz="1600" dirty="0"/>
          </a:p>
          <a:p>
            <a:r>
              <a:rPr lang="zh-CN" altLang="en-US" sz="1600" dirty="0">
                <a:sym typeface="+mn-ea"/>
              </a:rPr>
              <a:t>劣势:- 当俄洛伊用</a:t>
            </a:r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W技能背刺</a:t>
            </a:r>
            <a:r>
              <a:rPr lang="zh-CN" altLang="en-US" sz="1600" dirty="0">
                <a:sym typeface="+mn-ea"/>
              </a:rPr>
              <a:t>你时,要留心她的动向。</a:t>
            </a:r>
            <a:endParaRPr lang="zh-CN" altLang="en-US" sz="1600" dirty="0"/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1522075" cy="6480175"/>
          </a:xfrm>
          <a:prstGeom prst="rect">
            <a:avLst/>
          </a:prstGeom>
        </p:spPr>
      </p:pic>
      <p:sp>
        <p:nvSpPr>
          <p:cNvPr id="39" name="文本框 11"/>
          <p:cNvSpPr txBox="1">
            <a:spLocks noChangeArrowheads="1"/>
          </p:cNvSpPr>
          <p:nvPr/>
        </p:nvSpPr>
        <p:spPr bwMode="auto">
          <a:xfrm>
            <a:off x="1080517" y="2447999"/>
            <a:ext cx="9217025" cy="1189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5400" dirty="0">
                <a:solidFill>
                  <a:srgbClr val="C00000"/>
                </a:solidFill>
                <a:latin typeface="Georgia" panose="02040502050405020303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Thank</a:t>
            </a:r>
            <a:r>
              <a:rPr lang="zh-CN" altLang="en-US" sz="5400" dirty="0">
                <a:solidFill>
                  <a:srgbClr val="C00000"/>
                </a:solidFill>
                <a:latin typeface="Georgia" panose="02040502050405020303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5400" dirty="0">
                <a:solidFill>
                  <a:srgbClr val="C00000"/>
                </a:solidFill>
                <a:latin typeface="Georgia" panose="02040502050405020303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You!</a:t>
            </a:r>
            <a:endParaRPr lang="zh-CN" altLang="zh-CN" sz="5400" dirty="0">
              <a:solidFill>
                <a:srgbClr val="C00000"/>
              </a:solidFill>
              <a:latin typeface="Georgia" panose="02040502050405020303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内容占位符 4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375" y="142875"/>
            <a:ext cx="2227580" cy="41148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04453" y="503783"/>
            <a:ext cx="626469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3600" b="0" cap="none" spc="0" dirty="0">
                <a:ln w="0"/>
                <a:solidFill>
                  <a:srgbClr val="9D1D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展示流程</a:t>
            </a:r>
            <a:endParaRPr lang="en-US" altLang="zh-CN" sz="3600" b="0" cap="none" spc="0" dirty="0">
              <a:ln w="0"/>
              <a:solidFill>
                <a:srgbClr val="9D1D3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6" name="内容占位符 2"/>
          <p:cNvSpPr txBox="1"/>
          <p:nvPr/>
        </p:nvSpPr>
        <p:spPr>
          <a:xfrm>
            <a:off x="864493" y="1367878"/>
            <a:ext cx="10467453" cy="4969421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>
            <a:lvl1pPr marL="431800" indent="-431800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990" indent="-360045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0180" indent="-288290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6125" indent="-288290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92070" indent="-288290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865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595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54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485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任务介绍</a:t>
            </a:r>
            <a:endParaRPr lang="en-US" altLang="zh-CN" sz="2800" dirty="0">
              <a:solidFill>
                <a:srgbClr val="C00000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实验背景</a:t>
            </a:r>
            <a:endParaRPr lang="en-US" altLang="zh-CN" sz="2800" dirty="0">
              <a:solidFill>
                <a:srgbClr val="C00000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j-ea"/>
                <a:ea typeface="+mj-ea"/>
                <a:cs typeface="Times New Roman" panose="02020603050405020304" pitchFamily="18" charset="0"/>
              </a:rPr>
              <a:t>Transformer-XL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+mj-ea"/>
                <a:ea typeface="+mj-ea"/>
                <a:cs typeface="Times New Roman" panose="02020603050405020304" pitchFamily="18" charset="0"/>
              </a:rPr>
              <a:t>悟道</a:t>
            </a:r>
            <a:r>
              <a:rPr lang="en-US" altLang="zh-CN" sz="2000" dirty="0"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zh-CN" altLang="en-US" sz="2000" dirty="0">
                <a:latin typeface="+mj-ea"/>
                <a:ea typeface="+mj-ea"/>
                <a:cs typeface="Times New Roman" panose="02020603050405020304" pitchFamily="18" charset="0"/>
              </a:rPr>
              <a:t>文汇</a:t>
            </a:r>
            <a:endParaRPr lang="en-US" altLang="zh-CN" sz="20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模型</a:t>
            </a:r>
            <a:endParaRPr lang="en-US" altLang="zh-CN" sz="2800" dirty="0">
              <a:solidFill>
                <a:srgbClr val="C00000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实验结果</a:t>
            </a:r>
            <a:endParaRPr lang="en-US" altLang="zh-CN" sz="2800" dirty="0">
              <a:solidFill>
                <a:srgbClr val="C00000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总结</a:t>
            </a:r>
            <a:endParaRPr lang="en-US" altLang="zh-CN" sz="2800" dirty="0">
              <a:solidFill>
                <a:srgbClr val="C00000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内容占位符 4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375" y="142875"/>
            <a:ext cx="2227580" cy="41148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04453" y="503783"/>
            <a:ext cx="626469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3600" b="0" cap="none" spc="0" dirty="0">
                <a:ln w="0"/>
                <a:solidFill>
                  <a:srgbClr val="9D1D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任务介绍</a:t>
            </a:r>
            <a:endParaRPr lang="en-US" altLang="zh-CN" sz="3600" b="0" cap="none" spc="0" dirty="0">
              <a:ln w="0"/>
              <a:solidFill>
                <a:srgbClr val="9D1D3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6" name="内容占位符 2"/>
          <p:cNvSpPr txBox="1"/>
          <p:nvPr/>
        </p:nvSpPr>
        <p:spPr>
          <a:xfrm>
            <a:off x="864493" y="1367878"/>
            <a:ext cx="10467453" cy="4969421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>
            <a:lvl1pPr marL="431800" indent="-431800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990" indent="-360045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0180" indent="-288290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6125" indent="-288290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92070" indent="-288290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865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595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54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485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+mj-ea"/>
                <a:ea typeface="+mj-ea"/>
                <a:cs typeface="Times New Roman" panose="02020603050405020304" pitchFamily="18" charset="0"/>
              </a:rPr>
              <a:t>lol</a:t>
            </a:r>
            <a:r>
              <a:rPr lang="zh-CN" altLang="en-US" sz="2400" dirty="0">
                <a:latin typeface="+mj-ea"/>
                <a:ea typeface="+mj-ea"/>
                <a:cs typeface="Times New Roman" panose="02020603050405020304" pitchFamily="18" charset="0"/>
              </a:rPr>
              <a:t>英雄设定生成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j-ea"/>
                <a:ea typeface="+mj-ea"/>
                <a:cs typeface="Times New Roman" panose="02020603050405020304" pitchFamily="18" charset="0"/>
              </a:rPr>
              <a:t>给定英雄称号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j-ea"/>
                <a:ea typeface="+mj-ea"/>
                <a:cs typeface="Times New Roman" panose="02020603050405020304" pitchFamily="18" charset="0"/>
              </a:rPr>
              <a:t>生成英雄名字，被动技能，</a:t>
            </a:r>
            <a:r>
              <a:rPr lang="en-US" altLang="zh-CN" sz="2400" dirty="0">
                <a:latin typeface="+mj-ea"/>
                <a:ea typeface="+mj-ea"/>
                <a:cs typeface="Times New Roman" panose="02020603050405020304" pitchFamily="18" charset="0"/>
              </a:rPr>
              <a:t>QWER</a:t>
            </a:r>
            <a:r>
              <a:rPr lang="zh-CN" altLang="en-US" sz="2400" dirty="0">
                <a:latin typeface="+mj-ea"/>
                <a:ea typeface="+mj-ea"/>
                <a:cs typeface="Times New Roman" panose="02020603050405020304" pitchFamily="18" charset="0"/>
              </a:rPr>
              <a:t>技能，背景故事，优势，劣势</a:t>
            </a:r>
            <a:endParaRPr lang="en-US" altLang="zh-CN" sz="24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altLang="zh-CN" sz="24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内容占位符 4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375" y="142875"/>
            <a:ext cx="2227580" cy="41148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04453" y="503783"/>
            <a:ext cx="626469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3600" b="0" cap="none" spc="0" dirty="0">
                <a:ln w="0"/>
                <a:solidFill>
                  <a:srgbClr val="9D1D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Transformer-XL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内容占位符 2"/>
          <p:cNvSpPr txBox="1"/>
          <p:nvPr/>
        </p:nvSpPr>
        <p:spPr>
          <a:xfrm>
            <a:off x="864494" y="1367878"/>
            <a:ext cx="10081478" cy="4969421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>
            <a:lvl1pPr marL="431800" indent="-431800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990" indent="-360045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0180" indent="-288290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6125" indent="-288290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92070" indent="-288290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865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595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54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485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Vanilla Transformer</a:t>
            </a:r>
          </a:p>
          <a:p>
            <a:pPr>
              <a:buFont typeface="Wingdings" panose="05000000000000000000" pitchFamily="2" charset="2"/>
              <a:buChar char="n"/>
            </a:pPr>
            <a:endParaRPr lang="en-US" altLang="zh-CN" sz="2400" dirty="0">
              <a:solidFill>
                <a:srgbClr val="C00000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zh-CN" sz="2400" dirty="0">
              <a:solidFill>
                <a:srgbClr val="C00000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zh-CN" sz="2400" dirty="0">
              <a:solidFill>
                <a:srgbClr val="C00000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zh-CN" sz="2400" dirty="0">
              <a:solidFill>
                <a:srgbClr val="C00000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zh-CN" sz="2400" dirty="0">
              <a:solidFill>
                <a:srgbClr val="C00000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528955" indent="-457200">
              <a:buFont typeface="Wingdings" panose="05000000000000000000" pitchFamily="2" charset="2"/>
              <a:buChar char="Ø"/>
            </a:pPr>
            <a:r>
              <a:rPr lang="en-US" altLang="zh-CN" sz="2000" b="1" i="0" dirty="0">
                <a:effectLst/>
                <a:latin typeface="-apple-system"/>
              </a:rPr>
              <a:t>Vanilla Transformer</a:t>
            </a:r>
            <a:r>
              <a:rPr lang="zh-CN" altLang="en-US" sz="2000" b="0" i="0" dirty="0">
                <a:effectLst/>
                <a:latin typeface="-apple-system"/>
              </a:rPr>
              <a:t>论文中使用</a:t>
            </a:r>
            <a:r>
              <a:rPr lang="en-US" altLang="zh-CN" sz="2000" b="0" i="0" dirty="0">
                <a:effectLst/>
                <a:latin typeface="-apple-system"/>
              </a:rPr>
              <a:t>64</a:t>
            </a:r>
            <a:r>
              <a:rPr lang="zh-CN" altLang="en-US" sz="2000" b="0" i="0" dirty="0">
                <a:effectLst/>
                <a:latin typeface="-apple-system"/>
              </a:rPr>
              <a:t>层模型，并</a:t>
            </a:r>
            <a:r>
              <a:rPr lang="zh-CN" altLang="en-US" sz="2000" b="1" i="0" dirty="0">
                <a:effectLst/>
                <a:latin typeface="-apple-system"/>
              </a:rPr>
              <a:t>仅限于处理 </a:t>
            </a:r>
            <a:r>
              <a:rPr lang="en-US" altLang="zh-CN" sz="2000" b="1" i="0" dirty="0">
                <a:effectLst/>
                <a:latin typeface="-apple-system"/>
              </a:rPr>
              <a:t>512</a:t>
            </a:r>
            <a:r>
              <a:rPr lang="zh-CN" altLang="en-US" sz="2000" b="1" i="0" dirty="0">
                <a:effectLst/>
                <a:latin typeface="-apple-system"/>
              </a:rPr>
              <a:t>个字符这种相对较短的输入，因此它将输入分成段，并分别从每个段中进行学习</a:t>
            </a:r>
            <a:r>
              <a:rPr lang="zh-CN" altLang="en-US" sz="2000" b="0" i="0" dirty="0">
                <a:effectLst/>
                <a:latin typeface="-apple-system"/>
              </a:rPr>
              <a:t>，如上图所示。 </a:t>
            </a:r>
            <a:r>
              <a:rPr lang="zh-CN" altLang="en-US" sz="2000" b="1" i="0" dirty="0">
                <a:effectLst/>
                <a:latin typeface="-apple-system"/>
              </a:rPr>
              <a:t>在测试阶段如需处理较长的输入，该模型会在每一步中将输入向右移动一个字符，以此实现对单个字符的预测。</a:t>
            </a:r>
            <a:endParaRPr lang="en-US" altLang="zh-CN" sz="20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altLang="zh-CN" sz="24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903" y="1855199"/>
            <a:ext cx="8070268" cy="276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内容占位符 4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375" y="142875"/>
            <a:ext cx="2227580" cy="41148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04453" y="503783"/>
            <a:ext cx="626469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3600" b="0" cap="none" spc="0" dirty="0">
                <a:ln w="0"/>
                <a:solidFill>
                  <a:srgbClr val="9D1D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Transformer-XL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内容占位符 2"/>
          <p:cNvSpPr txBox="1"/>
          <p:nvPr/>
        </p:nvSpPr>
        <p:spPr>
          <a:xfrm>
            <a:off x="864494" y="1367878"/>
            <a:ext cx="10081478" cy="4969421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>
            <a:lvl1pPr marL="431800" indent="-431800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990" indent="-360045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0180" indent="-288290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6125" indent="-288290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92070" indent="-288290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865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595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54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485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循环机制</a:t>
            </a:r>
            <a:endParaRPr lang="en-US" altLang="zh-CN" sz="2400" dirty="0">
              <a:solidFill>
                <a:srgbClr val="C00000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j-ea"/>
                <a:ea typeface="+mj-ea"/>
                <a:cs typeface="Times New Roman" panose="02020603050405020304" pitchFamily="18" charset="0"/>
              </a:rPr>
              <a:t>Transformer-XL</a:t>
            </a:r>
            <a:r>
              <a:rPr lang="zh-CN" altLang="en-US" sz="2000" dirty="0">
                <a:latin typeface="+mj-ea"/>
                <a:ea typeface="+mj-ea"/>
                <a:cs typeface="Times New Roman" panose="02020603050405020304" pitchFamily="18" charset="0"/>
              </a:rPr>
              <a:t>仍然是使用分段的方式进行建模，但其与</a:t>
            </a:r>
            <a:r>
              <a:rPr lang="en-US" altLang="zh-CN" sz="2000" dirty="0">
                <a:latin typeface="+mj-ea"/>
                <a:ea typeface="+mj-ea"/>
                <a:cs typeface="Times New Roman" panose="02020603050405020304" pitchFamily="18" charset="0"/>
              </a:rPr>
              <a:t>Vanilla Transformer</a:t>
            </a:r>
            <a:r>
              <a:rPr lang="zh-CN" altLang="en-US" sz="2000" dirty="0">
                <a:latin typeface="+mj-ea"/>
                <a:ea typeface="+mj-ea"/>
                <a:cs typeface="Times New Roman" panose="02020603050405020304" pitchFamily="18" charset="0"/>
              </a:rPr>
              <a:t>的本质不同是在于引入了段与段之间的循环机制，使得当前段在建模的时候能够利用之前段的信息来实现长期依赖性。如下图所示：</a:t>
            </a:r>
            <a:endParaRPr lang="en-US" altLang="zh-CN" sz="20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rgbClr val="C00000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zh-CN" sz="2400" dirty="0">
              <a:solidFill>
                <a:srgbClr val="C00000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altLang="zh-CN" sz="24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259" y="3243915"/>
            <a:ext cx="10009510" cy="228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内容占位符 4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375" y="142875"/>
            <a:ext cx="2227580" cy="41148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04453" y="503783"/>
            <a:ext cx="626469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3600" b="0" cap="none" spc="0" dirty="0">
                <a:ln w="0"/>
                <a:solidFill>
                  <a:srgbClr val="9D1D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Transformer-XL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5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 txBox="1"/>
              <p:nvPr/>
            </p:nvSpPr>
            <p:spPr>
              <a:xfrm>
                <a:off x="864494" y="1367878"/>
                <a:ext cx="10081478" cy="4969421"/>
              </a:xfrm>
              <a:prstGeom prst="rect">
                <a:avLst/>
              </a:prstGeom>
            </p:spPr>
            <p:txBody>
              <a:bodyPr vert="horz" lIns="115214" tIns="57607" rIns="115214" bIns="57607" rtlCol="0">
                <a:normAutofit/>
              </a:bodyPr>
              <a:lstStyle>
                <a:lvl1pPr marL="431800" indent="-431800" algn="l" defTabSz="1151890" rtl="0" eaLnBrk="1" latinLnBrk="0" hangingPunct="1">
                  <a:lnSpc>
                    <a:spcPct val="120000"/>
                  </a:lnSpc>
                  <a:spcBef>
                    <a:spcPts val="8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35990" indent="-360045" algn="l" defTabSz="1151890" rtl="0" eaLnBrk="1" latinLnBrk="0" hangingPunct="1">
                  <a:lnSpc>
                    <a:spcPct val="120000"/>
                  </a:lnSpc>
                  <a:spcBef>
                    <a:spcPts val="800"/>
                  </a:spcBef>
                  <a:buFont typeface="Arial" panose="020B0604020202020204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440180" indent="-288290" algn="l" defTabSz="1151890" rtl="0" eaLnBrk="1" latinLnBrk="0" hangingPunct="1">
                  <a:lnSpc>
                    <a:spcPct val="120000"/>
                  </a:lnSpc>
                  <a:spcBef>
                    <a:spcPts val="8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016125" indent="-288290" algn="l" defTabSz="1151890" rtl="0" eaLnBrk="1" latinLnBrk="0" hangingPunct="1">
                  <a:lnSpc>
                    <a:spcPct val="120000"/>
                  </a:lnSpc>
                  <a:spcBef>
                    <a:spcPts val="800"/>
                  </a:spcBef>
                  <a:buFont typeface="Arial" panose="020B0604020202020204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92070" indent="-288290" algn="l" defTabSz="1151890" rtl="0" eaLnBrk="1" latinLnBrk="0" hangingPunct="1">
                  <a:lnSpc>
                    <a:spcPct val="120000"/>
                  </a:lnSpc>
                  <a:spcBef>
                    <a:spcPts val="800"/>
                  </a:spcBef>
                  <a:buFont typeface="Arial" panose="020B0604020202020204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68650" indent="-288290" algn="l" defTabSz="115189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744595" indent="-288290" algn="l" defTabSz="115189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320540" indent="-288290" algn="l" defTabSz="115189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96485" indent="-288290" algn="l" defTabSz="115189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2000" dirty="0">
                    <a:latin typeface="+mj-ea"/>
                    <a:ea typeface="+mj-ea"/>
                    <a:cs typeface="Times New Roman" panose="02020603050405020304" pitchFamily="18" charset="0"/>
                  </a:rPr>
                  <a:t>在训练阶段，处理后面的段时，每个隐藏层都会接收两类输入：该段的前面节点的输出，与</a:t>
                </a:r>
                <a:r>
                  <a:rPr lang="en-US" altLang="zh-CN" sz="2000" dirty="0">
                    <a:latin typeface="+mj-ea"/>
                    <a:ea typeface="+mj-ea"/>
                    <a:cs typeface="Times New Roman" panose="02020603050405020304" pitchFamily="18" charset="0"/>
                  </a:rPr>
                  <a:t>Vanilla Transformer</a:t>
                </a:r>
                <a:r>
                  <a:rPr lang="zh-CN" altLang="en-US" sz="2000" dirty="0">
                    <a:latin typeface="+mj-ea"/>
                    <a:ea typeface="+mj-ea"/>
                    <a:cs typeface="Times New Roman" panose="02020603050405020304" pitchFamily="18" charset="0"/>
                  </a:rPr>
                  <a:t>相同（上图的灰色线）。前面段的节点的输出（上图的绿色线），可以使模型创建长期依赖关系。这部分输出是通过</a:t>
                </a:r>
                <a:r>
                  <a:rPr lang="en-US" altLang="zh-CN" sz="2000" dirty="0">
                    <a:latin typeface="+mj-ea"/>
                    <a:ea typeface="+mj-ea"/>
                    <a:cs typeface="Times New Roman" panose="02020603050405020304" pitchFamily="18" charset="0"/>
                  </a:rPr>
                  <a:t>cache</a:t>
                </a:r>
                <a:r>
                  <a:rPr lang="zh-CN" altLang="en-US" sz="2000" dirty="0">
                    <a:latin typeface="+mj-ea"/>
                    <a:ea typeface="+mj-ea"/>
                    <a:cs typeface="Times New Roman" panose="02020603050405020304" pitchFamily="18" charset="0"/>
                  </a:rPr>
                  <a:t>的机制传导的，所以不会参与梯度的计算。原则上只要</a:t>
                </a:r>
                <a:r>
                  <a:rPr lang="en-US" altLang="zh-CN" sz="2000" dirty="0">
                    <a:latin typeface="+mj-ea"/>
                    <a:ea typeface="+mj-ea"/>
                    <a:cs typeface="Times New Roman" panose="02020603050405020304" pitchFamily="18" charset="0"/>
                  </a:rPr>
                  <a:t>GPU</a:t>
                </a:r>
                <a:r>
                  <a:rPr lang="zh-CN" altLang="en-US" sz="2000" dirty="0">
                    <a:latin typeface="+mj-ea"/>
                    <a:ea typeface="+mj-ea"/>
                    <a:cs typeface="Times New Roman" panose="02020603050405020304" pitchFamily="18" charset="0"/>
                  </a:rPr>
                  <a:t>内存允许，该方法可以利用前面更多段的信息。</a:t>
                </a:r>
                <a:endParaRPr lang="en-US" altLang="zh-CN" sz="2000" dirty="0">
                  <a:latin typeface="+mj-ea"/>
                  <a:ea typeface="+mj-ea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2000" dirty="0">
                    <a:latin typeface="+mj-ea"/>
                    <a:ea typeface="+mj-ea"/>
                    <a:cs typeface="Times New Roman" panose="02020603050405020304" pitchFamily="18" charset="0"/>
                  </a:rPr>
                  <a:t>在预测阶段：如果预测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+mj-ea"/>
                    <a:ea typeface="+mj-ea"/>
                    <a:cs typeface="Times New Roman" panose="02020603050405020304" pitchFamily="18" charset="0"/>
                  </a:rPr>
                  <a:t>，我们只要拿之前预测好的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sz="2000" i="1" smtClean="0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000" dirty="0">
                    <a:latin typeface="+mj-ea"/>
                    <a:ea typeface="+mj-ea"/>
                    <a:cs typeface="Times New Roman" panose="02020603050405020304" pitchFamily="18" charset="0"/>
                  </a:rPr>
                  <a:t>的结果拿过来，直接预测。同理在预测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+mj-ea"/>
                    <a:ea typeface="+mj-ea"/>
                    <a:cs typeface="Times New Roman" panose="02020603050405020304" pitchFamily="18" charset="0"/>
                  </a:rPr>
                  <a:t>的时候，直接在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+mj-ea"/>
                    <a:ea typeface="+mj-ea"/>
                    <a:cs typeface="Times New Roman" panose="02020603050405020304" pitchFamily="18" charset="0"/>
                  </a:rPr>
                  <a:t>的基础上计算，不用像</a:t>
                </a:r>
                <a:r>
                  <a:rPr lang="en-US" altLang="zh-CN" sz="2000" dirty="0">
                    <a:latin typeface="+mj-ea"/>
                    <a:ea typeface="+mj-ea"/>
                    <a:cs typeface="Times New Roman" panose="02020603050405020304" pitchFamily="18" charset="0"/>
                  </a:rPr>
                  <a:t>Vanilla Transformer</a:t>
                </a:r>
                <a:r>
                  <a:rPr lang="zh-CN" altLang="en-US" sz="2000" dirty="0">
                    <a:latin typeface="+mj-ea"/>
                    <a:ea typeface="+mj-ea"/>
                    <a:cs typeface="Times New Roman" panose="02020603050405020304" pitchFamily="18" charset="0"/>
                  </a:rPr>
                  <a:t>一样每次预测一个字就要重新计算前面固定个数的词。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2400" dirty="0">
                  <a:latin typeface="+mj-ea"/>
                  <a:ea typeface="+mj-ea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2400" dirty="0">
                  <a:latin typeface="+mj-ea"/>
                  <a:ea typeface="+mj-ea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2400" dirty="0">
                  <a:latin typeface="+mj-ea"/>
                  <a:ea typeface="+mj-ea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GB" altLang="zh-CN" sz="2400" dirty="0">
                  <a:latin typeface="+mj-ea"/>
                  <a:ea typeface="+mj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494" y="1367878"/>
                <a:ext cx="10081478" cy="4969421"/>
              </a:xfrm>
              <a:prstGeom prst="rect">
                <a:avLst/>
              </a:prstGeom>
              <a:blipFill>
                <a:blip r:embed="rId4"/>
                <a:stretch>
                  <a:fillRect l="-302" r="-3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内容占位符 4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375" y="142875"/>
            <a:ext cx="2227580" cy="41148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04453" y="503783"/>
            <a:ext cx="626469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3600" b="0" cap="none" spc="0" dirty="0">
                <a:ln w="0"/>
                <a:solidFill>
                  <a:srgbClr val="9D1D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Transformer-XL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内容占位符 2"/>
          <p:cNvSpPr txBox="1"/>
          <p:nvPr/>
        </p:nvSpPr>
        <p:spPr>
          <a:xfrm>
            <a:off x="864494" y="1367878"/>
            <a:ext cx="10081478" cy="4969421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>
            <a:lvl1pPr marL="431800" indent="-431800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990" indent="-360045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0180" indent="-288290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6125" indent="-288290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92070" indent="-288290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865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595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54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485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相对位置编码</a:t>
            </a:r>
            <a:endParaRPr lang="en-US" altLang="zh-CN" sz="2000" dirty="0">
              <a:solidFill>
                <a:srgbClr val="C00000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+mj-ea"/>
                <a:ea typeface="+mj-ea"/>
                <a:cs typeface="Times New Roman" panose="02020603050405020304" pitchFamily="18" charset="0"/>
              </a:rPr>
              <a:t>在</a:t>
            </a:r>
            <a:r>
              <a:rPr lang="en-US" altLang="zh-CN" sz="2000" dirty="0">
                <a:latin typeface="+mj-ea"/>
                <a:ea typeface="+mj-ea"/>
                <a:cs typeface="Times New Roman" panose="02020603050405020304" pitchFamily="18" charset="0"/>
              </a:rPr>
              <a:t>Transformer-XL</a:t>
            </a:r>
            <a:r>
              <a:rPr lang="zh-CN" altLang="en-US" sz="2000" dirty="0">
                <a:latin typeface="+mj-ea"/>
                <a:ea typeface="+mj-ea"/>
                <a:cs typeface="Times New Roman" panose="02020603050405020304" pitchFamily="18" charset="0"/>
              </a:rPr>
              <a:t>中，对</a:t>
            </a:r>
            <a:r>
              <a:rPr lang="en-US" altLang="zh-CN" sz="2000" dirty="0">
                <a:latin typeface="+mj-ea"/>
                <a:ea typeface="+mj-ea"/>
                <a:cs typeface="Times New Roman" panose="02020603050405020304" pitchFamily="18" charset="0"/>
              </a:rPr>
              <a:t>Transformer</a:t>
            </a:r>
            <a:r>
              <a:rPr lang="zh-CN" altLang="en-US" sz="2000" dirty="0">
                <a:latin typeface="+mj-ea"/>
                <a:ea typeface="+mj-ea"/>
                <a:cs typeface="Times New Roman" panose="02020603050405020304" pitchFamily="18" charset="0"/>
              </a:rPr>
              <a:t>中</a:t>
            </a:r>
            <a:r>
              <a:rPr lang="en-US" altLang="zh-CN" sz="2000" dirty="0">
                <a:latin typeface="+mj-ea"/>
                <a:ea typeface="+mj-ea"/>
                <a:cs typeface="Times New Roman" panose="02020603050405020304" pitchFamily="18" charset="0"/>
              </a:rPr>
              <a:t>attention</a:t>
            </a:r>
            <a:r>
              <a:rPr lang="zh-CN" altLang="en-US" sz="2000" dirty="0">
                <a:latin typeface="+mj-ea"/>
                <a:ea typeface="+mj-ea"/>
                <a:cs typeface="Times New Roman" panose="02020603050405020304" pitchFamily="18" charset="0"/>
              </a:rPr>
              <a:t>的计算方式进行了变换，转为相对位置的计算，而且不仅在第一层这么计算，在每一层都这么计算。</a:t>
            </a:r>
            <a:endParaRPr lang="en-US" altLang="zh-CN" sz="20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altLang="zh-CN" sz="24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047" y="3096071"/>
            <a:ext cx="7590951" cy="936104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内容占位符 4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375" y="142875"/>
            <a:ext cx="2227580" cy="41148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04453" y="503783"/>
            <a:ext cx="626469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3600" b="0" cap="none" spc="0" dirty="0">
                <a:ln w="0"/>
                <a:solidFill>
                  <a:srgbClr val="9D1D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悟道</a:t>
            </a:r>
            <a:r>
              <a:rPr lang="en-US" altLang="zh-CN" sz="3600" b="0" cap="none" spc="0" dirty="0">
                <a:ln w="0"/>
                <a:solidFill>
                  <a:srgbClr val="9D1D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3600" b="0" cap="none" spc="0" dirty="0">
                <a:ln w="0"/>
                <a:solidFill>
                  <a:srgbClr val="9D1D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文汇</a:t>
            </a:r>
            <a:endParaRPr lang="en-US" altLang="zh-CN" sz="3600" b="0" cap="none" spc="0" dirty="0">
              <a:ln w="0"/>
              <a:solidFill>
                <a:srgbClr val="9D1D3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6" name="内容占位符 2"/>
          <p:cNvSpPr txBox="1"/>
          <p:nvPr/>
        </p:nvSpPr>
        <p:spPr>
          <a:xfrm>
            <a:off x="864493" y="1367878"/>
            <a:ext cx="10467453" cy="4969421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>
            <a:lvl1pPr marL="431800" indent="-431800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990" indent="-360045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0180" indent="-288290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6125" indent="-288290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92070" indent="-288290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865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595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54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485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数据</a:t>
            </a:r>
            <a:endParaRPr lang="en-US" altLang="zh-CN" sz="2400" dirty="0">
              <a:solidFill>
                <a:srgbClr val="C00000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b="0" i="0" dirty="0">
                <a:effectLst/>
                <a:latin typeface="-apple-system"/>
              </a:rPr>
              <a:t>本模型使用了智源研究院发布的中文预训练语料</a:t>
            </a:r>
            <a:r>
              <a:rPr lang="en-US" altLang="zh-CN" sz="2000" b="0" i="0" u="none" strike="noStrike" dirty="0">
                <a:effectLst/>
                <a:latin typeface="-apple-system"/>
              </a:rPr>
              <a:t>WuDaoCorpus</a:t>
            </a:r>
            <a:r>
              <a:rPr lang="zh-CN" altLang="en-US" sz="2000" b="0" i="0" dirty="0">
                <a:effectLst/>
                <a:latin typeface="-apple-system"/>
              </a:rPr>
              <a:t>。具体地，我们使用了</a:t>
            </a:r>
            <a:r>
              <a:rPr lang="en-US" altLang="zh-CN" sz="2000" b="0" i="0" dirty="0">
                <a:effectLst/>
                <a:latin typeface="-apple-system"/>
              </a:rPr>
              <a:t>WuDaoCorpus</a:t>
            </a:r>
            <a:r>
              <a:rPr lang="zh-CN" altLang="en-US" sz="2000" b="0" i="0" dirty="0">
                <a:effectLst/>
                <a:latin typeface="-apple-system"/>
              </a:rPr>
              <a:t>中来自百度百科</a:t>
            </a:r>
            <a:r>
              <a:rPr lang="en-US" altLang="zh-CN" sz="2000" b="0" i="0" dirty="0">
                <a:effectLst/>
                <a:latin typeface="-apple-system"/>
              </a:rPr>
              <a:t>+</a:t>
            </a:r>
            <a:r>
              <a:rPr lang="zh-CN" altLang="en-US" sz="2000" b="0" i="0" dirty="0">
                <a:effectLst/>
                <a:latin typeface="-apple-system"/>
              </a:rPr>
              <a:t>搜狗百科（</a:t>
            </a:r>
            <a:r>
              <a:rPr lang="en-US" altLang="zh-CN" sz="2000" b="0" i="0" dirty="0">
                <a:effectLst/>
                <a:latin typeface="-apple-system"/>
              </a:rPr>
              <a:t>133G</a:t>
            </a:r>
            <a:r>
              <a:rPr lang="zh-CN" altLang="en-US" sz="2000" b="0" i="0" dirty="0">
                <a:effectLst/>
                <a:latin typeface="-apple-system"/>
              </a:rPr>
              <a:t>）、知乎（</a:t>
            </a:r>
            <a:r>
              <a:rPr lang="en-US" altLang="zh-CN" sz="2000" b="0" i="0" dirty="0">
                <a:effectLst/>
                <a:latin typeface="-apple-system"/>
              </a:rPr>
              <a:t>131G</a:t>
            </a:r>
            <a:r>
              <a:rPr lang="zh-CN" altLang="en-US" sz="2000" b="0" i="0" dirty="0">
                <a:effectLst/>
                <a:latin typeface="-apple-system"/>
              </a:rPr>
              <a:t>）、百度知道（</a:t>
            </a:r>
            <a:r>
              <a:rPr lang="en-US" altLang="zh-CN" sz="2000" b="0" i="0" dirty="0">
                <a:effectLst/>
                <a:latin typeface="-apple-system"/>
              </a:rPr>
              <a:t>38G</a:t>
            </a:r>
            <a:r>
              <a:rPr lang="zh-CN" altLang="en-US" sz="2000" b="0" i="0" dirty="0">
                <a:effectLst/>
                <a:latin typeface="-apple-system"/>
              </a:rPr>
              <a:t>）的语料，一共</a:t>
            </a:r>
            <a:r>
              <a:rPr lang="en-US" altLang="zh-CN" sz="2000" b="0" i="0" dirty="0">
                <a:effectLst/>
                <a:latin typeface="-apple-system"/>
              </a:rPr>
              <a:t>303GB</a:t>
            </a:r>
            <a:r>
              <a:rPr lang="zh-CN" altLang="en-US" sz="2000" b="0" i="0" dirty="0">
                <a:effectLst/>
                <a:latin typeface="-apple-system"/>
              </a:rPr>
              <a:t>数据。</a:t>
            </a:r>
            <a:endParaRPr lang="en-US" altLang="zh-CN" sz="2000" dirty="0">
              <a:latin typeface="-apple-system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模型</a:t>
            </a:r>
            <a:endParaRPr lang="en-US" altLang="zh-CN" sz="2000" dirty="0">
              <a:latin typeface="-apple-system"/>
              <a:ea typeface="+mj-ea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-apple-system"/>
              </a:rPr>
              <a:t>本模型使用了</a:t>
            </a:r>
            <a:r>
              <a:rPr lang="en-US" altLang="zh-CN" sz="2000" dirty="0">
                <a:latin typeface="-apple-system"/>
              </a:rPr>
              <a:t>GPT-3 </a:t>
            </a:r>
            <a:r>
              <a:rPr lang="zh-CN" altLang="en-US" sz="2000" dirty="0">
                <a:latin typeface="-apple-system"/>
              </a:rPr>
              <a:t>的训练目标，同时使用能够更好地处理长序列建模的</a:t>
            </a:r>
            <a:r>
              <a:rPr lang="en-US" altLang="zh-CN" sz="2000" dirty="0">
                <a:latin typeface="-apple-system"/>
              </a:rPr>
              <a:t>Transformer-XL </a:t>
            </a:r>
            <a:r>
              <a:rPr lang="zh-CN" altLang="en-US" sz="2000" dirty="0">
                <a:latin typeface="-apple-system"/>
              </a:rPr>
              <a:t>替代了</a:t>
            </a:r>
            <a:r>
              <a:rPr lang="en-US" altLang="zh-CN" sz="2000" dirty="0">
                <a:latin typeface="-apple-system"/>
              </a:rPr>
              <a:t>GPT</a:t>
            </a:r>
            <a:r>
              <a:rPr lang="zh-CN" altLang="en-US" sz="2000" dirty="0">
                <a:latin typeface="-apple-system"/>
              </a:rPr>
              <a:t>中的</a:t>
            </a:r>
            <a:r>
              <a:rPr lang="en-US" altLang="zh-CN" sz="2000" dirty="0">
                <a:latin typeface="-apple-system"/>
              </a:rPr>
              <a:t>Transformer</a:t>
            </a:r>
            <a:r>
              <a:rPr lang="zh-CN" altLang="en-US" sz="2000" dirty="0">
                <a:latin typeface="-apple-system"/>
              </a:rPr>
              <a:t>。模型的结构与</a:t>
            </a:r>
            <a:r>
              <a:rPr lang="en-US" altLang="zh-CN" sz="2000" dirty="0">
                <a:latin typeface="-apple-system"/>
              </a:rPr>
              <a:t>GPT-3 2.7B</a:t>
            </a:r>
            <a:r>
              <a:rPr lang="zh-CN" altLang="en-US" sz="2000" dirty="0">
                <a:latin typeface="-apple-system"/>
              </a:rPr>
              <a:t>（</a:t>
            </a:r>
            <a:r>
              <a:rPr lang="en-US" altLang="zh-CN" sz="2000" dirty="0">
                <a:latin typeface="-apple-system"/>
              </a:rPr>
              <a:t>32</a:t>
            </a:r>
            <a:r>
              <a:rPr lang="zh-CN" altLang="en-US" sz="2000" dirty="0">
                <a:latin typeface="-apple-system"/>
              </a:rPr>
              <a:t>层，隐表示维度</a:t>
            </a:r>
            <a:r>
              <a:rPr lang="en-US" altLang="zh-CN" sz="2000" dirty="0">
                <a:latin typeface="-apple-system"/>
              </a:rPr>
              <a:t>2560</a:t>
            </a:r>
            <a:r>
              <a:rPr lang="zh-CN" altLang="en-US" sz="2000" dirty="0">
                <a:latin typeface="-apple-system"/>
              </a:rPr>
              <a:t>，每层</a:t>
            </a:r>
            <a:r>
              <a:rPr lang="en-US" altLang="zh-CN" sz="2000" dirty="0">
                <a:latin typeface="-apple-system"/>
              </a:rPr>
              <a:t>32</a:t>
            </a:r>
            <a:r>
              <a:rPr lang="zh-CN" altLang="en-US" sz="2000" dirty="0">
                <a:latin typeface="-apple-system"/>
              </a:rPr>
              <a:t>个注意力头）基本相同，因为</a:t>
            </a:r>
            <a:r>
              <a:rPr lang="en-US" altLang="zh-CN" sz="2000" dirty="0">
                <a:latin typeface="-apple-system"/>
              </a:rPr>
              <a:t>Transformer-XL</a:t>
            </a:r>
            <a:r>
              <a:rPr lang="zh-CN" altLang="en-US" sz="2000" dirty="0">
                <a:latin typeface="-apple-system"/>
              </a:rPr>
              <a:t>的结构改动，模型参数增加到了</a:t>
            </a:r>
            <a:r>
              <a:rPr lang="en-US" altLang="zh-CN" sz="2000" dirty="0">
                <a:latin typeface="-apple-system"/>
              </a:rPr>
              <a:t>29</a:t>
            </a:r>
            <a:r>
              <a:rPr lang="zh-CN" altLang="en-US" sz="2000" dirty="0">
                <a:latin typeface="-apple-system"/>
              </a:rPr>
              <a:t>亿。</a:t>
            </a:r>
            <a:endParaRPr lang="en-US" altLang="zh-CN" sz="2000" dirty="0">
              <a:latin typeface="-apple-system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altLang="zh-CN" sz="24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内容占位符 4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375" y="142875"/>
            <a:ext cx="2227580" cy="41148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04453" y="503783"/>
            <a:ext cx="626469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3600" b="0" cap="none" spc="0" dirty="0">
                <a:ln w="0"/>
                <a:solidFill>
                  <a:srgbClr val="9D1D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模型</a:t>
            </a:r>
            <a:endParaRPr lang="en-US" altLang="zh-CN" sz="3600" b="0" cap="none" spc="0" dirty="0">
              <a:ln w="0"/>
              <a:solidFill>
                <a:srgbClr val="9D1D3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内容占位符 2"/>
          <p:cNvSpPr txBox="1"/>
          <p:nvPr/>
        </p:nvSpPr>
        <p:spPr>
          <a:xfrm>
            <a:off x="864493" y="1367878"/>
            <a:ext cx="10467453" cy="4969421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>
            <a:lvl1pPr marL="431800" indent="-431800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990" indent="-360045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0180" indent="-288290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6125" indent="-288290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92070" indent="-288290" algn="l" defTabSz="1151890" rtl="0" eaLnBrk="1" latinLnBrk="0" hangingPunct="1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865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595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54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485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数据</a:t>
            </a:r>
            <a:endParaRPr lang="en-US" altLang="zh-CN" sz="2400" dirty="0">
              <a:solidFill>
                <a:srgbClr val="C00000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-apple-system"/>
              </a:rPr>
              <a:t>英雄联盟的</a:t>
            </a:r>
            <a:r>
              <a:rPr lang="en-US" altLang="zh-CN" sz="2000" dirty="0">
                <a:latin typeface="-apple-system"/>
              </a:rPr>
              <a:t>141</a:t>
            </a:r>
            <a:r>
              <a:rPr lang="zh-CN" altLang="en-US" sz="2000" dirty="0">
                <a:latin typeface="-apple-system"/>
              </a:rPr>
              <a:t>个英雄的设定，包括平行的英雄称号，</a:t>
            </a:r>
            <a:r>
              <a:rPr lang="zh-CN" altLang="en-US" sz="2000" dirty="0"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英雄名字，被动技能，</a:t>
            </a:r>
            <a:r>
              <a:rPr lang="en-US" altLang="zh-CN" sz="2000" dirty="0"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QWER</a:t>
            </a:r>
            <a:r>
              <a:rPr lang="zh-CN" altLang="en-US" sz="2000" dirty="0"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技能，背景故事，优势，劣势</a:t>
            </a:r>
            <a:endParaRPr lang="en-US" altLang="zh-CN" sz="2000" dirty="0">
              <a:latin typeface="-apple-system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C00000"/>
                </a:solidFill>
                <a:latin typeface="-apple-system"/>
              </a:rPr>
              <a:t>Fine-tune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b="0" i="0" dirty="0">
                <a:effectLst/>
                <a:latin typeface="-apple-system"/>
              </a:rPr>
              <a:t>在悟道</a:t>
            </a:r>
            <a:r>
              <a:rPr lang="en-US" altLang="zh-CN" sz="2000" b="0" i="0" dirty="0">
                <a:effectLst/>
                <a:latin typeface="-apple-system"/>
              </a:rPr>
              <a:t>-</a:t>
            </a:r>
            <a:r>
              <a:rPr lang="zh-CN" altLang="en-US" sz="2000" b="0" i="0" dirty="0">
                <a:effectLst/>
                <a:latin typeface="-apple-system"/>
              </a:rPr>
              <a:t>文汇的预训练模型上，使用英雄语料进行了</a:t>
            </a:r>
            <a:r>
              <a:rPr lang="en-US" altLang="zh-CN" sz="2000" b="0" i="0" dirty="0">
                <a:effectLst/>
                <a:latin typeface="-apple-system"/>
              </a:rPr>
              <a:t>fine-tune</a:t>
            </a:r>
            <a:r>
              <a:rPr lang="zh-CN" altLang="en-US" sz="2000" b="0" i="0" dirty="0">
                <a:effectLst/>
                <a:latin typeface="-apple-system"/>
              </a:rPr>
              <a:t>。</a:t>
            </a:r>
            <a:endParaRPr lang="en-US" altLang="zh-CN" sz="2000" b="0" i="0" dirty="0">
              <a:effectLst/>
              <a:latin typeface="-apple-system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b="0" i="0" dirty="0">
                <a:effectLst/>
                <a:latin typeface="-apple-system"/>
              </a:rPr>
              <a:t>使用英雄设定生成的任务验证</a:t>
            </a:r>
            <a:r>
              <a:rPr lang="en-US" altLang="zh-CN" sz="2000" b="0" i="0" dirty="0">
                <a:effectLst/>
                <a:latin typeface="-apple-system"/>
              </a:rPr>
              <a:t>Transformer-XL</a:t>
            </a:r>
            <a:r>
              <a:rPr lang="zh-CN" altLang="en-US" sz="2000" b="0" i="0" dirty="0">
                <a:effectLst/>
                <a:latin typeface="-apple-system"/>
              </a:rPr>
              <a:t>在长文本生成上的效果，体现其在处理长文本上的优势。</a:t>
            </a:r>
            <a:endParaRPr lang="en-US" altLang="zh-CN" sz="2000" b="0" i="0" dirty="0">
              <a:effectLst/>
              <a:latin typeface="-apple-system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altLang="zh-CN" sz="24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数据科学导论">
      <a:majorFont>
        <a:latin typeface="Arial Black"/>
        <a:ea typeface="微软雅黑"/>
        <a:cs typeface=""/>
      </a:majorFont>
      <a:minorFont>
        <a:latin typeface="Lucida Sans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1818</Words>
  <Application>Microsoft Office PowerPoint</Application>
  <PresentationFormat>自定义</PresentationFormat>
  <Paragraphs>145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-apple-system</vt:lpstr>
      <vt:lpstr>微软雅黑</vt:lpstr>
      <vt:lpstr>Arial</vt:lpstr>
      <vt:lpstr>Arial Black</vt:lpstr>
      <vt:lpstr>Calibri</vt:lpstr>
      <vt:lpstr>Cambria Math</vt:lpstr>
      <vt:lpstr>Georgia</vt:lpstr>
      <vt:lpstr>Lucida Sans</vt:lpstr>
      <vt:lpstr>Times New Roman</vt:lpstr>
      <vt:lpstr>Wingdings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Iris</dc:creator>
  <cp:lastModifiedBy>Z Z</cp:lastModifiedBy>
  <cp:revision>434</cp:revision>
  <cp:lastPrinted>2017-11-27T01:54:00Z</cp:lastPrinted>
  <dcterms:created xsi:type="dcterms:W3CDTF">2016-04-22T07:39:00Z</dcterms:created>
  <dcterms:modified xsi:type="dcterms:W3CDTF">2021-06-08T06:55:18Z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57A3A57836D24E788E27558963E02048</vt:lpwstr>
  </property>
</Properties>
</file>