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廷琛 付" initials="廷琛" lastIdx="1" clrIdx="0">
    <p:extLst>
      <p:ext uri="{19B8F6BF-5375-455C-9EA6-DF929625EA0E}">
        <p15:presenceInfo xmlns:p15="http://schemas.microsoft.com/office/powerpoint/2012/main" userId="5dcf9c42cba68c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05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012B8-BD97-4A00-B7DE-9A66AD6FC97C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394D-B5C0-492F-817E-5724315B5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0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Query 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zh-CN" altLang="en-US" dirty="0"/>
              <a:t>线性转换矩阵是共享参数的，除此之外，作者还尝试了其他几种共享参数的方式。可以看到，各个</a:t>
            </a:r>
            <a:r>
              <a:rPr lang="en-US" altLang="zh-CN" dirty="0"/>
              <a:t>attention head </a:t>
            </a:r>
            <a:r>
              <a:rPr lang="zh-CN" altLang="en-US" dirty="0"/>
              <a:t>之间共享参数的话效果会有明显的下降，因为不同的</a:t>
            </a:r>
            <a:r>
              <a:rPr lang="en-US" altLang="zh-CN" dirty="0"/>
              <a:t>attention head</a:t>
            </a:r>
            <a:r>
              <a:rPr lang="zh-CN" altLang="en-US" dirty="0"/>
              <a:t>本意就是要发现不同的语义信息。不同层之间贡献参数效果会有提升，作者解释为是因为可以在一定程度上减轻过拟合。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2021.9.1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2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Lstm</a:t>
            </a:r>
            <a:r>
              <a:rPr lang="en-US" altLang="zh-CN" dirty="0"/>
              <a:t> </a:t>
            </a:r>
            <a:r>
              <a:rPr lang="zh-CN" altLang="en-US" dirty="0"/>
              <a:t>从理论上来说可以记住无限长的序列，但是它的容量是有限的。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5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这篇文章的构想是，做一个</a:t>
            </a:r>
            <a:r>
              <a:rPr lang="en-US" altLang="zh-CN" dirty="0"/>
              <a:t>transformer with</a:t>
            </a:r>
            <a:r>
              <a:rPr lang="zh-CN" altLang="en-US" dirty="0"/>
              <a:t> </a:t>
            </a:r>
            <a:r>
              <a:rPr lang="en-US" altLang="zh-CN" dirty="0"/>
              <a:t>unbound long-term memory</a:t>
            </a:r>
            <a:r>
              <a:rPr lang="zh-CN" altLang="en-US" dirty="0"/>
              <a:t>，可以处理任意长度的文本。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1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径向基函数是一个只取决于该点到原点距离的实值函数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5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我们将输入序列已经表示成了一个连续的信号，那么肯定无法用传统的</a:t>
            </a:r>
            <a:r>
              <a:rPr lang="en-US" altLang="zh-CN" dirty="0"/>
              <a:t>attention mechanism</a:t>
            </a:r>
            <a:r>
              <a:rPr lang="zh-CN" altLang="en-US" dirty="0"/>
              <a:t>来做，因为它是离散的，我们不能计算对于每一个</a:t>
            </a:r>
            <a:r>
              <a:rPr lang="en-US" altLang="zh-CN" dirty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attention score</a:t>
            </a:r>
            <a:r>
              <a:rPr lang="zh-CN" altLang="en-US" dirty="0"/>
              <a:t>，只能用一个概率密度函数</a:t>
            </a:r>
            <a:r>
              <a:rPr lang="en-US" altLang="zh-CN" dirty="0"/>
              <a:t>p</a:t>
            </a:r>
            <a:r>
              <a:rPr lang="zh-CN" altLang="en-US" dirty="0"/>
              <a:t>去模拟这个</a:t>
            </a:r>
            <a:r>
              <a:rPr lang="en-US" altLang="zh-CN" dirty="0"/>
              <a:t>attention</a:t>
            </a:r>
          </a:p>
          <a:p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的物理意义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73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 space </a:t>
            </a:r>
            <a:r>
              <a:rPr lang="zh-CN" altLang="en-US" dirty="0"/>
              <a:t>指的是他到两端的采样点的距离的平均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作者首先指出，尽管</a:t>
            </a:r>
            <a:r>
              <a:rPr lang="en-US" altLang="zh-CN" dirty="0"/>
              <a:t>transformer</a:t>
            </a:r>
            <a:r>
              <a:rPr lang="zh-CN" altLang="en-US" dirty="0"/>
              <a:t>在文本理解方面能力显著，但是它使用</a:t>
            </a:r>
            <a:r>
              <a:rPr lang="en-US" altLang="zh-CN" dirty="0"/>
              <a:t>query key value </a:t>
            </a:r>
            <a:r>
              <a:rPr lang="zh-CN" altLang="en-US" dirty="0"/>
              <a:t>来计算</a:t>
            </a:r>
            <a:r>
              <a:rPr lang="en-US" altLang="zh-CN" dirty="0"/>
              <a:t>attention</a:t>
            </a:r>
            <a:r>
              <a:rPr lang="zh-CN" altLang="en-US" dirty="0"/>
              <a:t>的时候的时间复杂度是与文本长度的二次方相关，因此效率非常低。近几年</a:t>
            </a:r>
            <a:r>
              <a:rPr lang="en-US" altLang="zh-CN" dirty="0"/>
              <a:t>2020-2021</a:t>
            </a:r>
            <a:r>
              <a:rPr lang="zh-CN" altLang="en-US" dirty="0"/>
              <a:t>出现了一批魔改</a:t>
            </a:r>
            <a:r>
              <a:rPr lang="en-US" altLang="zh-CN" dirty="0"/>
              <a:t>transformer</a:t>
            </a:r>
            <a:r>
              <a:rPr lang="zh-CN" altLang="en-US" dirty="0"/>
              <a:t>以降低时间复杂度的工作，这篇工作是其中之一并且相比于其他工作，真正降到了线性时间复杂度。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3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作者的思路是，正因为原来是让</a:t>
            </a:r>
            <a:r>
              <a:rPr lang="en-US" altLang="zh-CN" dirty="0"/>
              <a:t>query</a:t>
            </a:r>
            <a:r>
              <a:rPr lang="zh-CN" altLang="en-US" dirty="0"/>
              <a:t>的每一个位置跟</a:t>
            </a:r>
            <a:r>
              <a:rPr lang="en-US" altLang="zh-CN" dirty="0"/>
              <a:t>key </a:t>
            </a:r>
            <a:r>
              <a:rPr lang="zh-CN" altLang="en-US" dirty="0"/>
              <a:t>的每一个位置进行</a:t>
            </a:r>
            <a:r>
              <a:rPr lang="en-US" altLang="zh-CN" dirty="0"/>
              <a:t>attention</a:t>
            </a:r>
            <a:r>
              <a:rPr lang="zh-CN" altLang="en-US" dirty="0"/>
              <a:t>，所以</a:t>
            </a:r>
            <a:r>
              <a:rPr lang="en-US" altLang="zh-CN" dirty="0"/>
              <a:t>transformer</a:t>
            </a:r>
            <a:r>
              <a:rPr lang="zh-CN" altLang="en-US" dirty="0"/>
              <a:t>的时间复杂度是二次的，因此事先由</a:t>
            </a:r>
            <a:r>
              <a:rPr lang="en-US" altLang="zh-CN" dirty="0"/>
              <a:t>query matrix </a:t>
            </a:r>
            <a:r>
              <a:rPr lang="zh-CN" altLang="en-US" dirty="0"/>
              <a:t>得到一个</a:t>
            </a:r>
            <a:r>
              <a:rPr lang="en-US" altLang="zh-CN" dirty="0"/>
              <a:t>global query vector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5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接下来，对这个</a:t>
            </a:r>
            <a:r>
              <a:rPr lang="en-US" altLang="zh-CN" dirty="0"/>
              <a:t>context-aware key matrix</a:t>
            </a:r>
            <a:r>
              <a:rPr lang="zh-CN" altLang="en-US" dirty="0"/>
              <a:t>也是类似的处理。把这个</a:t>
            </a:r>
            <a:r>
              <a:rPr lang="en-US" altLang="zh-CN" dirty="0"/>
              <a:t>matrix</a:t>
            </a:r>
            <a:r>
              <a:rPr lang="zh-CN" altLang="en-US" dirty="0"/>
              <a:t>中的每一个</a:t>
            </a:r>
            <a:r>
              <a:rPr lang="en-US" altLang="zh-CN" dirty="0"/>
              <a:t>vector </a:t>
            </a:r>
            <a:r>
              <a:rPr lang="zh-CN" altLang="en-US" dirty="0"/>
              <a:t>进行加权，得到一个固定长度的</a:t>
            </a:r>
            <a:r>
              <a:rPr lang="en-US" altLang="zh-CN" dirty="0"/>
              <a:t>global key vector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9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关于实验部分，这个工作的代码主要使用了五个数据集，进行了三组实验。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这是第一个实验，在这三个数据集上面做的</a:t>
            </a:r>
            <a:r>
              <a:rPr lang="en-US" altLang="zh-CN" dirty="0"/>
              <a:t>topic classification</a:t>
            </a:r>
            <a:r>
              <a:rPr lang="zh-CN" altLang="en-US" dirty="0"/>
              <a:t>，可以看到</a:t>
            </a:r>
            <a:r>
              <a:rPr lang="en-US" altLang="zh-CN" dirty="0" err="1"/>
              <a:t>fastformer</a:t>
            </a:r>
            <a:r>
              <a:rPr lang="zh-CN" altLang="en-US" dirty="0"/>
              <a:t>在</a:t>
            </a:r>
            <a:r>
              <a:rPr lang="en-US" altLang="zh-CN" dirty="0"/>
              <a:t>IMDB</a:t>
            </a:r>
            <a:r>
              <a:rPr lang="zh-CN" altLang="en-US" dirty="0"/>
              <a:t>上做的最好，但是在</a:t>
            </a:r>
            <a:r>
              <a:rPr lang="en-US" altLang="zh-CN" dirty="0"/>
              <a:t>Amazon</a:t>
            </a:r>
            <a:r>
              <a:rPr lang="zh-CN" altLang="en-US" dirty="0"/>
              <a:t>和</a:t>
            </a:r>
            <a:r>
              <a:rPr lang="en-US" altLang="zh-CN" dirty="0"/>
              <a:t>MIND</a:t>
            </a:r>
            <a:r>
              <a:rPr lang="zh-CN" altLang="en-US" dirty="0"/>
              <a:t>上面表现的稍微差一些。但是这个实验我觉得有一点不太好的地方，我一开始也在纳闷，</a:t>
            </a:r>
            <a:r>
              <a:rPr lang="en-US" altLang="zh-CN" dirty="0"/>
              <a:t>This is because the quadratic computational cost of vanilla Transformer limits the maximum sequence length can be handled, and many useful contexts are lost when truncating the input text sequence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这个表可以看到，在</a:t>
            </a:r>
            <a:r>
              <a:rPr lang="en-US" altLang="zh-CN" dirty="0"/>
              <a:t>CNN/daily mail </a:t>
            </a:r>
            <a:r>
              <a:rPr lang="zh-CN" altLang="en-US" dirty="0"/>
              <a:t>数据集上面，很多改进</a:t>
            </a:r>
            <a:r>
              <a:rPr lang="en-US" altLang="zh-CN" dirty="0"/>
              <a:t>transformer</a:t>
            </a:r>
            <a:r>
              <a:rPr lang="zh-CN" altLang="en-US" dirty="0"/>
              <a:t>的办法都比原始的</a:t>
            </a:r>
            <a:r>
              <a:rPr lang="en-US" altLang="zh-CN" dirty="0"/>
              <a:t>transformer </a:t>
            </a:r>
            <a:r>
              <a:rPr lang="zh-CN" altLang="en-US" dirty="0"/>
              <a:t>要差，这里作者分析是因为</a:t>
            </a:r>
            <a:r>
              <a:rPr lang="en-US" altLang="zh-CN" dirty="0"/>
              <a:t>CNN daily mail</a:t>
            </a:r>
            <a:r>
              <a:rPr lang="zh-CN" altLang="en-US" dirty="0"/>
              <a:t>本身长度就比较短，如果再近似或者简化</a:t>
            </a:r>
            <a:r>
              <a:rPr lang="en-US" altLang="zh-CN" dirty="0"/>
              <a:t>attention</a:t>
            </a:r>
            <a:r>
              <a:rPr lang="zh-CN" altLang="en-US" dirty="0"/>
              <a:t>的话会对效果产生较大的影响。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这个是在</a:t>
            </a:r>
            <a:r>
              <a:rPr lang="en-US" altLang="zh-CN" dirty="0"/>
              <a:t>Mind </a:t>
            </a:r>
            <a:r>
              <a:rPr lang="zh-CN" altLang="en-US" dirty="0"/>
              <a:t>上面</a:t>
            </a:r>
            <a:r>
              <a:rPr lang="en-US" altLang="zh-CN" dirty="0"/>
              <a:t>personalized news recommendation </a:t>
            </a:r>
            <a:r>
              <a:rPr lang="zh-CN" altLang="en-US" dirty="0"/>
              <a:t>的表现 </a:t>
            </a:r>
            <a:r>
              <a:rPr lang="en-US" altLang="zh-CN" dirty="0"/>
              <a:t>PLM-NR</a:t>
            </a:r>
            <a:r>
              <a:rPr lang="zh-CN" altLang="en-US" dirty="0"/>
              <a:t>是一个</a:t>
            </a:r>
            <a:r>
              <a:rPr lang="en-US" altLang="zh-CN" dirty="0"/>
              <a:t>2021</a:t>
            </a:r>
            <a:r>
              <a:rPr lang="zh-CN" altLang="en-US" dirty="0"/>
              <a:t>年的</a:t>
            </a:r>
            <a:r>
              <a:rPr lang="en-US" altLang="zh-CN" dirty="0"/>
              <a:t>baseline</a:t>
            </a:r>
            <a:r>
              <a:rPr lang="zh-CN" altLang="en-US" dirty="0"/>
              <a:t>，虽然原始的</a:t>
            </a:r>
            <a:r>
              <a:rPr lang="en-US" altLang="zh-CN" dirty="0" err="1"/>
              <a:t>fastformer</a:t>
            </a:r>
            <a:r>
              <a:rPr lang="zh-CN" altLang="en-US" dirty="0"/>
              <a:t>没有超过，但是</a:t>
            </a:r>
            <a:r>
              <a:rPr lang="en-US" altLang="zh-CN" dirty="0" err="1"/>
              <a:t>Fastformer+PLM-NR</a:t>
            </a:r>
            <a:r>
              <a:rPr lang="en-US" altLang="zh-CN" dirty="0"/>
              <a:t> ensemble</a:t>
            </a:r>
            <a:r>
              <a:rPr lang="zh-CN" altLang="en-US" dirty="0"/>
              <a:t>的方法在</a:t>
            </a:r>
            <a:r>
              <a:rPr lang="en-US" altLang="zh-CN" dirty="0"/>
              <a:t>MIND</a:t>
            </a:r>
            <a:r>
              <a:rPr lang="zh-CN" altLang="en-US" dirty="0"/>
              <a:t>上面应该是排到第一的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7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关于实验分析，因为这个工作的</a:t>
            </a:r>
            <a:r>
              <a:rPr lang="en-US" altLang="zh-CN" dirty="0"/>
              <a:t>motivation</a:t>
            </a:r>
            <a:r>
              <a:rPr lang="zh-CN" altLang="en-US" dirty="0"/>
              <a:t>最主要的就是降低时间复杂度，以更快的速度完成</a:t>
            </a:r>
            <a:r>
              <a:rPr lang="en-US" altLang="zh-CN" dirty="0"/>
              <a:t>transformer</a:t>
            </a:r>
            <a:r>
              <a:rPr lang="zh-CN" altLang="en-US" dirty="0"/>
              <a:t>的运算。所以它最重要的实验分析就是关于运行时间。跟据前人的工作，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394D-B5C0-492F-817E-5724315B5C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6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BE261-B2F5-43E6-875C-3CDAFAD1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E50324-41D2-46B2-9EAC-C4862F13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85C9D-91DA-47F5-9364-66CE38C2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9A901-98D5-4693-A4CC-F28E2D11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FA5C3-0F9A-4420-9CAC-1C9A0163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8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0AFED-728E-4381-BEB7-7E59698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77672-27A1-435C-87CE-A64D62C0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203CF-2AF8-4F41-9CF5-CBEC86A2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38035-78BE-40BD-8707-868E8581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264F-5AD3-449B-B43C-356E8BB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2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AA4344-A3AC-492F-92CC-F289367D3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F6E72-37E1-46D5-82E8-C94CBC54F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8DC7-1C2E-4493-AB61-0F097AC0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360AD-6824-466F-B7D0-785FE132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18B3B-3705-49F1-AEE8-20387C2C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2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031C-FE38-40EB-ADF5-E988AAA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BED1E-3707-4883-A9BA-26B19DBD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0EAD7-43FA-403A-9603-9EF15FDA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32F7A-509A-45D5-B2C7-EEDAD210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F7BA4-B130-45A9-862A-60882A46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E160-5A26-4613-A81B-13D58705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601E1-1017-4C29-ABB2-4781BC2A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9A7CD-2B21-40D1-B45C-82B9241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CCAD-4686-4528-8A48-458F6FDF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DD7F3-830A-48ED-B9C1-5BCD9D0D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7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7C474-E91D-40AA-BC46-AD2F27D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2DE72-7BB5-420D-B38A-ADB748D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E5277-1AD8-47F5-B594-9F953C3E7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2F586-A945-4DB0-9168-06C87F9E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C28B3-67E2-4DE8-9DB8-E9B28D94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F8660-E269-43DA-AA6A-228F99A4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8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3FC2-83A2-4241-84E1-B5B2F55A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720E3-FC54-4B54-AE6D-1F338176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D1936-6DF0-4A29-8139-9350A243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6F423-BB24-4BBD-95C6-21E0A2567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EDCDAA-701F-488D-A116-4C589C22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FAF8B-90AF-4510-8F1D-5B229011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23BBD5-768E-4F69-BD1B-175AD32F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A0F4F-3420-46F9-B12F-5D952E85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1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BA962-E5A4-4A11-88C1-0D8DF0F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85BD06-39A4-48E3-AA72-97C7F5AA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E1E6D-67D5-488D-B20B-EFF572F0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F0A9C-E43F-43C1-8DDB-72E4980B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82AC8-7117-43A0-A5B0-85C8F1E8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37C4A-8871-4879-99AA-5010FD34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7F238-88AF-4F5E-99BD-1B74D127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9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D47B-34D2-4280-B235-4E8987A9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7DCBC-0A0E-4319-BB5D-EAC5068A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FC601-9295-4685-A139-69600CEC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F123E-3212-42EB-8411-D444CA0F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29FE8-BC43-4AB5-B836-70A549BE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7C7E0-5BC0-43D6-A734-23C68D11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BD45-858B-4187-83DF-F598C705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38320-E064-4A76-9477-4F460D63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3169A-BB9F-47CD-B68F-7ADD8B71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1E727-974F-4151-8E67-2AC5B0D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5385C-C483-46D7-A3FD-6FEA3E55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9D281-CCC3-48F5-8DA1-FB610EA0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3D3EED-EF69-4A7B-9235-A2E887C8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C946E-B674-47EE-8384-0F9BEFF1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40FDB-7E13-4C1C-A4C9-2929C7AD3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8B1E-2077-46DC-8286-BB66A6710AA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8559C-B261-4F82-9400-69EB9B70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A7002-8EDC-49AD-98F0-B8976FD95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5B84-BEB0-4E65-8AA4-233D94577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3BA346-8D53-4FED-A18B-C769D879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3" y="1965833"/>
            <a:ext cx="10943268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88424-B3D9-4599-BDE9-534246D4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8FFFF3-965C-410E-B004-2C276052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256"/>
            <a:ext cx="9853514" cy="3764606"/>
          </a:xfrm>
        </p:spPr>
      </p:pic>
    </p:spTree>
    <p:extLst>
      <p:ext uri="{BB962C8B-B14F-4D97-AF65-F5344CB8AC3E}">
        <p14:creationId xmlns:p14="http://schemas.microsoft.com/office/powerpoint/2010/main" val="33937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FA7A7-2D39-4FF5-AF50-0B9C561F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5757D4-8363-4C4B-BE06-38566D15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7" y="2395530"/>
            <a:ext cx="3975724" cy="28571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F3E956-8AA9-4759-92F3-C48F7192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24" y="2493182"/>
            <a:ext cx="4109951" cy="2759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6D2C5C-C1F1-4D6D-9A91-FBF793451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81" y="2447779"/>
            <a:ext cx="4338291" cy="28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A1062-FCC0-4BA7-91A0-BD679761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8A6D6F-B3BD-4830-B34A-B07D8226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8933"/>
            <a:ext cx="4107401" cy="29487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A0990-0746-49AA-A759-6871B2879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34" y="2544969"/>
            <a:ext cx="3931923" cy="269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383CE1-1961-416E-A3BC-42C23FF1F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90" y="2544971"/>
            <a:ext cx="3962313" cy="27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44631D-F8E1-4175-BD2E-DD1A8E8F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2" y="1911293"/>
            <a:ext cx="10428684" cy="3035413"/>
          </a:xfrm>
        </p:spPr>
      </p:pic>
    </p:spTree>
    <p:extLst>
      <p:ext uri="{BB962C8B-B14F-4D97-AF65-F5344CB8AC3E}">
        <p14:creationId xmlns:p14="http://schemas.microsoft.com/office/powerpoint/2010/main" val="61759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9BF5-5465-4258-8C87-E552A312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3617F-0F4C-4372-B0CB-CB64030A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the amount of computation growing with the context length, transformers cannot model long-term memories effectively.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alleviate</a:t>
            </a:r>
            <a:r>
              <a:rPr lang="zh-CN" altLang="en-US" dirty="0"/>
              <a:t> </a:t>
            </a:r>
            <a:r>
              <a:rPr lang="en-US" altLang="zh-CN" dirty="0"/>
              <a:t>this, but they all have a finite memory capacity, being forced to drop old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0623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F75-9F51-4209-AC0C-59623257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21EB9-2F14-46F2-BFA0-9A9C1919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unbounded long-term memory with the attention complexity independent of the context length</a:t>
            </a:r>
          </a:p>
          <a:p>
            <a:r>
              <a:rPr lang="en-US" altLang="zh-CN" dirty="0"/>
              <a:t>represent the input sequence as a continuous signal</a:t>
            </a:r>
          </a:p>
          <a:p>
            <a:r>
              <a:rPr lang="en-US" altLang="zh-CN" dirty="0"/>
              <a:t>continuous attention framework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67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06781-E371-49C8-8C57-DF0BCE10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Contiguous Signal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529C5-B1A4-4CEB-915B-525B1C750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discrete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first associated with a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Continuous representation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stack of N 1D radial basis functions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529C5-B1A4-4CEB-915B-525B1C750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9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8162-5C83-4034-B1E1-C820271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Contiguous Signal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E96FE-CCD2-450B-9C4A-0C8AD313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ridge regression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752D4-8E83-434F-A547-0EE0AEF5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29" y="3537819"/>
            <a:ext cx="3459780" cy="617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AB16EC-1C7A-4B20-9A82-2637C820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89" y="2417821"/>
            <a:ext cx="7197421" cy="985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AF9403-1D8D-435D-A766-CBA10712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17" y="4773914"/>
            <a:ext cx="5673263" cy="5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3638-91AC-4E06-845A-51E54CE8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LTM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E11D-F03F-40B7-BA0F-5925F9A1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Long-term memory</a:t>
            </a:r>
          </a:p>
          <a:p>
            <a:r>
              <a:rPr lang="en-US" altLang="zh-CN" dirty="0"/>
              <a:t>Short-term memory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4C51F29-2528-4F06-815C-6DE52B98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74" y="1619568"/>
            <a:ext cx="59032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FAAAB-831C-4DF0-827D-5E8D0E2E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LTM Attention 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872421D-8CC1-44D9-AAF5-6EE6F5EC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LTM key and value: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parameterized network to compute the PDF as Gaussian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3F78A0-D949-47EA-8729-5153EA3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13" y="2490446"/>
            <a:ext cx="4549534" cy="5563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1B7997-0BAC-44BF-817E-CEEDB8CA5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4047014"/>
            <a:ext cx="4587638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10ED-8ABE-4B16-B8E7-AED09734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/>
              <a:t>Motivation</a:t>
            </a:r>
            <a:endParaRPr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A331A-9A63-46FE-98C3-362983A5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Transformer is a powerful model for text understanding. However, it is inefficient due to its quadratic complexity to input sequence length.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92FF05-749B-4022-BC05-AB60038E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3" y="2928755"/>
            <a:ext cx="4770533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1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CD4E-0B66-4F18-9FBD-DD050B2E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LTM 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F5ECC0-5563-4194-AA0E-29D55DF68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head-specific representation after attention: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final context representation: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𝐿𝑇𝑀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F5ECC0-5563-4194-AA0E-29D55DF68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50D8039-A7B5-4729-A4F8-20CC6283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07" y="2727899"/>
            <a:ext cx="467146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3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4196A-025A-45E7-A3EB-C7C9470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Unbounded Memory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A89F3-AD1F-406F-893B-DA7BDBB1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Contract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2E8C1-1201-4099-A2CB-79034DB4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3" y="2531144"/>
            <a:ext cx="6039626" cy="690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0873B1-6D70-41A4-B167-62250681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3" y="3700278"/>
            <a:ext cx="4648603" cy="602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CAEC02-621D-4227-B231-9447CC47B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82" y="5062492"/>
            <a:ext cx="333784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40DD6-7D68-4DC7-B8EB-5FB7EFD1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Unbounded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9A50E-2DF2-4460-884A-ABBE8F89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8A42D-F5FE-405F-BB66-5C5777ADB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30" y="1727902"/>
            <a:ext cx="4961050" cy="731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5B4226-3C68-4870-A1EE-BC68CD84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208"/>
            <a:ext cx="12192000" cy="33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1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A509-A773-48D0-842E-15646EE4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Sticky Memory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D5F710-D765-463F-93D9-4FD1314A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When extending LTM, the selected M locations of the current signal can be linearly spaced. However, some regions of signals can be more relevant than others</a:t>
                </a:r>
              </a:p>
              <a:p>
                <a:r>
                  <a:rPr lang="en-US" altLang="zh-CN" dirty="0"/>
                  <a:t>Construct a histogram based on the attention given to each interval of signals on the previous steps</a:t>
                </a:r>
              </a:p>
              <a:p>
                <a:r>
                  <a:rPr lang="en-US" altLang="zh-CN" dirty="0"/>
                  <a:t>Divide the signals into D linearly spaced bins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D5F710-D765-463F-93D9-4FD1314A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14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F7AF-D974-40B5-A52A-946F9342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Sticky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9C56C-0FB2-4237-8EE8-93462473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each bin, the probability is: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DB894-996D-4076-A68E-DC8BD464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43" y="2987746"/>
            <a:ext cx="5288738" cy="1013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3A3506-597C-4041-AA06-E159BF02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84" y="4721416"/>
            <a:ext cx="591363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74FB-0641-4AF1-8828-8E12B79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Sticky Memory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7AB34F-D427-4F6F-B1BE-0A4EA52F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94" y="1690688"/>
            <a:ext cx="6575212" cy="4351338"/>
          </a:xfrm>
        </p:spPr>
      </p:pic>
    </p:spTree>
    <p:extLst>
      <p:ext uri="{BB962C8B-B14F-4D97-AF65-F5344CB8AC3E}">
        <p14:creationId xmlns:p14="http://schemas.microsoft.com/office/powerpoint/2010/main" val="207419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73D8D-FE20-448A-8219-FA7EC9BE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Detail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56441-9773-474A-BC6C-E9E7B04B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Smooth before multivariate ridge regression: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 function: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62CD60-4302-4451-9AD0-4D359DC7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62" y="2559233"/>
            <a:ext cx="3970364" cy="548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19EF6F-2F1B-4C0E-8FB9-7F130D83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23" y="3750080"/>
            <a:ext cx="5067739" cy="960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C1B256-744B-451C-A914-C4F18427D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23" y="4967240"/>
            <a:ext cx="553259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5F88-EE2A-40EF-94F4-EE123772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0AEA8-C532-44B4-A2F0-F8A74E8E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Sorting </a:t>
            </a:r>
          </a:p>
          <a:p>
            <a:r>
              <a:rPr lang="en-US" altLang="zh-CN" dirty="0"/>
              <a:t>Language modeling from scratch </a:t>
            </a:r>
          </a:p>
          <a:p>
            <a:r>
              <a:rPr lang="en-US" altLang="zh-CN" dirty="0"/>
              <a:t>Language modeling by fine-tuning</a:t>
            </a:r>
          </a:p>
          <a:p>
            <a:endParaRPr lang="en-US" altLang="zh-CN" dirty="0"/>
          </a:p>
          <a:p>
            <a:r>
              <a:rPr lang="en-US" altLang="zh-CN" dirty="0"/>
              <a:t>Baseline:</a:t>
            </a:r>
          </a:p>
          <a:p>
            <a:r>
              <a:rPr lang="en-US" altLang="zh-CN" dirty="0"/>
              <a:t>Transformer-XL</a:t>
            </a:r>
          </a:p>
          <a:p>
            <a:r>
              <a:rPr lang="en-US" altLang="zh-CN" dirty="0"/>
              <a:t>Compressive 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5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EB915-E9E1-4698-A942-B94B9DD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0C5A3FF-C32F-43B9-9D3C-12F22F72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tokens in the decreasing order of their frequencies in the sequence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34A54E-ACC6-4E7F-9922-54A080F4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8" y="3559295"/>
            <a:ext cx="5753599" cy="8839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7B247A-D429-44D1-96B0-2920D0B8A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95" y="2558251"/>
            <a:ext cx="5254256" cy="38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73476-374C-4782-B562-14C187C5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CDF02-DE2F-4580-8BA4-9067EED9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Wikitext-103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D6ED35-A355-410E-A19C-424BD40E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71" y="1690688"/>
            <a:ext cx="6165114" cy="2057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2D5550-E134-4C12-8B65-07CD48856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4" y="4268074"/>
            <a:ext cx="612701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F976A-96E4-45E4-B622-DCD7EC2B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C58026-8CEB-424F-9F42-127B645AD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02" y="1570108"/>
            <a:ext cx="4664143" cy="10746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A5DB9E-3E44-42C9-9CE0-6A4932C39A05}"/>
                  </a:ext>
                </a:extLst>
              </p:cNvPr>
              <p:cNvSpPr txBox="1"/>
              <p:nvPr/>
            </p:nvSpPr>
            <p:spPr>
              <a:xfrm>
                <a:off x="687474" y="1901439"/>
                <a:ext cx="65272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he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attention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weight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sz="2800" dirty="0"/>
                  <a:t>of the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b="0" dirty="0"/>
                  <a:t>-</a:t>
                </a:r>
                <a:r>
                  <a:rPr lang="en-US" altLang="zh-CN" sz="2800" b="0" dirty="0" err="1"/>
                  <a:t>th</a:t>
                </a:r>
                <a:r>
                  <a:rPr lang="en-US" altLang="zh-CN" sz="2800" b="0" dirty="0"/>
                  <a:t> vector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A5DB9E-3E44-42C9-9CE0-6A4932C39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74" y="1901439"/>
                <a:ext cx="6527242" cy="523220"/>
              </a:xfrm>
              <a:prstGeom prst="rect">
                <a:avLst/>
              </a:prstGeom>
              <a:blipFill>
                <a:blip r:embed="rId4"/>
                <a:stretch>
                  <a:fillRect l="-1961" t="-12791" r="-7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42E448C0-3DA1-4E1E-8F35-667BA0DA6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19" y="3025481"/>
            <a:ext cx="3280829" cy="10110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8EA6E7-14CE-419C-8A76-7F38557914AC}"/>
              </a:ext>
            </a:extLst>
          </p:cNvPr>
          <p:cNvSpPr txBox="1"/>
          <p:nvPr/>
        </p:nvSpPr>
        <p:spPr>
          <a:xfrm>
            <a:off x="687474" y="3236232"/>
            <a:ext cx="652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he global query vector:</a:t>
            </a:r>
            <a:endParaRPr lang="en-US" altLang="zh-CN" sz="2800" b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68CD-8575-44A3-AD77-33320525B09C}"/>
              </a:ext>
            </a:extLst>
          </p:cNvPr>
          <p:cNvSpPr txBox="1"/>
          <p:nvPr/>
        </p:nvSpPr>
        <p:spPr>
          <a:xfrm>
            <a:off x="687474" y="4764672"/>
            <a:ext cx="10466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Element-wise product between the global query vector and each key vector to form a global context-aware key matrix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35591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2E49-FCF2-499D-A6F4-03F52394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18824-B72E-46D0-8E0B-7EA129D4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attention given to the LTM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1BD9AF-8126-49F5-9C7D-9E6D0E14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9548"/>
            <a:ext cx="12192000" cy="29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C151D3-3682-4632-AD82-9E2961CAFD70}"/>
              </a:ext>
            </a:extLst>
          </p:cNvPr>
          <p:cNvSpPr/>
          <p:nvPr/>
        </p:nvSpPr>
        <p:spPr>
          <a:xfrm>
            <a:off x="5582093" y="2307265"/>
            <a:ext cx="513907" cy="297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7CC26E-9CD6-488C-BABB-6FA2C1B5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89288-8ED6-4335-BBA1-B889C976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the respective audio releases of the latter two concerts, Zoo TV Live and Hasta la Vista Baby! U2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225CDF-A062-4202-A114-FEC0A86C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1791"/>
            <a:ext cx="12192000" cy="36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8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F6FD-083E-4548-8958-EF7BC625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EBF3-2F4A-46AF-B3F3-D9FABDC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memory space given to each word in the last layer of LTM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A4C546-4CE5-4650-85D3-91511686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" y="2313363"/>
            <a:ext cx="1180440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4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D38B7-65B6-4C47-AA20-8320AD92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042" y="2766218"/>
            <a:ext cx="2631558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5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AD646-8086-46DD-9EF5-62A3DCA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368800-7098-44F4-9E5A-D85FD6AF1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additive attention weight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vector: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global key vector is calculated as: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Perform element-wise product between the global key and each value vector: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368800-7098-44F4-9E5A-D85FD6AF1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BE2E8F3-4746-40B9-B397-7D229528D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51" y="2229662"/>
            <a:ext cx="4553978" cy="1115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B93C0-6E52-48A8-90BB-03CF7B6D7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06" y="3787973"/>
            <a:ext cx="3982204" cy="1115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A2066F-A578-487B-9468-036842680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95" y="5385298"/>
            <a:ext cx="2370025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5586A-C1DC-4A42-B3FD-633B3217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8800E-E845-479A-BBDD-6C080DAF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0473" cy="4351338"/>
          </a:xfrm>
        </p:spPr>
        <p:txBody>
          <a:bodyPr/>
          <a:lstStyle/>
          <a:p>
            <a:r>
              <a:rPr lang="en-US" altLang="zh-CN" dirty="0"/>
              <a:t>The matrix is further added together with the query matrix to form the final output.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588B4-563C-4A40-B572-7DA558B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3" y="365125"/>
            <a:ext cx="6172735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A3A40-A050-4455-BD59-8C0F5CA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09BC0-E792-4B7D-BD5D-C6FBE8BB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 classification</a:t>
            </a:r>
          </a:p>
          <a:p>
            <a:r>
              <a:rPr lang="en-US" altLang="zh-CN" dirty="0"/>
              <a:t>News recommendation</a:t>
            </a:r>
          </a:p>
          <a:p>
            <a:r>
              <a:rPr lang="en-US" altLang="zh-CN" dirty="0"/>
              <a:t>Text summarization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09256-AF8F-4598-9D96-7ECBCBF0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94" y="2754974"/>
            <a:ext cx="6066046" cy="1729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9C2C1D-F094-48D9-B219-091BDCE10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08" y="4857905"/>
            <a:ext cx="598221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7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ACE7-FEDD-45F7-BE60-07624636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7D4879-F126-43E7-9B4D-1CCB71879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94550"/>
            <a:ext cx="12192000" cy="3419512"/>
          </a:xfrm>
        </p:spPr>
      </p:pic>
    </p:spTree>
    <p:extLst>
      <p:ext uri="{BB962C8B-B14F-4D97-AF65-F5344CB8AC3E}">
        <p14:creationId xmlns:p14="http://schemas.microsoft.com/office/powerpoint/2010/main" val="394185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D596-05F5-4F5C-ADFF-95C8B0E2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33718A-B294-4988-9447-B781BF88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3" y="2099141"/>
            <a:ext cx="739204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E4710-A07F-431F-B7D4-04112CEC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45471A-54ED-4861-A96A-87E27A82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8" y="1489105"/>
            <a:ext cx="7520482" cy="4801997"/>
          </a:xfrm>
        </p:spPr>
      </p:pic>
    </p:spTree>
    <p:extLst>
      <p:ext uri="{BB962C8B-B14F-4D97-AF65-F5344CB8AC3E}">
        <p14:creationId xmlns:p14="http://schemas.microsoft.com/office/powerpoint/2010/main" val="29406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宽屏</PresentationFormat>
  <Paragraphs>130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Motivation</vt:lpstr>
      <vt:lpstr>Architecture</vt:lpstr>
      <vt:lpstr>Architecture</vt:lpstr>
      <vt:lpstr>Architecture</vt:lpstr>
      <vt:lpstr>Experiment</vt:lpstr>
      <vt:lpstr>Experiment</vt:lpstr>
      <vt:lpstr>Experiment</vt:lpstr>
      <vt:lpstr>Experiment</vt:lpstr>
      <vt:lpstr>Analysis</vt:lpstr>
      <vt:lpstr>Analysis</vt:lpstr>
      <vt:lpstr>Analysis</vt:lpstr>
      <vt:lpstr>PowerPoint 演示文稿</vt:lpstr>
      <vt:lpstr>Motivation</vt:lpstr>
      <vt:lpstr>Proposal</vt:lpstr>
      <vt:lpstr>Contiguous Signal</vt:lpstr>
      <vt:lpstr>Contiguous Signal</vt:lpstr>
      <vt:lpstr>LTM Attention</vt:lpstr>
      <vt:lpstr>LTM Attention </vt:lpstr>
      <vt:lpstr>LTM Attention</vt:lpstr>
      <vt:lpstr>Unbounded Memory </vt:lpstr>
      <vt:lpstr>Unbounded Memory</vt:lpstr>
      <vt:lpstr>Sticky Memory</vt:lpstr>
      <vt:lpstr>Sticky Memory</vt:lpstr>
      <vt:lpstr>Sticky Memory</vt:lpstr>
      <vt:lpstr>Learning Detail</vt:lpstr>
      <vt:lpstr>Experiment</vt:lpstr>
      <vt:lpstr>Sorting</vt:lpstr>
      <vt:lpstr>Language Model</vt:lpstr>
      <vt:lpstr>Analysis</vt:lpstr>
      <vt:lpstr>Analysis</vt:lpstr>
      <vt:lpstr>Analysis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廷琛 付</dc:creator>
  <cp:lastModifiedBy>Lucas Fu</cp:lastModifiedBy>
  <cp:revision>26</cp:revision>
  <dcterms:created xsi:type="dcterms:W3CDTF">2021-10-18T12:18:05Z</dcterms:created>
  <dcterms:modified xsi:type="dcterms:W3CDTF">2021-11-17T06:09:54Z</dcterms:modified>
</cp:coreProperties>
</file>