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60" r:id="rId5"/>
    <p:sldId id="264" r:id="rId6"/>
    <p:sldId id="276" r:id="rId7"/>
    <p:sldId id="265" r:id="rId8"/>
    <p:sldId id="271" r:id="rId9"/>
    <p:sldId id="272" r:id="rId10"/>
    <p:sldId id="266" r:id="rId11"/>
    <p:sldId id="267" r:id="rId12"/>
    <p:sldId id="269" r:id="rId13"/>
    <p:sldId id="270" r:id="rId14"/>
    <p:sldId id="268" r:id="rId15"/>
    <p:sldId id="258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59" r:id="rId28"/>
    <p:sldId id="287" r:id="rId29"/>
    <p:sldId id="288" r:id="rId30"/>
    <p:sldId id="289" r:id="rId31"/>
    <p:sldId id="295" r:id="rId32"/>
    <p:sldId id="296" r:id="rId33"/>
    <p:sldId id="297" r:id="rId34"/>
    <p:sldId id="294" r:id="rId35"/>
    <p:sldId id="313" r:id="rId36"/>
    <p:sldId id="312" r:id="rId37"/>
    <p:sldId id="300" r:id="rId38"/>
    <p:sldId id="290" r:id="rId39"/>
    <p:sldId id="298" r:id="rId40"/>
    <p:sldId id="299" r:id="rId41"/>
    <p:sldId id="291" r:id="rId42"/>
    <p:sldId id="292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customXml" Target="../customXml/item1.xml"/><Relationship Id="rId47" Type="http://schemas.openxmlformats.org/officeDocument/2006/relationships/customXmlProps" Target="../customXml/itemProps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本文引入一个相关性map作为state，提出一种state更新机制和action选择机制，并定义reward函数，通过强化学习把人工标注数据的反馈引入到模型训练中来，并且实验了选择不同人工标注量对模型效果的影响。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本文的重点在于将文档分类的目标，结合重要句的发现（传统的Attention-based Model）和人的专业性一起训练，使得三者互相进步。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Human-in-the-loop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张晓庆</a:t>
            </a:r>
            <a:endParaRPr lang="zh-CN" altLang="en-US"/>
          </a:p>
          <a:p>
            <a:r>
              <a:rPr lang="en-US" altLang="zh-CN"/>
              <a:t>20211118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NLP</a:t>
            </a:r>
            <a:endParaRPr lang="zh-CN" altLang="en-US"/>
          </a:p>
          <a:p>
            <a:pPr lvl="1"/>
            <a:r>
              <a:rPr lang="zh-CN" altLang="en-US"/>
              <a:t>sparsity in feedback</a:t>
            </a:r>
            <a:endParaRPr lang="zh-CN" altLang="en-US"/>
          </a:p>
          <a:p>
            <a:pPr lvl="1"/>
            <a:r>
              <a:rPr lang="zh-CN" altLang="en-US"/>
              <a:t>parsing uncertainties</a:t>
            </a:r>
            <a:endParaRPr lang="zh-CN" altLang="en-US"/>
          </a:p>
          <a:p>
            <a:pPr lvl="1"/>
            <a:r>
              <a:rPr lang="zh-CN" altLang="en-US"/>
              <a:t>the model's lack of trust </a:t>
            </a:r>
            <a:endParaRPr lang="zh-CN" altLang="en-US"/>
          </a:p>
          <a:p>
            <a:pPr lvl="1"/>
            <a:r>
              <a:rPr lang="zh-CN" altLang="en-US"/>
              <a:t>malicious individuals may cause damages</a:t>
            </a:r>
            <a:endParaRPr lang="zh-CN" altLang="en-US"/>
          </a:p>
          <a:p>
            <a:r>
              <a:rPr lang="zh-CN" altLang="en-US"/>
              <a:t>CV</a:t>
            </a:r>
            <a:endParaRPr lang="zh-CN" altLang="en-US"/>
          </a:p>
          <a:p>
            <a:pPr lvl="1"/>
            <a:r>
              <a:rPr lang="zh-CN" altLang="en-US"/>
              <a:t>predictive parameter optimization</a:t>
            </a:r>
            <a:endParaRPr lang="zh-CN" altLang="en-US"/>
          </a:p>
          <a:p>
            <a:pPr lvl="1"/>
            <a:r>
              <a:rPr lang="zh-CN" altLang="en-US"/>
              <a:t>correlations between the parameters of different algorithms</a:t>
            </a:r>
            <a:endParaRPr lang="zh-CN" altLang="en-US"/>
          </a:p>
          <a:p>
            <a:pPr lvl="1"/>
            <a:r>
              <a:rPr lang="zh-CN" altLang="en-US"/>
              <a:t>active selecton of images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NLP &amp; CV</a:t>
            </a:r>
            <a:endParaRPr lang="zh-CN" altLang="en-US"/>
          </a:p>
          <a:p>
            <a:pPr lvl="1"/>
            <a:r>
              <a:rPr lang="zh-CN" altLang="en-US"/>
              <a:t>erroneous decisions are potential to occur</a:t>
            </a:r>
            <a:endParaRPr lang="zh-CN" altLang="en-US"/>
          </a:p>
          <a:p>
            <a:pPr lvl="1"/>
            <a:r>
              <a:rPr lang="zh-CN" altLang="en-US"/>
              <a:t>share human feedback datasets for NLP and CV</a:t>
            </a:r>
            <a:endParaRPr lang="zh-CN" altLang="en-US"/>
          </a:p>
          <a:p>
            <a:pPr lvl="1"/>
            <a:r>
              <a:rPr lang="zh-CN" altLang="en-US"/>
              <a:t>effectiveness and robustness of human-in-the-loop frameworks</a:t>
            </a:r>
            <a:endParaRPr lang="zh-CN" altLang="en-US"/>
          </a:p>
          <a:p>
            <a:pPr lvl="1"/>
            <a:r>
              <a:rPr lang="zh-CN" altLang="en-US"/>
              <a:t>rate the quality of collected user feedback</a:t>
            </a:r>
            <a:endParaRPr lang="zh-CN" altLang="en-US"/>
          </a:p>
          <a:p>
            <a:pPr lvl="1"/>
            <a:r>
              <a:rPr lang="zh-CN" altLang="en-US"/>
              <a:t>select the most representative and valuable feedback</a:t>
            </a:r>
            <a:endParaRPr lang="zh-CN" altLang="en-US"/>
          </a:p>
          <a:p>
            <a:pPr lvl="1"/>
            <a:r>
              <a:rPr lang="zh-CN" altLang="en-US"/>
              <a:t>what kind of feedback is crucial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Real-World</a:t>
            </a:r>
            <a:endParaRPr lang="zh-CN" altLang="en-US"/>
          </a:p>
          <a:p>
            <a:pPr lvl="1"/>
            <a:r>
              <a:rPr lang="zh-CN" altLang="en-US"/>
              <a:t>choose the appropriate artificial intervention time</a:t>
            </a:r>
            <a:endParaRPr lang="zh-CN" altLang="en-US"/>
          </a:p>
          <a:p>
            <a:pPr lvl="1"/>
            <a:r>
              <a:rPr lang="zh-CN" altLang="en-US"/>
              <a:t>users's expectations of experience</a:t>
            </a:r>
            <a:endParaRPr lang="zh-CN" altLang="en-US"/>
          </a:p>
          <a:p>
            <a:pPr lvl="1"/>
            <a:r>
              <a:rPr lang="zh-CN" altLang="en-US"/>
              <a:t>the improvement of the feedback mechanism</a:t>
            </a:r>
            <a:endParaRPr lang="zh-CN" altLang="en-US"/>
          </a:p>
          <a:p>
            <a:pPr lvl="1"/>
            <a:r>
              <a:rPr lang="zh-CN" altLang="en-US"/>
              <a:t>take into consideration of the domain variation. the interference, and the "out of range" samples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How to add human experimence and knowledge to computer vision tasks?</a:t>
            </a:r>
            <a:endParaRPr lang="zh-CN" altLang="en-US"/>
          </a:p>
          <a:p>
            <a:r>
              <a:rPr lang="zh-CN" altLang="en-US">
                <a:sym typeface="+mn-ea"/>
              </a:rPr>
              <a:t>How does the model learn human knowledge and experience from a higher dimension?</a:t>
            </a:r>
            <a:endParaRPr lang="zh-CN" altLang="en-US"/>
          </a:p>
          <a:p>
            <a:r>
              <a:rPr lang="zh-CN" altLang="en-US">
                <a:sym typeface="+mn-ea"/>
              </a:rPr>
              <a:t>How to select key samples?</a:t>
            </a:r>
            <a:endParaRPr lang="zh-CN" altLang="en-US"/>
          </a:p>
          <a:p>
            <a:r>
              <a:rPr lang="zh-CN" altLang="en-US">
                <a:sym typeface="+mn-ea"/>
              </a:rPr>
              <a:t>How to construct an evaluation benchmark?</a:t>
            </a:r>
            <a:endParaRPr lang="zh-CN" altLang="en-US"/>
          </a:p>
          <a:p>
            <a:r>
              <a:rPr lang="zh-CN" altLang="en-US">
                <a:sym typeface="+mn-ea"/>
              </a:rPr>
              <a:t>Is it possible to realize a more general multitasking model through human-in-the-loop based on a structure similar to transform?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40" y="1579880"/>
            <a:ext cx="10888980" cy="2283460"/>
          </a:xfrm>
        </p:spPr>
        <p:txBody>
          <a:bodyPr>
            <a:normAutofit fontScale="90000"/>
          </a:bodyPr>
          <a:p>
            <a:r>
              <a:rPr lang="zh-CN" altLang="en-US" sz="6665">
                <a:latin typeface="+mn-lt"/>
                <a:cs typeface="+mn-lt"/>
              </a:rPr>
              <a:t>Deep Reinforcement Active Learning for Human-In-The-Loop Person Re-Identification</a:t>
            </a:r>
            <a:endParaRPr lang="zh-CN" altLang="en-US" sz="6665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3999230"/>
            <a:ext cx="103898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lt"/>
                <a:sym typeface="+mn-ea"/>
              </a:rPr>
              <a:t>Zimo Liu, Jingya Wang, Shaogang Gong, Huchuan Lu, Dacheng Tao</a:t>
            </a:r>
            <a:endParaRPr lang="en-US" altLang="zh-CN" sz="2400">
              <a:cs typeface="+mn-lt"/>
              <a:sym typeface="+mn-ea"/>
            </a:endParaRPr>
          </a:p>
          <a:p>
            <a:r>
              <a:rPr lang="en-US" altLang="zh-CN" sz="2400" b="1" dirty="0">
                <a:cs typeface="+mn-lt"/>
                <a:sym typeface="+mn-ea"/>
              </a:rPr>
              <a:t>ICCV 2019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pairwise pedestrian data is prohibitive to be collected</a:t>
            </a:r>
            <a:endParaRPr lang="zh-CN" altLang="en-US"/>
          </a:p>
          <a:p>
            <a:r>
              <a:rPr lang="zh-CN" altLang="en-US"/>
              <a:t>increasing number of camera amplifies the difficulties of searching images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 a Deep Reinforcement Active Learning(DRAL) model to jointly explore the reinforment learning and active learning with a single CNN network.</a:t>
            </a:r>
            <a:endParaRPr lang="en-US" altLang="zh-CN"/>
          </a:p>
          <a:p>
            <a:r>
              <a:rPr lang="en-US" altLang="zh-CN"/>
              <a:t>the proposed DRAL model outperforms the existing supervised and transfer learning methods on scalability and annotation costs.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03095"/>
            <a:ext cx="8824595" cy="3486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400" y="5601335"/>
            <a:ext cx="635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The Deep Reinforcement Active Learning (DRAL) framework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860" y="2503170"/>
            <a:ext cx="2503805" cy="721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980" y="3387090"/>
            <a:ext cx="2886075" cy="719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4269105"/>
            <a:ext cx="190500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14525"/>
            <a:ext cx="5092065" cy="3913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2028825"/>
            <a:ext cx="573341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define the gallary candidate g?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2448560"/>
            <a:ext cx="3775710" cy="72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6850" y="3554095"/>
            <a:ext cx="5386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 is a pre-defined number of the gallery candidates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6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3669030"/>
            <a:ext cx="258445" cy="173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40" y="1579880"/>
            <a:ext cx="10888980" cy="2283460"/>
          </a:xfrm>
        </p:spPr>
        <p:txBody>
          <a:bodyPr>
            <a:normAutofit/>
          </a:bodyPr>
          <a:p>
            <a:r>
              <a:rPr lang="zh-CN" altLang="en-US" sz="6665">
                <a:latin typeface="+mn-lt"/>
                <a:cs typeface="+mn-lt"/>
              </a:rPr>
              <a:t>A Survey of Human-in-the-loop for Machine Learning</a:t>
            </a:r>
            <a:endParaRPr lang="zh-CN" altLang="en-US" sz="6665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3999230"/>
            <a:ext cx="103898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lt"/>
                <a:sym typeface="+mn-ea"/>
              </a:rPr>
              <a:t>Xingjiao Wu, Luwei Xiao, Yixuan Sun, Junhang Zhang, Tianlong Ma, Liang He</a:t>
            </a:r>
            <a:endParaRPr lang="en-US" altLang="zh-CN" sz="2400">
              <a:cs typeface="+mn-lt"/>
              <a:sym typeface="+mn-ea"/>
            </a:endParaRPr>
          </a:p>
          <a:p>
            <a:r>
              <a:rPr lang="en-US" altLang="zh-CN" sz="2400" b="1" dirty="0">
                <a:cs typeface="+mn-lt"/>
                <a:sym typeface="+mn-ea"/>
              </a:rPr>
              <a:t>arXiv 2021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update state by k-reciprocal?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2531745"/>
            <a:ext cx="8212455" cy="3801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785" y="2216150"/>
            <a:ext cx="2433955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780" y="3234055"/>
            <a:ext cx="3423920" cy="389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85" y="3890645"/>
            <a:ext cx="2809875" cy="662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850" y="4693285"/>
            <a:ext cx="3371850" cy="6432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715" y="5572125"/>
            <a:ext cx="3423285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4351338"/>
          </a:xfrm>
        </p:spPr>
        <p:txBody>
          <a:bodyPr/>
          <a:p>
            <a:r>
              <a:rPr lang="en-US" altLang="zh-CN"/>
              <a:t>The definition of agent.</a:t>
            </a:r>
            <a:endParaRPr lang="en-US" altLang="zh-CN"/>
          </a:p>
          <a:p>
            <a:pPr lvl="1"/>
            <a:r>
              <a:rPr lang="en-US" altLang="zh-CN"/>
              <a:t>k-reciprocal/Sim matrix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 to get reward?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policy optimization.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5511165"/>
            <a:ext cx="5310505" cy="57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70" y="3994150"/>
            <a:ext cx="4495800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95" y="1992630"/>
            <a:ext cx="1310005" cy="128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20" y="1992630"/>
            <a:ext cx="126428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60880"/>
            <a:ext cx="3072130" cy="3421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90" y="2094230"/>
            <a:ext cx="3728720" cy="3190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985" y="2214880"/>
            <a:ext cx="410083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1865630"/>
            <a:ext cx="808228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RL : Sim matrix as the State/ Multi policy of states update/ max sim as the Action/ definition of R</a:t>
            </a:r>
            <a:r>
              <a:rPr lang="zh-CN" altLang="en-US"/>
              <a:t>eward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AL : use the RL feedback for active data selection.</a:t>
            </a:r>
            <a:endParaRPr lang="en-US" altLang="zh-CN"/>
          </a:p>
          <a:p>
            <a:r>
              <a:rPr lang="en-US" altLang="zh-CN"/>
              <a:t>Experiments : the variation of different cost of annotation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40" y="1579880"/>
            <a:ext cx="10888980" cy="2283460"/>
          </a:xfrm>
        </p:spPr>
        <p:txBody>
          <a:bodyPr>
            <a:normAutofit fontScale="90000"/>
          </a:bodyPr>
          <a:p>
            <a:r>
              <a:rPr lang="zh-CN" altLang="en-US" sz="6665">
                <a:latin typeface="+mn-lt"/>
                <a:cs typeface="+mn-lt"/>
              </a:rPr>
              <a:t>Marta</a:t>
            </a:r>
            <a:r>
              <a:rPr lang="en-US" altLang="zh-CN" sz="6665">
                <a:latin typeface="+mn-lt"/>
                <a:cs typeface="+mn-lt"/>
              </a:rPr>
              <a:t>: </a:t>
            </a:r>
            <a:r>
              <a:rPr lang="zh-CN" altLang="en-US" sz="6665">
                <a:latin typeface="+mn-lt"/>
                <a:cs typeface="+mn-lt"/>
              </a:rPr>
              <a:t>Leveraging human rationales for explainable text classification</a:t>
            </a:r>
            <a:endParaRPr lang="zh-CN" altLang="en-US" sz="6665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3999230"/>
            <a:ext cx="103898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lt"/>
                <a:sym typeface="+mn-ea"/>
              </a:rPr>
              <a:t>Ines Arous, Ljiljana Dolamic, Jie Yang, Akansha Bhardwaj, Giuseppe Cuccu, Philippe Cudre-Mauroux</a:t>
            </a:r>
            <a:endParaRPr lang="en-US" altLang="zh-CN" sz="2400">
              <a:cs typeface="+mn-lt"/>
              <a:sym typeface="+mn-ea"/>
            </a:endParaRPr>
          </a:p>
          <a:p>
            <a:r>
              <a:rPr lang="en-US" altLang="zh-CN" sz="2400" b="1" dirty="0">
                <a:cs typeface="+mn-lt"/>
                <a:sym typeface="+mn-ea"/>
              </a:rPr>
              <a:t>AAAI 2021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may need the result to be explainable.</a:t>
            </a:r>
            <a:endParaRPr lang="zh-CN" altLang="en-US"/>
          </a:p>
          <a:p>
            <a:r>
              <a:rPr lang="zh-CN" altLang="en-US"/>
              <a:t>existing methods rely on attention but sometimes wrongly identify the relations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propose a bayesian model combines attention and reliability of workers. </a:t>
            </a:r>
            <a:endParaRPr lang="zh-CN" altLang="en-US"/>
          </a:p>
          <a:p>
            <a:r>
              <a:rPr lang="zh-CN" altLang="en-US"/>
              <a:t>derived efficient updating rules for parameter estimation.</a:t>
            </a:r>
            <a:endParaRPr lang="zh-CN" altLang="en-US"/>
          </a:p>
          <a:p>
            <a:r>
              <a:rPr lang="zh-CN" altLang="en-US"/>
              <a:t>conduct the experiment and get the state-of-the-art results of F1 score, also offering a human-understandable explanation.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048510"/>
            <a:ext cx="4991100" cy="3215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5255" y="5395595"/>
            <a:ext cx="3936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Graphical representation of MARTA.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1901190"/>
            <a:ext cx="56927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1691005"/>
            <a:ext cx="7077710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Challenges</a:t>
            </a:r>
            <a:endParaRPr lang="zh-CN" altLang="en-US"/>
          </a:p>
          <a:p>
            <a:pPr lvl="1"/>
            <a:r>
              <a:rPr lang="zh-CN" altLang="en-US"/>
              <a:t>data growth rate is far behind the growth rate of model parameters.</a:t>
            </a:r>
            <a:endParaRPr lang="zh-CN" altLang="en-US"/>
          </a:p>
          <a:p>
            <a:pPr lvl="1"/>
            <a:r>
              <a:rPr lang="zh-CN" altLang="en-US"/>
              <a:t>the emergence of new tasks has far excedded the speed of data updates.</a:t>
            </a:r>
            <a:endParaRPr lang="zh-CN" altLang="en-US"/>
          </a:p>
          <a:p>
            <a:r>
              <a:rPr lang="zh-CN" altLang="en-US"/>
              <a:t>Solutions</a:t>
            </a:r>
            <a:endParaRPr lang="zh-CN" altLang="en-US"/>
          </a:p>
          <a:p>
            <a:pPr lvl="1"/>
            <a:r>
              <a:rPr lang="zh-CN" altLang="en-US"/>
              <a:t>generating samples.</a:t>
            </a:r>
            <a:endParaRPr lang="zh-CN" altLang="en-US"/>
          </a:p>
          <a:p>
            <a:pPr lvl="1"/>
            <a:r>
              <a:rPr lang="zh-CN" altLang="en-US"/>
              <a:t>pre-training methods and migration learning.</a:t>
            </a:r>
            <a:endParaRPr lang="zh-CN" altLang="en-US"/>
          </a:p>
          <a:p>
            <a:pPr lvl="1"/>
            <a:r>
              <a:rPr lang="zh-CN" altLang="en-US"/>
              <a:t>weak supervison.</a:t>
            </a:r>
            <a:endParaRPr lang="zh-CN" altLang="en-US"/>
          </a:p>
          <a:p>
            <a:pPr lvl="1"/>
            <a:r>
              <a:rPr lang="zh-CN" altLang="en-US"/>
              <a:t>few-shot learning.</a:t>
            </a:r>
            <a:endParaRPr lang="zh-CN" altLang="en-US"/>
          </a:p>
          <a:p>
            <a:pPr lvl="1"/>
            <a:r>
              <a:rPr lang="zh-CN" altLang="en-US"/>
              <a:t>integrated a priori knowledge.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105" y="1756410"/>
            <a:ext cx="797179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265" y="1691005"/>
            <a:ext cx="7082155" cy="45421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Optimizer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Equation 10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3416300"/>
            <a:ext cx="5349875" cy="255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2131060"/>
            <a:ext cx="4953000" cy="776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15" y="3342005"/>
            <a:ext cx="3681730" cy="681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3853815"/>
            <a:ext cx="4596130" cy="471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00" y="4410710"/>
            <a:ext cx="4657725" cy="16383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360795" y="4766945"/>
            <a:ext cx="817245" cy="2482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89040" y="4259580"/>
            <a:ext cx="889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E-Step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Optimizer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Equation 10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3416300"/>
            <a:ext cx="5349875" cy="255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2131060"/>
            <a:ext cx="4953000" cy="77660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360795" y="4766945"/>
            <a:ext cx="817245" cy="2482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89040" y="4259580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M-Step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835" y="3163570"/>
            <a:ext cx="4561205" cy="2143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95" y="5306695"/>
            <a:ext cx="3548380" cy="462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95" y="5895340"/>
            <a:ext cx="338455" cy="314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1270" y="5848350"/>
            <a:ext cx="1681480" cy="3289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795" y="6311900"/>
            <a:ext cx="338455" cy="3194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270" y="6278245"/>
            <a:ext cx="1329055" cy="32385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8498205" y="5985510"/>
            <a:ext cx="327660" cy="9080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520430" y="6426200"/>
            <a:ext cx="327660" cy="9080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048510"/>
            <a:ext cx="4991100" cy="3215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5255" y="5395595"/>
            <a:ext cx="3936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Graphical representation of MARTA.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525" y="1978025"/>
            <a:ext cx="4645660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3445" y="2478405"/>
            <a:ext cx="105156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33381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814195"/>
            <a:ext cx="1121346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555" y="1841500"/>
            <a:ext cx="6938645" cy="36715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three-fold features and jointly learning: text's category / sentence's importance/ human's expertise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HITL 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21100" cy="4191635"/>
          </a:xfrm>
        </p:spPr>
        <p:txBody>
          <a:bodyPr/>
          <a:p>
            <a:r>
              <a:rPr lang="en-US" altLang="zh-CN"/>
              <a:t>Data Processing</a:t>
            </a:r>
            <a:endParaRPr lang="en-US" altLang="zh-CN"/>
          </a:p>
          <a:p>
            <a:r>
              <a:rPr lang="en-US" altLang="zh-CN"/>
              <a:t>Model Training and Inference</a:t>
            </a:r>
            <a:endParaRPr lang="en-US" altLang="zh-CN"/>
          </a:p>
          <a:p>
            <a:r>
              <a:rPr lang="en-US" altLang="zh-CN"/>
              <a:t>System Construction and Application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0" y="1691005"/>
            <a:ext cx="7148830" cy="396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4575" y="5708650"/>
            <a:ext cx="401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Human-in-the-loop Machine Learning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altLang="zh-CN" sz="6665"/>
              <a:t>Thanks!</a:t>
            </a:r>
            <a:br>
              <a:rPr lang="en-US" altLang="zh-CN" sz="6665"/>
            </a:b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49015" cy="3653790"/>
          </a:xfrm>
        </p:spPr>
        <p:txBody>
          <a:bodyPr/>
          <a:p>
            <a:r>
              <a:rPr lang="en-US" altLang="zh-CN"/>
              <a:t>Data Preprocessing</a:t>
            </a:r>
            <a:endParaRPr lang="en-US" altLang="zh-CN"/>
          </a:p>
          <a:p>
            <a:r>
              <a:rPr lang="en-US" altLang="zh-CN"/>
              <a:t>Data Annotation</a:t>
            </a:r>
            <a:endParaRPr lang="en-US" altLang="zh-CN"/>
          </a:p>
          <a:p>
            <a:r>
              <a:rPr lang="en-US" altLang="zh-CN"/>
              <a:t>Iterative Labeling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2524125"/>
            <a:ext cx="7255510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Training and Inference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NLP</a:t>
            </a:r>
            <a:endParaRPr lang="en-US" altLang="zh-CN"/>
          </a:p>
          <a:p>
            <a:pPr lvl="1"/>
            <a:r>
              <a:rPr lang="en-US" altLang="zh-CN" sz="2400"/>
              <a:t>Text Classification</a:t>
            </a:r>
            <a:endParaRPr lang="en-US" altLang="zh-CN" sz="2400"/>
          </a:p>
          <a:p>
            <a:pPr lvl="1"/>
            <a:r>
              <a:rPr lang="en-US" altLang="zh-CN" sz="2400"/>
              <a:t>Syntactic and Semantic Parsing</a:t>
            </a:r>
            <a:endParaRPr lang="en-US" altLang="zh-CN" sz="2400"/>
          </a:p>
          <a:p>
            <a:pPr lvl="1"/>
            <a:r>
              <a:rPr lang="en-US" altLang="zh-CN" sz="2400"/>
              <a:t>Topic Modeling</a:t>
            </a:r>
            <a:endParaRPr lang="en-US" altLang="zh-CN" sz="2400"/>
          </a:p>
          <a:p>
            <a:pPr lvl="1"/>
            <a:r>
              <a:rPr lang="en-US" altLang="zh-CN" sz="2400"/>
              <a:t>Text Summarization</a:t>
            </a:r>
            <a:endParaRPr lang="en-US" altLang="zh-CN" sz="2400"/>
          </a:p>
          <a:p>
            <a:pPr lvl="1"/>
            <a:r>
              <a:rPr lang="en-US" altLang="zh-CN"/>
              <a:t>Question Answering</a:t>
            </a:r>
            <a:endParaRPr lang="en-US" altLang="zh-CN"/>
          </a:p>
          <a:p>
            <a:pPr lvl="1"/>
            <a:r>
              <a:rPr lang="en-US" altLang="zh-CN"/>
              <a:t>Sentiment Analysis</a:t>
            </a:r>
            <a:endParaRPr lang="en-US" altLang="zh-CN"/>
          </a:p>
          <a:p>
            <a:r>
              <a:rPr lang="en-US" altLang="zh-CN"/>
              <a:t>CV</a:t>
            </a:r>
            <a:endParaRPr lang="en-US" altLang="zh-CN"/>
          </a:p>
          <a:p>
            <a:pPr lvl="1"/>
            <a:r>
              <a:rPr lang="en-US" altLang="zh-CN"/>
              <a:t>Object Dection</a:t>
            </a:r>
            <a:endParaRPr lang="en-US" altLang="zh-CN"/>
          </a:p>
          <a:p>
            <a:pPr lvl="1"/>
            <a:r>
              <a:rPr lang="en-US" altLang="zh-CN"/>
              <a:t>Image Restoration</a:t>
            </a:r>
            <a:endParaRPr lang="en-US" altLang="zh-CN"/>
          </a:p>
          <a:p>
            <a:pPr lvl="1"/>
            <a:r>
              <a:rPr lang="en-US" altLang="zh-CN"/>
              <a:t>Image Segmentation</a:t>
            </a:r>
            <a:endParaRPr lang="en-US" altLang="zh-CN"/>
          </a:p>
          <a:p>
            <a:pPr lvl="1"/>
            <a:r>
              <a:rPr lang="en-US" altLang="zh-CN"/>
              <a:t>Image Enhancement</a:t>
            </a:r>
            <a:endParaRPr lang="en-US" altLang="zh-CN"/>
          </a:p>
          <a:p>
            <a:pPr lvl="1"/>
            <a:r>
              <a:rPr lang="en-US" altLang="zh-CN"/>
              <a:t>Video Object Segmentation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Training and Inference-NLP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145" y="1416050"/>
            <a:ext cx="6329680" cy="4699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1040" y="6115685"/>
            <a:ext cx="1103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The model training and inferencing workflow of Human-in-the-loop(HITL) in Natural Language Processing.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Training and Inference-CV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360" y="1548765"/>
            <a:ext cx="6427470" cy="4398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880" y="5946775"/>
            <a:ext cx="11078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Overview of general human-in-the-loop frameworks for model training and inferencing in Computer Vision.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Construction and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Software based</a:t>
            </a:r>
            <a:endParaRPr lang="en-US" altLang="zh-CN"/>
          </a:p>
          <a:p>
            <a:pPr lvl="1"/>
            <a:r>
              <a:rPr lang="en-US" altLang="zh-CN" sz="2400"/>
              <a:t>Security System</a:t>
            </a:r>
            <a:endParaRPr lang="en-US" altLang="zh-CN" sz="2400"/>
          </a:p>
          <a:p>
            <a:pPr lvl="1"/>
            <a:r>
              <a:rPr lang="en-US" altLang="zh-CN" sz="2400"/>
              <a:t>Code Production Tools</a:t>
            </a:r>
            <a:endParaRPr lang="en-US" altLang="zh-CN" sz="2400"/>
          </a:p>
          <a:p>
            <a:pPr lvl="1"/>
            <a:r>
              <a:rPr lang="en-US" altLang="zh-CN" sz="2400"/>
              <a:t>Simulation System</a:t>
            </a:r>
            <a:endParaRPr lang="en-US" altLang="zh-CN" sz="2400"/>
          </a:p>
          <a:p>
            <a:pPr lvl="1"/>
            <a:r>
              <a:rPr lang="en-US" altLang="zh-CN" sz="2400"/>
              <a:t>Search Engine</a:t>
            </a:r>
            <a:endParaRPr lang="en-US" altLang="zh-CN" sz="2400"/>
          </a:p>
          <a:p>
            <a:r>
              <a:rPr lang="en-US" altLang="zh-CN"/>
              <a:t>Software and hardware integrated</a:t>
            </a:r>
            <a:endParaRPr lang="en-US" altLang="zh-CN"/>
          </a:p>
          <a:p>
            <a:pPr lvl="1"/>
            <a:r>
              <a:rPr lang="en-US" altLang="zh-CN"/>
              <a:t>Robotics</a:t>
            </a:r>
            <a:endParaRPr lang="en-US" altLang="zh-CN"/>
          </a:p>
          <a:p>
            <a:pPr lvl="1"/>
            <a:r>
              <a:rPr lang="en-US" altLang="zh-CN"/>
              <a:t>System Optimization</a:t>
            </a:r>
            <a:endParaRPr lang="en-US" altLang="zh-CN"/>
          </a:p>
          <a:p>
            <a:pPr lvl="1"/>
            <a:r>
              <a:rPr lang="en-US" altLang="zh-CN"/>
              <a:t>Smart Healthcare</a:t>
            </a:r>
            <a:endParaRPr lang="en-US" altLang="zh-CN"/>
          </a:p>
          <a:p>
            <a:pPr lvl="1"/>
            <a:r>
              <a:rPr lang="en-US" altLang="zh-CN"/>
              <a:t>Others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920" y="1825625"/>
            <a:ext cx="6207760" cy="1971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JsOTdjMzBnWEYwPSIsCiAgICJMYXRleEltZ0Jhc2U2NCIgOiAiaVZCT1J3MEtHZ29BQUFBTlNVaEVVZ0FBQUV3QUFBQXpCQU1BQUFEUHpmTU1BQUFBTUZCTVZFWC8vLzhBQUFBQUFBQUFBQUFBQUFBQUFBQUFBQUFBQUFBQUFBQUFBQUFBQUFBQUFBQUFBQUFBQUFBQUFBQUFBQUF2M2FCN0FBQUFEM1JTVGxNQVZMdnZ6Wmt5RU4yclpuYUpSQ0lHWEdMMEFBQUFDWEJJV1hNQUFBN0VBQUFPeEFHVkt3NGJBQUFDdVVsRVFWUTRFWDFWTzI4VFFSQWV4OGJHanMrTytBTzJSQW9pSVF4S2VIVG5KcUpBeUJRMDBNU2lva0N5RVVLaWl5V2tVQjRGRWhJU2NzUWZJUC9BRm4vQUVSV2RyNkYyNEp4Z25oOHorN2k3bk8reXhlNDh2dDJkL1dibWpvam93dVoybHhlaXAvZmRXKytVbERLVjRlSlk3TStCQmZBN0JTS200UjVOMENSYXhmVXVPYTZJS2FNUzlDa3Zad3pWT1ROOThoSXcvNDFvQmFDVnVTKytNdENWTlRrYUE2Snp3RnFucVR3NTRIVVNJbnJyUUIzeDRMdDJGb0dyS2JBUytrUUZBRzN0TEFFL1VtQVZPU1hQTUY4N2E4Qy9GRmpoRnh0bmdDd3krTkkwV0YyTWpmQk9xZ0JIQ245Nm1rckFPeEVML09qQmFZVFNKbU5lUE15dGkxL1R0SEpzL2V3VDhlditXRk1kR0ZzNXNUS2xmNjFwQ2h4YU9iRnlQR0hZSEdiQ0c2cm5vNGZHd3d6OVJ0aU40bUYyVmFFa0lhSTNvbmlZdHBNMGlOaGk4VEFmZ3l4WWpEWk8yemdERnFkdEZOYkFFamhPbTRmRmt0OFlZclR4UThOOEpPRWNkdHZZcXJxTW5Dc1drM3ZqYnIzWFNvdzJKbnJBeG9JbHBZckZ4aVZjVTdocFJGc1BPR0Riek9TdTVCMzNpYjdxTEU4Zy9hQUdpejRMazZiUzZBWFdSSmdNWk81RXJ6TU1lc3ByTzd6V1VtV1BzTkg1b2RJVHhVQjJFems2STg5VS9oeUFHMThORnFYN1ZrejJ5N3F6RzZyTW1BVGJtUXc3WXBqcUQxN3ptcWdlN3JFU3l6WmYybWFMdDg4VGoxMWRWTTVEVWVwUWFCSEpsV3VxNWpzaG5qdGRaZWVwRjlGR0l6bHQ5TXE0K0I1ZysxQnJIeVBhT0lBVGVoVDRCc1kxd1NNWUszVWF5M2FwZzVkNGExRE1xOEl0ZkRGVU44ZXk2Skc3R0poTWkxNXhGZTZtY1dZdXppY0JadFpXdEsvMmdhT0wxR3pwY1hhRHk2Wmk1N2JheTYyU2ZZWjhHOVZQaGVza3N6MWsreEEvOVNsREEwOC8wN01mV3RlV2ZDck9NNmxlVGY5UjJEMDdlMXJxOGQvcWpOSFRyT1p3NHd3UVp3cDMyZSswOUw4c0cvb0Y4NDExQlB2WkNPMTVzdTV1WGU2Sy9CKytLRmpjYWdFY2tn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4539</Words>
  <Application>WPS 表格</Application>
  <PresentationFormat>宽屏</PresentationFormat>
  <Paragraphs>224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Human-in-the-loop</vt:lpstr>
      <vt:lpstr>A Survey of Human-in-the-loop for Machine Learning</vt:lpstr>
      <vt:lpstr>Motivation</vt:lpstr>
      <vt:lpstr>HITL Framework</vt:lpstr>
      <vt:lpstr>Data-Processing</vt:lpstr>
      <vt:lpstr>Model Training and Inference</vt:lpstr>
      <vt:lpstr>Model Training and Inference-NLP</vt:lpstr>
      <vt:lpstr>Model Training and Inference-CV</vt:lpstr>
      <vt:lpstr>System Construction and Application</vt:lpstr>
      <vt:lpstr>Challenges</vt:lpstr>
      <vt:lpstr>Challenges</vt:lpstr>
      <vt:lpstr>Challenges</vt:lpstr>
      <vt:lpstr>Future work</vt:lpstr>
      <vt:lpstr>Deep Reinforcement Active Learning for Human-In-The-Loop Person Re-Identification</vt:lpstr>
      <vt:lpstr>Motivation</vt:lpstr>
      <vt:lpstr>Contribution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Conclusion</vt:lpstr>
      <vt:lpstr>Marta: Leveraging human rationales for explainable text classification</vt:lpstr>
      <vt:lpstr>Motivation</vt:lpstr>
      <vt:lpstr>Contribution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Dataset</vt:lpstr>
      <vt:lpstr>Results</vt:lpstr>
      <vt:lpstr>Results</vt:lpstr>
      <vt:lpstr>Results</vt:lpstr>
      <vt:lpstr>Conclusion</vt:lpstr>
      <vt:lpstr>Thanks!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xiaoqingzhang</dc:creator>
  <cp:lastModifiedBy>xiaoqingzhang</cp:lastModifiedBy>
  <cp:revision>16</cp:revision>
  <dcterms:created xsi:type="dcterms:W3CDTF">2021-11-18T04:47:43Z</dcterms:created>
  <dcterms:modified xsi:type="dcterms:W3CDTF">2021-11-18T04:47:43Z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