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60" r:id="rId5"/>
    <p:sldId id="264" r:id="rId6"/>
    <p:sldId id="276" r:id="rId7"/>
    <p:sldId id="265" r:id="rId8"/>
    <p:sldId id="321" r:id="rId9"/>
    <p:sldId id="322" r:id="rId10"/>
    <p:sldId id="271" r:id="rId11"/>
    <p:sldId id="272" r:id="rId12"/>
    <p:sldId id="266" r:id="rId13"/>
    <p:sldId id="268" r:id="rId14"/>
    <p:sldId id="323" r:id="rId15"/>
    <p:sldId id="258" r:id="rId16"/>
    <p:sldId id="273" r:id="rId17"/>
    <p:sldId id="274" r:id="rId18"/>
    <p:sldId id="277" r:id="rId19"/>
    <p:sldId id="324" r:id="rId20"/>
    <p:sldId id="328" r:id="rId21"/>
    <p:sldId id="278" r:id="rId22"/>
    <p:sldId id="329" r:id="rId23"/>
    <p:sldId id="330" r:id="rId24"/>
    <p:sldId id="325" r:id="rId25"/>
    <p:sldId id="332" r:id="rId26"/>
    <p:sldId id="331" r:id="rId27"/>
    <p:sldId id="333" r:id="rId28"/>
    <p:sldId id="327" r:id="rId29"/>
    <p:sldId id="334" r:id="rId30"/>
    <p:sldId id="292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Data Collection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zh-CN" altLang="en-US"/>
              <a:t>张晓庆</a:t>
            </a:r>
            <a:endParaRPr lang="zh-CN" altLang="en-US"/>
          </a:p>
          <a:p>
            <a:r>
              <a:rPr lang="en-US" altLang="zh-CN"/>
              <a:t>20220221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Classification Task Evaluation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1450340"/>
            <a:ext cx="4183380" cy="5070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5215" y="2974975"/>
            <a:ext cx="4364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Above Mean Population </a:t>
            </a:r>
            <a:r>
              <a:rPr lang="en-US" altLang="zh-CN"/>
              <a:t>behaves the best may due to the </a:t>
            </a:r>
            <a:r>
              <a:rPr lang="zh-CN" altLang="en-US"/>
              <a:t>larger number of participants</a:t>
            </a:r>
            <a:r>
              <a:rPr lang="en-US" altLang="zh-CN"/>
              <a:t>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Too many diverse responses do not allow a classification model to learn common characteristics;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Generation Task Evaluation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2052955"/>
            <a:ext cx="804418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37245" y="2198370"/>
            <a:ext cx="3567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Diverse Population and Above Mean Population split the win on producing more diverse outputs</a:t>
            </a:r>
            <a:r>
              <a:rPr lang="en-US" altLang="zh-CN"/>
              <a:t>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Collecting sub</a:t>
            </a:r>
            <a:r>
              <a:rPr lang="en-US" altLang="zh-CN" sz="1200"/>
              <a:t>c</a:t>
            </a:r>
            <a:r>
              <a:rPr lang="en-US" altLang="zh-CN"/>
              <a:t> with Entropy results in higher Mean IDF compared to Random Population;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Collecting sub</a:t>
            </a:r>
            <a:r>
              <a:rPr lang="en-US" altLang="zh-CN" sz="1200"/>
              <a:t>c</a:t>
            </a:r>
            <a:r>
              <a:rPr lang="en-US" altLang="zh-CN"/>
              <a:t> with Outlier results in slightly lower Mean IDF for Diverse Population and Above Mean Population compared to Random Population;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Diversity Considerations</a:t>
            </a:r>
            <a:r>
              <a:rPr lang="en-US" altLang="zh-CN">
                <a:sym typeface="+mn-ea"/>
              </a:rPr>
              <a:t>:  the tradeoff between diversity and </a:t>
            </a:r>
            <a:r>
              <a:rPr lang="zh-CN" altLang="en-US"/>
              <a:t>quality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>
                <a:sym typeface="+mn-ea"/>
              </a:rPr>
              <a:t>Generalizability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 a specialized application domain, such as collecting dialogues for educational tutoring purposes</a:t>
            </a:r>
            <a:r>
              <a:rPr lang="en-US" altLang="zh-CN">
                <a:sym typeface="+mn-ea"/>
              </a:rPr>
              <a:t>;</a:t>
            </a:r>
            <a:endParaRPr lang="zh-CN" altLang="en-US"/>
          </a:p>
          <a:p>
            <a:r>
              <a:rPr lang="zh-CN" altLang="en-US">
                <a:sym typeface="+mn-ea"/>
              </a:rPr>
              <a:t>Crowdworking Deployment</a:t>
            </a:r>
            <a:r>
              <a:rPr lang="en-US" altLang="zh-CN">
                <a:sym typeface="+mn-ea"/>
              </a:rPr>
              <a:t>:  data can be gathered from </a:t>
            </a:r>
            <a:r>
              <a:rPr lang="zh-CN" altLang="en-US">
                <a:sym typeface="+mn-ea"/>
              </a:rPr>
              <a:t>several participants in parallel, where crowdworkers are added and offered new tasks or assigned qualifications based on their diversity</a:t>
            </a:r>
            <a:r>
              <a:rPr lang="en-US" altLang="zh-CN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Crowdworker Fairness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 some crowdworkers are retained for more data collection than others, restricting the crowdworking population could be a way </a:t>
            </a:r>
            <a:r>
              <a:rPr lang="zh-CN" altLang="en-US"/>
              <a:t>to balance fairness with crowdworkers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Inspiration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diversity function: outlier, entropy, mean-idf;</a:t>
            </a:r>
            <a:endParaRPr lang="en-US" altLang="zh-CN"/>
          </a:p>
          <a:p>
            <a:r>
              <a:rPr lang="en-US" altLang="zh-CN"/>
              <a:t>two downstream tasks to demonstrate the efficiency of data selection;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40" y="1579880"/>
            <a:ext cx="10888980" cy="2283460"/>
          </a:xfrm>
        </p:spPr>
        <p:txBody>
          <a:bodyPr>
            <a:normAutofit fontScale="90000"/>
          </a:bodyPr>
          <a:p>
            <a:r>
              <a:rPr lang="zh-CN" altLang="en-US" sz="5335">
                <a:latin typeface="+mn-lt"/>
                <a:cs typeface="+mn-lt"/>
              </a:rPr>
              <a:t>Human-in-the-Loop for Data Collection: a Multi-Target Counter Narrative Dataset to Fight Online Hate Speech</a:t>
            </a:r>
            <a:endParaRPr lang="zh-CN" altLang="en-US" sz="5335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3999230"/>
            <a:ext cx="103898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cs typeface="+mn-lt"/>
                <a:sym typeface="+mn-ea"/>
              </a:rPr>
              <a:t>Margherita Fanton, Helena Bonaldi, Serra Sinem Tekiroglu˘, Marco Guerini</a:t>
            </a:r>
            <a:endParaRPr lang="en-US" altLang="zh-CN" sz="2400">
              <a:cs typeface="+mn-lt"/>
              <a:sym typeface="+mn-ea"/>
            </a:endParaRPr>
          </a:p>
          <a:p>
            <a:r>
              <a:rPr lang="en-US" altLang="zh-CN" sz="2400" b="1" dirty="0">
                <a:cs typeface="+mn-lt"/>
                <a:sym typeface="+mn-ea"/>
              </a:rPr>
              <a:t>ACL 2021</a:t>
            </a:r>
            <a:endParaRPr lang="zh-C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  <a:p>
            <a:pPr lvl="1"/>
            <a:r>
              <a:rPr lang="en-US" altLang="zh-CN"/>
              <a:t>Counter narratives(CN) are used for undermining the impact of hateful content for having a healthier online communities;</a:t>
            </a:r>
            <a:endParaRPr lang="en-US" altLang="zh-CN"/>
          </a:p>
          <a:p>
            <a:pPr lvl="1"/>
            <a:r>
              <a:rPr lang="en-US" altLang="zh-CN"/>
              <a:t>It is hard to collect CN data with high quality/quantity;</a:t>
            </a:r>
            <a:endParaRPr lang="en-US" altLang="zh-CN"/>
          </a:p>
          <a:p>
            <a:r>
              <a:rPr lang="en-US" altLang="zh-CN"/>
              <a:t>Prior Solutions</a:t>
            </a:r>
            <a:endParaRPr lang="en-US" altLang="zh-CN"/>
          </a:p>
          <a:p>
            <a:pPr lvl="1"/>
            <a:r>
              <a:rPr lang="en-US" altLang="zh-CN" sz="2400"/>
              <a:t>qualifying volunteers for creating Hate Speech(HS) and Counter Narratives(CN);</a:t>
            </a:r>
            <a:endParaRPr lang="en-US" altLang="zh-CN" sz="2400"/>
          </a:p>
          <a:p>
            <a:pPr lvl="1"/>
            <a:r>
              <a:rPr lang="en-US" altLang="zh-CN" sz="2400"/>
              <a:t>semi and fully automatized CN generation methods;</a:t>
            </a:r>
            <a:endParaRPr lang="en-US" altLang="zh-CN" sz="2400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Methodology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855" y="1991995"/>
            <a:ext cx="5498465" cy="3893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140" y="2047875"/>
            <a:ext cx="44500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Author: GPT-2 fine-tuned on a seed dataset of HS/CN pairs;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The author produces novel HS/CN candidates while the reviewers filter and post-edit them;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Iterate this data collection several times;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Methodology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07415" y="1691005"/>
            <a:ext cx="6180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Dataset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Seed dataset V1: 880 HS/CN pairs from 20 experts;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Hate targets: DISABLED, JEWS, OVERWEIGHT, LGBT+, MUSLIM, WOMEN, PEOPLE OF COLOR, ROMANI, MIGRANTS;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Procedure: select one target, generate HS/CN pairs;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Duration: one month;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Session one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using V1 for the fine-tuning of GPT-2;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acquire 500 examples at each loop(V2, V3, V4, V5);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fine-tuned GPT-2 after each loop with the newly selected data;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Session two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ran 4 additional data collection loops all starting from V5;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acquire 500 examples at each loop(V6, {config_name});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54240" y="2096770"/>
          <a:ext cx="4611370" cy="42665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7445"/>
                <a:gridCol w="3463925"/>
              </a:tblGrid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</a:tr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</a:t>
                      </a:r>
                      <a:r>
                        <a:rPr lang="zh-CN" altLang="en-US" sz="1200"/>
                        <a:t>6,SBF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The model GPT-2</a:t>
                      </a:r>
                      <a:r>
                        <a:rPr lang="zh-CN" altLang="en-US" sz="1200"/>
                        <a:t>V</a:t>
                      </a:r>
                      <a:r>
                        <a:rPr lang="zh-CN" altLang="en-US" sz="800"/>
                        <a:t>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is conditioned with novel offensive speeches extracted from SBIC corpus</a:t>
                      </a:r>
                      <a:r>
                        <a:rPr lang="en-US" altLang="zh-CN"/>
                        <a:t>;</a:t>
                      </a:r>
                      <a:endParaRPr lang="en-US" altLang="zh-CN"/>
                    </a:p>
                  </a:txBody>
                  <a:tcPr/>
                </a:tc>
              </a:tr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</a:t>
                      </a:r>
                      <a:r>
                        <a:rPr lang="zh-CN" altLang="en-US" sz="1200"/>
                        <a:t>6,LAB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r>
                        <a:rPr lang="zh-CN" altLang="en-US"/>
                        <a:t>rained a variant of </a:t>
                      </a:r>
                      <a:r>
                        <a:rPr lang="zh-CN" altLang="en-US" sz="1800">
                          <a:sym typeface="+mn-ea"/>
                        </a:rPr>
                        <a:t> GPT-2</a:t>
                      </a:r>
                      <a:r>
                        <a:rPr lang="zh-CN" altLang="en-US" sz="1200">
                          <a:sym typeface="+mn-ea"/>
                        </a:rPr>
                        <a:t>V</a:t>
                      </a:r>
                      <a:r>
                        <a:rPr lang="zh-CN" altLang="en-US" sz="800">
                          <a:sym typeface="+mn-ea"/>
                        </a:rPr>
                        <a:t>5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that takes into account the target label</a:t>
                      </a:r>
                      <a:r>
                        <a:rPr lang="en-US" altLang="zh-CN"/>
                        <a:t>;</a:t>
                      </a:r>
                      <a:endParaRPr lang="en-US" altLang="zh-CN"/>
                    </a:p>
                  </a:txBody>
                  <a:tcPr/>
                </a:tc>
              </a:tr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</a:t>
                      </a:r>
                      <a:r>
                        <a:rPr lang="zh-CN" altLang="en-US" sz="1200"/>
                        <a:t>6,ARG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r>
                        <a:rPr lang="zh-CN" altLang="en-US"/>
                        <a:t>ine-tuned GPT-2 on a dataset of argumentative pairs collected from Kialo</a:t>
                      </a:r>
                      <a:r>
                        <a:rPr lang="en-US" altLang="zh-CN"/>
                        <a:t>;</a:t>
                      </a:r>
                      <a:endParaRPr lang="en-US" altLang="zh-CN"/>
                    </a:p>
                  </a:txBody>
                  <a:tcPr/>
                </a:tc>
              </a:tr>
              <a:tr h="6902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</a:t>
                      </a:r>
                      <a:r>
                        <a:rPr lang="zh-CN" altLang="en-US" sz="1200"/>
                        <a:t>6,MIX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lending the three previous versions together</a:t>
                      </a:r>
                      <a:r>
                        <a:rPr lang="en-US" altLang="zh-CN"/>
                        <a:t>;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Methodology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91870" y="1973580"/>
            <a:ext cx="53555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Author Models:  Each pair has been represented as &lt; |startofhs|&gt;HS&lt;|endofhs|&gt; &lt;|startofcn|&gt;CN&lt;|endof cn|&gt; for the training;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Reviewers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Training for 2 weeks;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Instructions: approve/modify/discard/check veracity;</a:t>
            </a:r>
            <a:endParaRPr lang="en-US" altLang="zh-CN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/>
              <a:t>Mitigation procedure: work no more than 2/3 hours per day and take regular breaks/ have meetings and feedback from the annotators;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0" y="1691005"/>
            <a:ext cx="5152390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Metrics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56030" y="1613535"/>
          <a:ext cx="9799320" cy="45154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55365"/>
                <a:gridCol w="6243955"/>
              </a:tblGrid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Metric Name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Explanation</a:t>
                      </a:r>
                      <a:endParaRPr lang="en-US" altLang="zh-CN" sz="2000"/>
                    </a:p>
                  </a:txBody>
                  <a:tcPr/>
                </a:tc>
              </a:tr>
              <a:tr h="1344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Imbalance degree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the difference between a perfectly-balanced distribution of the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hate target categories and the actual unbalanced datasets;</a:t>
                      </a:r>
                      <a:endParaRPr lang="zh-CN" altLang="en-US" sz="2000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Acceptance Rate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the percentage of pairs accepted by the reviewers</a:t>
                      </a:r>
                      <a:r>
                        <a:rPr lang="en-US" altLang="zh-CN" sz="2000"/>
                        <a:t>;</a:t>
                      </a:r>
                      <a:endParaRPr lang="en-US" altLang="zh-CN" sz="2000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HTER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post-editing effort at sentence level translations</a:t>
                      </a:r>
                      <a:r>
                        <a:rPr lang="en-US" altLang="zh-CN" sz="2000"/>
                        <a:t>;</a:t>
                      </a:r>
                      <a:endParaRPr lang="en-US" altLang="zh-CN" sz="2000"/>
                    </a:p>
                  </a:txBody>
                  <a:tcPr/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Novelty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use the Jaccard similarity to measure the difference between two collections of texts;</a:t>
                      </a:r>
                      <a:endParaRPr lang="en-US" altLang="zh-CN" sz="2000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Repetition Rate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the intra-corpora quality by using the rate of ngram;</a:t>
                      </a:r>
                      <a:endParaRPr lang="en-US" altLang="zh-CN" sz="2000"/>
                    </a:p>
                  </a:txBody>
                  <a:tcPr/>
                </a:tc>
              </a:tr>
              <a:tr h="723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Vocabulary Expansion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new tokens appeared at each loop/the presence of cross-fertilization; 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40" y="1579880"/>
            <a:ext cx="10888980" cy="2283460"/>
          </a:xfrm>
        </p:spPr>
        <p:txBody>
          <a:bodyPr>
            <a:normAutofit fontScale="90000"/>
          </a:bodyPr>
          <a:p>
            <a:r>
              <a:rPr lang="zh-CN" altLang="en-US" sz="6665">
                <a:latin typeface="+mn-lt"/>
                <a:cs typeface="+mn-lt"/>
              </a:rPr>
              <a:t>More Diverse Dialogue Datasets via Diversity-Informed Data Collection</a:t>
            </a:r>
            <a:endParaRPr lang="zh-CN" altLang="en-US" sz="6665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3999230"/>
            <a:ext cx="103898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cs typeface="+mn-lt"/>
                <a:sym typeface="+mn-ea"/>
              </a:rPr>
              <a:t>Katherine Stasaski, Grace Hui Yang, and Marti A. Hearst</a:t>
            </a:r>
            <a:endParaRPr lang="en-US" altLang="zh-CN" sz="2400">
              <a:cs typeface="+mn-lt"/>
              <a:sym typeface="+mn-ea"/>
            </a:endParaRPr>
          </a:p>
          <a:p>
            <a:r>
              <a:rPr lang="en-US" altLang="zh-CN" sz="2400" b="1" dirty="0">
                <a:cs typeface="+mn-lt"/>
                <a:sym typeface="+mn-ea"/>
              </a:rPr>
              <a:t>ACL 2021</a:t>
            </a:r>
            <a:endParaRPr lang="zh-CN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Results-Session one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230" y="1521460"/>
            <a:ext cx="7967980" cy="4023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87500" y="5427345"/>
            <a:ext cx="854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Figure 2: On the left: Percentage of pairs accepted (i)modified and (ii) untouched. On the right: ID calculated over the 7 main target classes.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Results-Session one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87500" y="5427345"/>
            <a:ext cx="8547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Figure 3: On the left: evolution of the post-editing effort in terms of HTER across loops both for all pairs and modified only. On the right: Micro average of Repetition Rate (RR) across loops for the HS+CN pairs.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220" y="1588770"/>
            <a:ext cx="740473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Results-Session one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0430" y="1903095"/>
            <a:ext cx="6783705" cy="45631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Results-Session two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7610" y="1838325"/>
            <a:ext cx="6474460" cy="318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6875" y="5020310"/>
            <a:ext cx="5727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Figure 5: Acceptance rate for V6 configurations: modi-</a:t>
            </a:r>
            <a:endParaRPr lang="zh-CN" altLang="en-US"/>
          </a:p>
          <a:p>
            <a:pPr algn="l"/>
            <a:r>
              <a:rPr lang="zh-CN" altLang="en-US"/>
              <a:t>fied pairs on the left, untouched pairs on the right.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365" y="2233295"/>
            <a:ext cx="4167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en-US" altLang="zh-CN" i="1" u="sng"/>
              <a:t>Observation: 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V6 series are </a:t>
            </a:r>
            <a:r>
              <a:rPr lang="zh-CN" altLang="en-US" i="1" u="sng"/>
              <a:t>able to produce a higher amount of suitable, albeit non perfect, pairs</a:t>
            </a:r>
            <a:r>
              <a:rPr lang="en-US" altLang="zh-CN" i="1" u="sng"/>
              <a:t>;</a:t>
            </a:r>
            <a:endParaRPr lang="en-US" altLang="zh-CN" i="1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Results-Session two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6850" y="5020310"/>
            <a:ext cx="5538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Figure 6: V6 configurations HTER, for all pairs on the</a:t>
            </a:r>
            <a:endParaRPr lang="zh-CN" altLang="en-US"/>
          </a:p>
          <a:p>
            <a:pPr algn="l"/>
            <a:r>
              <a:rPr lang="zh-CN" altLang="en-US"/>
              <a:t>left, modified pairs on the right.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790" y="1691005"/>
            <a:ext cx="6442710" cy="3284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080" y="1852295"/>
            <a:ext cx="40290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en-US" altLang="zh-CN" i="1" u="sng"/>
              <a:t>Observation: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T</a:t>
            </a:r>
            <a:r>
              <a:rPr lang="zh-CN" altLang="en-US" i="1" u="sng"/>
              <a:t>here is a smaller difference between V5 and V6 HTER</a:t>
            </a:r>
            <a:r>
              <a:rPr lang="en-US" altLang="zh-CN" i="1" u="sng"/>
              <a:t>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The HTER rate are below the acceptability threshold value of 0.4 defined earlier;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HTER reaches its lowest value in V</a:t>
            </a:r>
            <a:r>
              <a:rPr lang="en-US" altLang="zh-CN" sz="1200" i="1" u="sng"/>
              <a:t>6,ARG </a:t>
            </a:r>
            <a:r>
              <a:rPr lang="en-US" altLang="zh-CN" i="1" u="sng"/>
              <a:t>since it was conditioned using gold HS material;</a:t>
            </a:r>
            <a:endParaRPr lang="en-US" altLang="zh-CN" i="1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Results-Session two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6850" y="5020310"/>
            <a:ext cx="5410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Figure 7: V6 configurations. Cumulative Novelty (on</a:t>
            </a:r>
            <a:endParaRPr lang="zh-CN" altLang="en-US"/>
          </a:p>
          <a:p>
            <a:pPr algn="l"/>
            <a:r>
              <a:rPr lang="zh-CN" altLang="en-US"/>
              <a:t>the left), Repetition Rate (on the right).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745" y="1781175"/>
            <a:ext cx="6254115" cy="3295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080" y="1852295"/>
            <a:ext cx="4029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en-US" altLang="zh-CN" i="1" u="sng"/>
              <a:t>Observation: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i="1" u="sng"/>
              <a:t>S</a:t>
            </a:r>
            <a:r>
              <a:rPr i="1" u="sng"/>
              <a:t>ucceed in increasing the nov</a:t>
            </a:r>
            <a:r>
              <a:rPr lang="en-US" i="1" u="sng"/>
              <a:t>elty</a:t>
            </a:r>
            <a:r>
              <a:rPr lang="en-US" altLang="zh-CN" i="1" u="sng"/>
              <a:t>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All V6 configurations succeeded in reaching an Repetition Rate;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V</a:t>
            </a:r>
            <a:r>
              <a:rPr lang="en-US" altLang="zh-CN" sz="1200" i="1" u="sng"/>
              <a:t>6,LAB</a:t>
            </a:r>
            <a:r>
              <a:rPr lang="en-US" altLang="zh-CN" i="1" u="sng"/>
              <a:t> has the highest RR among the V6 configurations, possibly because it was not built using any external knowledge, but only with a different label representation;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V</a:t>
            </a:r>
            <a:r>
              <a:rPr lang="en-US" altLang="zh-CN" sz="1200" i="1" u="sng"/>
              <a:t>6,ARG</a:t>
            </a:r>
            <a:r>
              <a:rPr lang="en-US" altLang="zh-CN" i="1" u="sng"/>
              <a:t> configuration, for which an initial argumentation fine-tuning has been performed, has the lowest RR;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V6 con-figurations are better at producing sub-optimal material but worse at producing perfect material;</a:t>
            </a:r>
            <a:endParaRPr lang="en-US" altLang="zh-CN" i="1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Analysis-Vocabulary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76850" y="5020310"/>
            <a:ext cx="6503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Figure 8: Vocabulary expansion throughout loops (percentage of words) 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235" y="1691005"/>
            <a:ext cx="7305675" cy="3219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080" y="1852295"/>
            <a:ext cx="40290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90204" pitchFamily="34" charset="0"/>
              <a:buNone/>
            </a:pPr>
            <a:r>
              <a:rPr lang="en-US" altLang="zh-CN" i="1" u="sng"/>
              <a:t>Observation: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i="1" u="sng"/>
              <a:t>V2 </a:t>
            </a:r>
            <a:r>
              <a:rPr lang="en-US" i="1" u="sng"/>
              <a:t>has higher </a:t>
            </a:r>
            <a:r>
              <a:rPr i="1" u="sng"/>
              <a:t>average percentage of new words injected into the dataset by the author model (GPT-2) </a:t>
            </a:r>
            <a:r>
              <a:rPr lang="en-US" i="1" u="sng"/>
              <a:t>compared to V5</a:t>
            </a:r>
            <a:r>
              <a:rPr lang="en-US" altLang="zh-CN" i="1" u="sng"/>
              <a:t>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Instructions asked for a minimal post-edit, so the reviewers have less opportunity to inject new material than the author and the decrease is consistent with the decreasing HTER;</a:t>
            </a:r>
            <a:endParaRPr lang="en-US" altLang="zh-CN" i="1" u="sng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i="1" u="sng"/>
              <a:t>V6 versions are able to increase both the injection of novel words from GPT-2 and also its cross-fertilization ability;</a:t>
            </a:r>
            <a:endParaRPr lang="en-US" altLang="zh-CN" i="1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Analysis-Qualitative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94740" y="1917700"/>
            <a:ext cx="92341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Argumentation and Counter Narratives</a:t>
            </a:r>
            <a:r>
              <a:rPr lang="en-US" altLang="zh-CN"/>
              <a:t>: a logically valid argument is not necessarily an acceptable CN;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New arguments or new paraphrases</a:t>
            </a:r>
            <a:r>
              <a:rPr lang="en-US" altLang="zh-CN"/>
              <a:t>: whether GPT-2 is able to </a:t>
            </a:r>
            <a:r>
              <a:rPr lang="zh-CN" altLang="en-US"/>
              <a:t>produce novel arguments or it is just a very sophisticated paraphrasing tool</a:t>
            </a:r>
            <a:r>
              <a:rPr lang="en-US" altLang="zh-CN"/>
              <a:t>;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Novel hate targets and general knowledge</a:t>
            </a:r>
            <a:r>
              <a:rPr lang="en-US" altLang="zh-CN"/>
              <a:t>: GPT-2 proved to be able to generate HS/CN pairs also for unseen targets, including intersectional ones (e.g. “black women”)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Inspiration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metrics for analyzing data: Imbalance degree/Acceptance Rate/HTER/Repetition Rate/Vocabulary Expansion;</a:t>
            </a:r>
            <a:endParaRPr lang="en-US" altLang="zh-CN"/>
          </a:p>
          <a:p>
            <a:r>
              <a:rPr lang="en-US" altLang="zh-CN"/>
              <a:t>the thorough analysis of data generation after each loop by 6 metrics;</a:t>
            </a:r>
            <a:endParaRPr lang="en-US" altLang="zh-CN"/>
          </a:p>
          <a:p>
            <a:r>
              <a:rPr lang="en-US" altLang="zh-CN"/>
              <a:t>the reason for the increase of acceptance after post-editing is that </a:t>
            </a:r>
            <a:r>
              <a:rPr lang="en-US" altLang="zh-CN">
                <a:sym typeface="+mn-ea"/>
              </a:rPr>
              <a:t>there are more chance for injecting novel words in GPT-2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the proper solution: seed data for pretrain/generate weak data for augmentation/fine-tune by high quality data;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 altLang="zh-CN" sz="6665"/>
              <a:t>Thanks!</a:t>
            </a:r>
            <a:br>
              <a:rPr lang="en-US" altLang="zh-CN" sz="6665"/>
            </a:b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360"/>
          </a:xfrm>
        </p:spPr>
        <p:txBody>
          <a:bodyPr>
            <a:normAutofit lnSpcReduction="10000"/>
          </a:bodyPr>
          <a:p>
            <a:r>
              <a:rPr lang="en-US" altLang="zh-CN"/>
              <a:t>Generation </a:t>
            </a:r>
            <a:r>
              <a:rPr lang="zh-CN" altLang="en-US"/>
              <a:t>Challenges</a:t>
            </a:r>
            <a:endParaRPr lang="zh-CN" altLang="en-US"/>
          </a:p>
          <a:p>
            <a:pPr lvl="1"/>
            <a:r>
              <a:rPr lang="zh-CN" altLang="en-US"/>
              <a:t> a drawback of often producing uninteresting, predictable responses</a:t>
            </a:r>
            <a:r>
              <a:rPr lang="en-US" altLang="zh-CN"/>
              <a:t>, i.e., lack of diversity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Prior </a:t>
            </a:r>
            <a:r>
              <a:rPr lang="zh-CN" altLang="en-US"/>
              <a:t>Solutions</a:t>
            </a:r>
            <a:endParaRPr lang="zh-CN" altLang="en-US"/>
          </a:p>
          <a:p>
            <a:pPr lvl="1"/>
            <a:r>
              <a:rPr lang="en-US" altLang="zh-CN"/>
              <a:t>innovation on decoding strategies</a:t>
            </a:r>
            <a:r>
              <a:rPr lang="zh-CN" altLang="en-US"/>
              <a:t>.</a:t>
            </a:r>
            <a:endParaRPr lang="zh-CN" altLang="en-US"/>
          </a:p>
          <a:p>
            <a:pPr lvl="2"/>
            <a:r>
              <a:rPr lang="en-US" altLang="zh-CN" sz="2000"/>
              <a:t>maximizing MI rather than Likelihood.</a:t>
            </a:r>
            <a:endParaRPr lang="en-US" altLang="zh-CN" sz="2000"/>
          </a:p>
          <a:p>
            <a:pPr lvl="2"/>
            <a:r>
              <a:rPr lang="en-US" altLang="zh-CN"/>
              <a:t>incentivizing diverse beams by adding similarity constraints.</a:t>
            </a:r>
            <a:endParaRPr lang="en-US" altLang="zh-CN"/>
          </a:p>
          <a:p>
            <a:pPr lvl="2"/>
            <a:r>
              <a:rPr lang="en-US" altLang="zh-CN"/>
              <a:t>penalizing words that have already been generated.</a:t>
            </a:r>
            <a:endParaRPr lang="en-US" altLang="zh-CN"/>
          </a:p>
          <a:p>
            <a:pPr lvl="2"/>
            <a:r>
              <a:rPr lang="en-US" altLang="zh-CN"/>
              <a:t>adding a temperature parameter to sharpen the decoder's distribution.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conditioning on a latent vadiable at decode time.</a:t>
            </a:r>
            <a:endParaRPr lang="zh-CN" altLang="en-US"/>
          </a:p>
          <a:p>
            <a:pPr lvl="1"/>
            <a:r>
              <a:rPr lang="en-US" altLang="zh-CN"/>
              <a:t>neural architure improvements</a:t>
            </a:r>
            <a:r>
              <a:rPr lang="zh-CN" altLang="en-US"/>
              <a:t>.</a:t>
            </a:r>
            <a:endParaRPr lang="zh-CN" altLang="en-US"/>
          </a:p>
          <a:p>
            <a:pPr lvl="2"/>
            <a:r>
              <a:rPr lang="en-US" altLang="zh-CN"/>
              <a:t>multi-headed attention mechanism aims to capture different parts of the context.</a:t>
            </a:r>
            <a:endParaRPr lang="en-US" altLang="zh-CN"/>
          </a:p>
          <a:p>
            <a:pPr lvl="2"/>
            <a:r>
              <a:rPr lang="en-US" altLang="zh-CN"/>
              <a:t>Generative Adversarial Networks to incentivize diversity.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Diversity-Informed Data Collection Framework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6695" y="123190"/>
            <a:ext cx="2751455" cy="6612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8365" y="1786255"/>
            <a:ext cx="693229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/>
              <a:t>Data: EmpatheticDialogues corpus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/>
              <a:t>100,000 utterances over 25,000 conversations;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/>
              <a:t>each conversation is associated with one of 32 emotions;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/>
              <a:t>each utterance has a crowdworker ID;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/>
              <a:t>Target: select a diverse sub-corpus sub</a:t>
            </a:r>
            <a:r>
              <a:rPr lang="en-US" altLang="zh-CN" sz="1200"/>
              <a:t>c</a:t>
            </a:r>
            <a:r>
              <a:rPr lang="en-US" altLang="zh-CN"/>
              <a:t> of size 10,000 from  c;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/>
              <a:t>Mainly Procedures: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ComputeDiversity(utt, sub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>
                <a:sym typeface="+mn-ea"/>
              </a:rPr>
              <a:t>);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EvalParticipants(participantDiversities);</a:t>
            </a:r>
            <a:endParaRPr lang="en-US" altLang="zh-CN"/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/>
              <a:t>Experimental conditions: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/>
              <a:t>Simulated Data Collection;</a:t>
            </a:r>
            <a:endParaRPr lang="en-US" altLang="zh-CN"/>
          </a:p>
          <a:p>
            <a:pPr marL="742950" lvl="1" indent="-285750" algn="l">
              <a:buFont typeface="Wingdings" panose="05000000000000000000" charset="0"/>
              <a:buChar char=""/>
            </a:pPr>
            <a:r>
              <a:rPr lang="en-US" altLang="zh-CN"/>
              <a:t>Corpus-Wide Oracle Upper-Bound;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Simulated Data Collection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4965" y="1886585"/>
            <a:ext cx="6400165" cy="1005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05" y="2959735"/>
            <a:ext cx="6885940" cy="1764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2010" y="2066925"/>
            <a:ext cx="45935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Each round gather 10 participants;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Each participants collect 2 conversation;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Use div</a:t>
            </a:r>
            <a:r>
              <a:rPr lang="en-US" altLang="zh-CN" sz="1200"/>
              <a:t>p</a:t>
            </a:r>
            <a:r>
              <a:rPr lang="en-US" altLang="zh-CN"/>
              <a:t> as the diversity of participants;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Which participant is retrained based on a Pariticipant Population Selection strategy;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It is a greedy algorithm since add participants can affect the participant's likelihood for next round.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Simulated Data Collection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Participant Population Selection</a:t>
            </a:r>
            <a:endParaRPr lang="en-US" altLang="zh-CN"/>
          </a:p>
          <a:p>
            <a:pPr lvl="1"/>
            <a:r>
              <a:rPr lang="en-US" altLang="zh-CN" sz="2400"/>
              <a:t>Diverse Population: retain the most-diverse 70%;</a:t>
            </a:r>
            <a:endParaRPr lang="en-US" altLang="zh-CN" sz="2400"/>
          </a:p>
          <a:p>
            <a:pPr lvl="1"/>
            <a:r>
              <a:rPr lang="en-US" altLang="zh-CN" sz="2400"/>
              <a:t>Above Mean Population: retain the participant falls above the mean diversity average of sub</a:t>
            </a:r>
            <a:r>
              <a:rPr lang="en-US" altLang="zh-CN" sz="1200"/>
              <a:t>c</a:t>
            </a:r>
            <a:r>
              <a:rPr lang="en-US" altLang="zh-CN" sz="2400"/>
              <a:t>;</a:t>
            </a:r>
            <a:endParaRPr lang="en-US" altLang="zh-CN" sz="2400"/>
          </a:p>
          <a:p>
            <a:pPr lvl="1"/>
            <a:r>
              <a:rPr lang="en-US" altLang="zh-CN" sz="2400"/>
              <a:t>Random Population: random retain 70%;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Simulated Data Collection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665" cy="4640580"/>
          </a:xfrm>
        </p:spPr>
        <p:txBody>
          <a:bodyPr>
            <a:normAutofit/>
          </a:bodyPr>
          <a:p>
            <a:r>
              <a:rPr lang="en-US" altLang="zh-CN"/>
              <a:t>Diversity Metrics</a:t>
            </a:r>
            <a:endParaRPr lang="en-US" altLang="zh-CN"/>
          </a:p>
          <a:p>
            <a:pPr lvl="1"/>
            <a:r>
              <a:rPr lang="en-US" altLang="zh-CN"/>
              <a:t>Outlier: euclidean distance between utterance embedding and average embedding for all utterances in the sub-corpus;</a:t>
            </a:r>
            <a:endParaRPr lang="en-US" altLang="zh-CN"/>
          </a:p>
          <a:p>
            <a:pPr lvl="1"/>
            <a:r>
              <a:rPr lang="en-US" altLang="zh-CN"/>
              <a:t>Entropy:  under a trigram language model trained on sub-corpus;</a:t>
            </a:r>
            <a:endParaRPr lang="en-US" altLang="zh-CN"/>
          </a:p>
          <a:p>
            <a:pPr lvl="1"/>
            <a:r>
              <a:rPr lang="en-US" altLang="zh-CN"/>
              <a:t>Mean IDF: words in utterance compared to the rest of the corpus;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4585" y="1809115"/>
            <a:ext cx="5034280" cy="1289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85" y="3061335"/>
            <a:ext cx="3526790" cy="103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46545" y="3324860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Diversity of u: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5" y="4098925"/>
            <a:ext cx="4592320" cy="943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5042535"/>
            <a:ext cx="4248150" cy="1165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Corpus-Wide Oracle Upper Bound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Select the most diversity compared to the whole corpus</a:t>
            </a:r>
            <a:endParaRPr lang="en-US" altLang="zh-CN"/>
          </a:p>
          <a:p>
            <a:pPr lvl="1"/>
            <a:r>
              <a:rPr lang="en-US" altLang="zh-CN" sz="2400"/>
              <a:t>set sub</a:t>
            </a:r>
            <a:r>
              <a:rPr lang="en-US" altLang="zh-CN" sz="1200"/>
              <a:t>c</a:t>
            </a:r>
            <a:r>
              <a:rPr lang="en-US" altLang="zh-CN" sz="2400"/>
              <a:t>=c, the Ourlier vector: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2785110"/>
            <a:ext cx="4906010" cy="1288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Diversity Evaluation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990" y="1409065"/>
            <a:ext cx="4185285" cy="5187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1290" y="2825115"/>
            <a:ext cx="44253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Above Mean Population requires about 100–200 additional participants than Diverse Population and Random Population</a:t>
            </a:r>
            <a:r>
              <a:rPr lang="en-US" altLang="zh-CN"/>
              <a:t>;</a:t>
            </a:r>
            <a:endParaRPr lang="en-US" altLang="zh-CN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/>
              <a:t>the tradeoff between number of participants and diversity of content may be worth considering;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500e8ff-e970-4ea3-ac83-eceeb7facd9f}"/>
  <p:tag name="TABLE_ENDDRAG_ORIGIN_RECT" val="363*346"/>
  <p:tag name="TABLE_ENDDRAG_RECT" val="606*165*363*335"/>
</p:tagLst>
</file>

<file path=ppt/tags/tag2.xml><?xml version="1.0" encoding="utf-8"?>
<p:tagLst xmlns:p="http://schemas.openxmlformats.org/presentationml/2006/main">
  <p:tag name="KSO_WM_UNIT_TABLE_BEAUTIFY" val="smartTable{e692b16e-5d69-4dbd-9f57-5994c2ce04dc}"/>
  <p:tag name="TABLE_ENDDRAG_ORIGIN_RECT" val="795*381"/>
  <p:tag name="TABLE_ENDDRAG_RECT" val="98*127*771*3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9076</Words>
  <Application>WPS 文字</Application>
  <PresentationFormat>宽屏</PresentationFormat>
  <Paragraphs>260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方正书宋_GBK</vt:lpstr>
      <vt:lpstr>Wingdings</vt:lpstr>
      <vt:lpstr>Wingdings</vt:lpstr>
      <vt:lpstr>Calibri Light</vt:lpstr>
      <vt:lpstr>Helvetica Neue</vt:lpstr>
      <vt:lpstr>宋体</vt:lpstr>
      <vt:lpstr>宋体-简</vt:lpstr>
      <vt:lpstr>Calibri</vt:lpstr>
      <vt:lpstr>微软雅黑</vt:lpstr>
      <vt:lpstr>汉仪旗黑</vt:lpstr>
      <vt:lpstr>Arial Unicode MS</vt:lpstr>
      <vt:lpstr>Office 主题</vt:lpstr>
      <vt:lpstr>Data Collection</vt:lpstr>
      <vt:lpstr>More Diverse Dialogue Datasets via Diversity-Informed Data Collection</vt:lpstr>
      <vt:lpstr>Motivation</vt:lpstr>
      <vt:lpstr>Diversity-Informed Data Collection Framework</vt:lpstr>
      <vt:lpstr>Simulated Data Collection</vt:lpstr>
      <vt:lpstr>Simulated Data Collection</vt:lpstr>
      <vt:lpstr>Simulated Data Collection</vt:lpstr>
      <vt:lpstr>Corpus-Wide Oracle Upper Bound</vt:lpstr>
      <vt:lpstr>Diversity Evaluation</vt:lpstr>
      <vt:lpstr>Classification Task Evaluation</vt:lpstr>
      <vt:lpstr>Generation Task Evaluation</vt:lpstr>
      <vt:lpstr>Future work</vt:lpstr>
      <vt:lpstr>Inspiration</vt:lpstr>
      <vt:lpstr>Human-in-the-Loop for Data Collection: a Multi-Target Counter Narrative Dataset to Fight Online Hate Speech</vt:lpstr>
      <vt:lpstr>Motivation</vt:lpstr>
      <vt:lpstr>Methodology</vt:lpstr>
      <vt:lpstr>Methodology</vt:lpstr>
      <vt:lpstr>Methodology</vt:lpstr>
      <vt:lpstr>Metrics</vt:lpstr>
      <vt:lpstr>Results-Session one</vt:lpstr>
      <vt:lpstr>Results-Session one</vt:lpstr>
      <vt:lpstr>Results-Session one</vt:lpstr>
      <vt:lpstr>Results-Session two</vt:lpstr>
      <vt:lpstr>Results-Session two</vt:lpstr>
      <vt:lpstr>Results-Session two</vt:lpstr>
      <vt:lpstr>Analysis-Vocabulary</vt:lpstr>
      <vt:lpstr>Analysis-Qualitative</vt:lpstr>
      <vt:lpstr>Inspiration</vt:lpstr>
      <vt:lpstr>Thanks!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xiaoqingzhang</dc:creator>
  <cp:lastModifiedBy>xiaoqingzhang</cp:lastModifiedBy>
  <cp:revision>30</cp:revision>
  <dcterms:created xsi:type="dcterms:W3CDTF">2022-03-02T03:59:05Z</dcterms:created>
  <dcterms:modified xsi:type="dcterms:W3CDTF">2022-03-02T03:59:05Z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