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58" r:id="rId4"/>
    <p:sldId id="260" r:id="rId5"/>
    <p:sldId id="265" r:id="rId6"/>
    <p:sldId id="259" r:id="rId7"/>
    <p:sldId id="268" r:id="rId8"/>
    <p:sldId id="262" r:id="rId9"/>
    <p:sldId id="263" r:id="rId10"/>
    <p:sldId id="264" r:id="rId11"/>
    <p:sldId id="266" r:id="rId12"/>
    <p:sldId id="269" r:id="rId13"/>
    <p:sldId id="271" r:id="rId14"/>
    <p:sldId id="272"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75" autoAdjust="0"/>
  </p:normalViewPr>
  <p:slideViewPr>
    <p:cSldViewPr snapToGrid="0" snapToObjects="1">
      <p:cViewPr varScale="1">
        <p:scale>
          <a:sx n="81" d="100"/>
          <a:sy n="81" d="100"/>
        </p:scale>
        <p:origin x="134" y="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96662C-E5EA-514B-A71E-237AA428D093}" type="datetimeFigureOut">
              <a:rPr lang="en-US" smtClean="0"/>
              <a:t>1/30/2022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5A1BF8-49D7-0940-814A-31CFE382B745}" type="slidenum">
              <a:rPr lang="en-US" smtClean="0"/>
              <a:t>‹#›</a:t>
            </a:fld>
            <a:endParaRPr lang="en-US"/>
          </a:p>
        </p:txBody>
      </p:sp>
    </p:spTree>
    <p:extLst>
      <p:ext uri="{BB962C8B-B14F-4D97-AF65-F5344CB8AC3E}">
        <p14:creationId xmlns:p14="http://schemas.microsoft.com/office/powerpoint/2010/main" val="3342482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9ECD1E-5017-4F4E-BE93-ED9F938E93AD}" type="datetimeFigureOut">
              <a:rPr lang="en-US" smtClean="0"/>
              <a:t>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35F170-4C36-CC49-AD83-069DC99E18AF}" type="slidenum">
              <a:rPr lang="en-US" smtClean="0"/>
              <a:t>‹#›</a:t>
            </a:fld>
            <a:endParaRPr lang="en-US"/>
          </a:p>
        </p:txBody>
      </p:sp>
    </p:spTree>
    <p:extLst>
      <p:ext uri="{BB962C8B-B14F-4D97-AF65-F5344CB8AC3E}">
        <p14:creationId xmlns:p14="http://schemas.microsoft.com/office/powerpoint/2010/main" val="6947431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Gender Role</a:t>
            </a:r>
            <a:r>
              <a:rPr lang="en-US" baseline="0" dirty="0"/>
              <a:t> Theory suggest that different traits and characteristics are culturally imposed upon men and women. </a:t>
            </a:r>
          </a:p>
          <a:p>
            <a:endParaRPr lang="en-US" baseline="0" dirty="0"/>
          </a:p>
          <a:p>
            <a:r>
              <a:rPr lang="en-US" baseline="0" dirty="0" err="1"/>
              <a:t>Eagley</a:t>
            </a:r>
            <a:r>
              <a:rPr lang="en-US" baseline="0" dirty="0"/>
              <a:t> and </a:t>
            </a:r>
            <a:r>
              <a:rPr lang="en-US" baseline="0" dirty="0" err="1"/>
              <a:t>Steffan</a:t>
            </a:r>
            <a:r>
              <a:rPr lang="en-US" baseline="0" dirty="0"/>
              <a:t> found that male and female employees were expected to behave differently. Men were expected to be …. Whereas women were expected to act more …. </a:t>
            </a:r>
          </a:p>
          <a:p>
            <a:endParaRPr lang="en-US" baseline="0" dirty="0"/>
          </a:p>
          <a:p>
            <a:r>
              <a:rPr lang="en-US" b="1" baseline="0" dirty="0"/>
              <a:t>Six dimensions of work that are </a:t>
            </a:r>
            <a:r>
              <a:rPr lang="en-US" baseline="0" dirty="0"/>
              <a:t>: 1. Intrinsic 2. Convenience 3. Relationship with coworkers 4. Opportunities job provides for a career 5. Resource Adequacy 6. Job Rewards</a:t>
            </a:r>
          </a:p>
          <a:p>
            <a:r>
              <a:rPr lang="en-US" sz="1200" b="0" i="0" u="none" strike="noStrike" kern="1200" baseline="0" dirty="0">
                <a:solidFill>
                  <a:schemeClr val="tx1"/>
                </a:solidFill>
                <a:latin typeface="+mn-lt"/>
                <a:ea typeface="+mn-ea"/>
                <a:cs typeface="+mn-cs"/>
              </a:rPr>
              <a:t>A </a:t>
            </a:r>
            <a:r>
              <a:rPr lang="en-US" sz="1200" b="1" i="0" u="none" strike="noStrike" kern="1200" baseline="0" dirty="0">
                <a:solidFill>
                  <a:schemeClr val="tx1"/>
                </a:solidFill>
                <a:latin typeface="+mn-lt"/>
                <a:ea typeface="+mn-ea"/>
                <a:cs typeface="+mn-cs"/>
              </a:rPr>
              <a:t>worker's level of job satisfaction </a:t>
            </a:r>
            <a:r>
              <a:rPr lang="en-US" sz="1200" b="0" i="0" u="none" strike="noStrike" kern="1200" baseline="0" dirty="0">
                <a:solidFill>
                  <a:schemeClr val="tx1"/>
                </a:solidFill>
                <a:latin typeface="+mn-lt"/>
                <a:ea typeface="+mn-ea"/>
                <a:cs typeface="+mn-cs"/>
              </a:rPr>
              <a:t>is a function of the range of specific satisfactions and dissatisfactions that he/she experiences with respect to the various </a:t>
            </a:r>
            <a:r>
              <a:rPr lang="en-US" sz="1200" b="0" i="0" u="none" strike="noStrike" kern="1200" baseline="0" dirty="0" err="1">
                <a:solidFill>
                  <a:schemeClr val="tx1"/>
                </a:solidFill>
                <a:latin typeface="+mn-lt"/>
                <a:ea typeface="+mn-ea"/>
                <a:cs typeface="+mn-cs"/>
              </a:rPr>
              <a:t>dimen</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sions</a:t>
            </a:r>
            <a:r>
              <a:rPr lang="en-US" sz="1200" b="0" i="0" u="none" strike="noStrike" kern="1200" baseline="0" dirty="0">
                <a:solidFill>
                  <a:schemeClr val="tx1"/>
                </a:solidFill>
                <a:latin typeface="+mn-lt"/>
                <a:ea typeface="+mn-ea"/>
                <a:cs typeface="+mn-cs"/>
              </a:rPr>
              <a:t> of work  and work values</a:t>
            </a:r>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2035F170-4C36-CC49-AD83-069DC99E18AF}" type="slidenum">
              <a:rPr lang="en-US" smtClean="0"/>
              <a:t>3</a:t>
            </a:fld>
            <a:endParaRPr lang="en-US"/>
          </a:p>
        </p:txBody>
      </p:sp>
    </p:spTree>
    <p:extLst>
      <p:ext uri="{BB962C8B-B14F-4D97-AF65-F5344CB8AC3E}">
        <p14:creationId xmlns:p14="http://schemas.microsoft.com/office/powerpoint/2010/main" val="350423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Value Fit:</a:t>
            </a:r>
            <a:r>
              <a:rPr lang="en-US" sz="1200" b="0" i="0" u="none" strike="noStrike" kern="1200" baseline="0" dirty="0">
                <a:solidFill>
                  <a:schemeClr val="tx1"/>
                </a:solidFill>
                <a:latin typeface="+mn-lt"/>
                <a:ea typeface="+mn-ea"/>
                <a:cs typeface="+mn-cs"/>
              </a:rPr>
              <a:t> Work has no inherent meaning, rather individuals impute meaning to their work activity. Work values reflect the individual's awareness of the condition he seeks from the work situation, and they regulate his actions in pursuit of that condition. They thus refer to general attitudes regard- </a:t>
            </a:r>
            <a:r>
              <a:rPr lang="en-US" sz="1200" b="0" i="0" u="none" strike="noStrike" kern="1200" baseline="0" dirty="0" err="1">
                <a:solidFill>
                  <a:schemeClr val="tx1"/>
                </a:solidFill>
                <a:latin typeface="+mn-lt"/>
                <a:ea typeface="+mn-ea"/>
                <a:cs typeface="+mn-cs"/>
              </a:rPr>
              <a:t>ing</a:t>
            </a:r>
            <a:r>
              <a:rPr lang="en-US" sz="1200" b="0" i="0" u="none" strike="noStrike" kern="1200" baseline="0" dirty="0">
                <a:solidFill>
                  <a:schemeClr val="tx1"/>
                </a:solidFill>
                <a:latin typeface="+mn-lt"/>
                <a:ea typeface="+mn-ea"/>
                <a:cs typeface="+mn-cs"/>
              </a:rPr>
              <a:t> the meaning that an individual attaches to the work role as distinguished from his satisfaction with that role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Job Satisfaction :</a:t>
            </a:r>
            <a:r>
              <a:rPr lang="en-US" sz="1200" b="0" i="0" u="none" strike="noStrike" kern="1200" baseline="0" dirty="0">
                <a:solidFill>
                  <a:schemeClr val="tx1"/>
                </a:solidFill>
                <a:latin typeface="+mn-lt"/>
                <a:ea typeface="+mn-ea"/>
                <a:cs typeface="+mn-cs"/>
              </a:rPr>
              <a:t> It is thus "the pleasurable emotional state resulting from the appraisal of one's job as achieving or facilitating the achievement of one's job values" (Locke, 1969).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view of the process underlying the variation in job satisfaction implies that two types of factors are operative: perceived job characteristics, which represent the amount of satisfaction available from particular dimensions of work, and work values, which represent the meanings that individuals attach to these perceived job characteristics. In order to examine this process empirically, it is necessary to develop measures of these factors.  </a:t>
            </a:r>
            <a:endParaRPr lang="en-US" dirty="0"/>
          </a:p>
          <a:p>
            <a:endParaRPr lang="en-US" dirty="0"/>
          </a:p>
        </p:txBody>
      </p:sp>
      <p:sp>
        <p:nvSpPr>
          <p:cNvPr id="4" name="Slide Number Placeholder 3"/>
          <p:cNvSpPr>
            <a:spLocks noGrp="1"/>
          </p:cNvSpPr>
          <p:nvPr>
            <p:ph type="sldNum" sz="quarter" idx="10"/>
          </p:nvPr>
        </p:nvSpPr>
        <p:spPr/>
        <p:txBody>
          <a:bodyPr/>
          <a:lstStyle/>
          <a:p>
            <a:fld id="{2035F170-4C36-CC49-AD83-069DC99E18AF}" type="slidenum">
              <a:rPr lang="en-US" smtClean="0"/>
              <a:t>4</a:t>
            </a:fld>
            <a:endParaRPr lang="en-US"/>
          </a:p>
        </p:txBody>
      </p:sp>
    </p:spTree>
    <p:extLst>
      <p:ext uri="{BB962C8B-B14F-4D97-AF65-F5344CB8AC3E}">
        <p14:creationId xmlns:p14="http://schemas.microsoft.com/office/powerpoint/2010/main" val="2930805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what we know about Gender Role Theory and Job Satisfaction, can we expect women to have higher perceived organization-value fit and job satisfaction?</a:t>
            </a:r>
          </a:p>
        </p:txBody>
      </p:sp>
      <p:sp>
        <p:nvSpPr>
          <p:cNvPr id="4" name="Slide Number Placeholder 3"/>
          <p:cNvSpPr>
            <a:spLocks noGrp="1"/>
          </p:cNvSpPr>
          <p:nvPr>
            <p:ph type="sldNum" sz="quarter" idx="10"/>
          </p:nvPr>
        </p:nvSpPr>
        <p:spPr/>
        <p:txBody>
          <a:bodyPr/>
          <a:lstStyle/>
          <a:p>
            <a:fld id="{2035F170-4C36-CC49-AD83-069DC99E18AF}" type="slidenum">
              <a:rPr lang="en-US" smtClean="0"/>
              <a:t>5</a:t>
            </a:fld>
            <a:endParaRPr lang="en-US"/>
          </a:p>
        </p:txBody>
      </p:sp>
    </p:spTree>
    <p:extLst>
      <p:ext uri="{BB962C8B-B14F-4D97-AF65-F5344CB8AC3E}">
        <p14:creationId xmlns:p14="http://schemas.microsoft.com/office/powerpoint/2010/main" val="554250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a:t>
            </a:r>
            <a:r>
              <a:rPr lang="en-US" baseline="0" dirty="0"/>
              <a:t> sample size with almost equal divide between male and female participants</a:t>
            </a:r>
            <a:endParaRPr lang="en-US" dirty="0"/>
          </a:p>
        </p:txBody>
      </p:sp>
      <p:sp>
        <p:nvSpPr>
          <p:cNvPr id="4" name="Slide Number Placeholder 3"/>
          <p:cNvSpPr>
            <a:spLocks noGrp="1"/>
          </p:cNvSpPr>
          <p:nvPr>
            <p:ph type="sldNum" sz="quarter" idx="10"/>
          </p:nvPr>
        </p:nvSpPr>
        <p:spPr/>
        <p:txBody>
          <a:bodyPr/>
          <a:lstStyle/>
          <a:p>
            <a:fld id="{2035F170-4C36-CC49-AD83-069DC99E18AF}" type="slidenum">
              <a:rPr lang="en-US" smtClean="0"/>
              <a:t>8</a:t>
            </a:fld>
            <a:endParaRPr lang="en-US"/>
          </a:p>
        </p:txBody>
      </p:sp>
    </p:spTree>
    <p:extLst>
      <p:ext uri="{BB962C8B-B14F-4D97-AF65-F5344CB8AC3E}">
        <p14:creationId xmlns:p14="http://schemas.microsoft.com/office/powerpoint/2010/main" val="4227525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Skewed</a:t>
            </a:r>
            <a:r>
              <a:rPr lang="en-US" baseline="0" dirty="0"/>
              <a:t> left</a:t>
            </a:r>
            <a:endParaRPr lang="en-US" dirty="0"/>
          </a:p>
        </p:txBody>
      </p:sp>
      <p:sp>
        <p:nvSpPr>
          <p:cNvPr id="4" name="Slide Number Placeholder 3"/>
          <p:cNvSpPr>
            <a:spLocks noGrp="1"/>
          </p:cNvSpPr>
          <p:nvPr>
            <p:ph type="sldNum" sz="quarter" idx="10"/>
          </p:nvPr>
        </p:nvSpPr>
        <p:spPr/>
        <p:txBody>
          <a:bodyPr/>
          <a:lstStyle/>
          <a:p>
            <a:fld id="{2035F170-4C36-CC49-AD83-069DC99E18AF}" type="slidenum">
              <a:rPr lang="en-US" smtClean="0"/>
              <a:t>9</a:t>
            </a:fld>
            <a:endParaRPr lang="en-US"/>
          </a:p>
        </p:txBody>
      </p:sp>
    </p:spTree>
    <p:extLst>
      <p:ext uri="{BB962C8B-B14F-4D97-AF65-F5344CB8AC3E}">
        <p14:creationId xmlns:p14="http://schemas.microsoft.com/office/powerpoint/2010/main" val="2673842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Skewed left</a:t>
            </a:r>
          </a:p>
        </p:txBody>
      </p:sp>
      <p:sp>
        <p:nvSpPr>
          <p:cNvPr id="4" name="Slide Number Placeholder 3"/>
          <p:cNvSpPr>
            <a:spLocks noGrp="1"/>
          </p:cNvSpPr>
          <p:nvPr>
            <p:ph type="sldNum" sz="quarter" idx="10"/>
          </p:nvPr>
        </p:nvSpPr>
        <p:spPr/>
        <p:txBody>
          <a:bodyPr/>
          <a:lstStyle/>
          <a:p>
            <a:fld id="{2035F170-4C36-CC49-AD83-069DC99E18AF}" type="slidenum">
              <a:rPr lang="en-US" smtClean="0"/>
              <a:t>10</a:t>
            </a:fld>
            <a:endParaRPr lang="en-US"/>
          </a:p>
        </p:txBody>
      </p:sp>
    </p:spTree>
    <p:extLst>
      <p:ext uri="{BB962C8B-B14F-4D97-AF65-F5344CB8AC3E}">
        <p14:creationId xmlns:p14="http://schemas.microsoft.com/office/powerpoint/2010/main" val="270090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 a regression testing the model.</a:t>
            </a:r>
            <a:r>
              <a:rPr lang="en-US" baseline="0" dirty="0"/>
              <a:t> </a:t>
            </a:r>
          </a:p>
          <a:p>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First, we tested the “A Path” of the model and found: </a:t>
            </a:r>
            <a:r>
              <a:rPr lang="en-US" dirty="0"/>
              <a:t>Beta Coefficient = .187, p=.031, St. Error= .086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----Support for H1,</a:t>
            </a:r>
            <a:r>
              <a:rPr lang="en-US" baseline="0" dirty="0"/>
              <a:t> </a:t>
            </a:r>
            <a:r>
              <a:rPr lang="en-US" dirty="0"/>
              <a:t>Females will perceive higher person-organization fit than men.</a:t>
            </a:r>
          </a:p>
          <a:p>
            <a:endParaRPr lang="en-US"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Then,</a:t>
            </a:r>
            <a:r>
              <a:rPr lang="en-US" baseline="0" dirty="0"/>
              <a:t> we tested the “B Path” of the model, while holding gender constant, and found </a:t>
            </a:r>
            <a:r>
              <a:rPr lang="en-US" dirty="0"/>
              <a:t>Beta Coefficient= .412, p=.000, St. Error= .037</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-----Support for H2,</a:t>
            </a:r>
            <a:r>
              <a:rPr lang="en-US" baseline="0" dirty="0"/>
              <a:t> </a:t>
            </a:r>
            <a:r>
              <a:rPr lang="en-US" dirty="0"/>
              <a:t>Person-Organization Value Fit will be positively correlated with Job Satisfaction.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.058 is the direct</a:t>
            </a:r>
            <a:r>
              <a:rPr lang="en-US" baseline="0" dirty="0"/>
              <a:t> effect</a:t>
            </a:r>
            <a:endParaRPr lang="en-US" dirty="0"/>
          </a:p>
          <a:p>
            <a:endParaRPr lang="en-US" dirty="0"/>
          </a:p>
        </p:txBody>
      </p:sp>
      <p:sp>
        <p:nvSpPr>
          <p:cNvPr id="4" name="Slide Number Placeholder 3"/>
          <p:cNvSpPr>
            <a:spLocks noGrp="1"/>
          </p:cNvSpPr>
          <p:nvPr>
            <p:ph type="sldNum" sz="quarter" idx="10"/>
          </p:nvPr>
        </p:nvSpPr>
        <p:spPr/>
        <p:txBody>
          <a:bodyPr/>
          <a:lstStyle/>
          <a:p>
            <a:fld id="{2035F170-4C36-CC49-AD83-069DC99E18AF}" type="slidenum">
              <a:rPr lang="en-US" smtClean="0"/>
              <a:t>12</a:t>
            </a:fld>
            <a:endParaRPr lang="en-US"/>
          </a:p>
        </p:txBody>
      </p:sp>
    </p:spTree>
    <p:extLst>
      <p:ext uri="{BB962C8B-B14F-4D97-AF65-F5344CB8AC3E}">
        <p14:creationId xmlns:p14="http://schemas.microsoft.com/office/powerpoint/2010/main" val="402913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ran a </a:t>
            </a:r>
            <a:r>
              <a:rPr lang="en-US" dirty="0" err="1"/>
              <a:t>Sobel</a:t>
            </a:r>
            <a:r>
              <a:rPr lang="en-US" dirty="0"/>
              <a:t> Test.</a:t>
            </a:r>
            <a:r>
              <a:rPr lang="en-US" baseline="0" dirty="0"/>
              <a:t> </a:t>
            </a:r>
          </a:p>
          <a:p>
            <a:endParaRPr lang="en-US" baseline="0" dirty="0"/>
          </a:p>
          <a:p>
            <a:r>
              <a:rPr lang="en-US" dirty="0"/>
              <a:t>Purpose: To test whether a perceived person-org value fit carries the influence of ‘female’ to job satisfaction</a:t>
            </a:r>
          </a:p>
          <a:p>
            <a:endParaRPr lang="en-US" dirty="0"/>
          </a:p>
          <a:p>
            <a:r>
              <a:rPr lang="en-US" dirty="0"/>
              <a:t>We</a:t>
            </a:r>
            <a:r>
              <a:rPr lang="en-US" baseline="0" dirty="0"/>
              <a:t> ran the </a:t>
            </a:r>
            <a:r>
              <a:rPr lang="en-US" dirty="0" err="1"/>
              <a:t>Sobel</a:t>
            </a:r>
            <a:r>
              <a:rPr lang="en-US" dirty="0"/>
              <a:t> Test in a program that required both</a:t>
            </a:r>
            <a:r>
              <a:rPr lang="en-US" baseline="0" dirty="0"/>
              <a:t> </a:t>
            </a:r>
            <a:r>
              <a:rPr lang="en-US" dirty="0"/>
              <a:t>the A and B path regression coefficients and standards errors,</a:t>
            </a:r>
            <a:r>
              <a:rPr lang="en-US" baseline="0" dirty="0"/>
              <a:t> respectively. </a:t>
            </a:r>
          </a:p>
          <a:p>
            <a:endParaRPr lang="en-US" baseline="0" dirty="0"/>
          </a:p>
          <a:p>
            <a:r>
              <a:rPr lang="en-US" baseline="0" dirty="0"/>
              <a:t>It gives </a:t>
            </a:r>
            <a:r>
              <a:rPr lang="en-US" dirty="0"/>
              <a:t>a critical ratio as a test of whether the indirect effect of ‘female’ on job satisfaction via the mediator is significantly different from zero.</a:t>
            </a:r>
          </a:p>
          <a:p>
            <a:endParaRPr lang="en-US" dirty="0"/>
          </a:p>
          <a:p>
            <a:r>
              <a:rPr lang="en-US" dirty="0"/>
              <a:t>I.E.,</a:t>
            </a:r>
            <a:r>
              <a:rPr lang="en-US" baseline="0" dirty="0"/>
              <a:t> the </a:t>
            </a:r>
            <a:r>
              <a:rPr lang="en-US" baseline="0" dirty="0" err="1"/>
              <a:t>Sobel</a:t>
            </a:r>
            <a:r>
              <a:rPr lang="en-US" baseline="0" dirty="0"/>
              <a:t> Test will indicate whether or not the mediation is significant</a:t>
            </a:r>
          </a:p>
          <a:p>
            <a:endParaRPr lang="en-US" baseline="0" dirty="0"/>
          </a:p>
          <a:p>
            <a:r>
              <a:rPr lang="en-US" baseline="0" dirty="0"/>
              <a:t>We got a value of 2.16 which is significant at the p&lt;.05 level</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----Supporting H3,</a:t>
            </a:r>
            <a:r>
              <a:rPr lang="en-US" dirty="0"/>
              <a:t> Person-Organization Value Fit will mediate the relationship between gender and Job Satisfaction?</a:t>
            </a:r>
          </a:p>
          <a:p>
            <a:endParaRPr lang="en-US" dirty="0"/>
          </a:p>
        </p:txBody>
      </p:sp>
      <p:sp>
        <p:nvSpPr>
          <p:cNvPr id="4" name="Slide Number Placeholder 3"/>
          <p:cNvSpPr>
            <a:spLocks noGrp="1"/>
          </p:cNvSpPr>
          <p:nvPr>
            <p:ph type="sldNum" sz="quarter" idx="10"/>
          </p:nvPr>
        </p:nvSpPr>
        <p:spPr/>
        <p:txBody>
          <a:bodyPr/>
          <a:lstStyle/>
          <a:p>
            <a:fld id="{2035F170-4C36-CC49-AD83-069DC99E18AF}" type="slidenum">
              <a:rPr lang="en-US" smtClean="0"/>
              <a:t>13</a:t>
            </a:fld>
            <a:endParaRPr lang="en-US"/>
          </a:p>
        </p:txBody>
      </p:sp>
    </p:spTree>
    <p:extLst>
      <p:ext uri="{BB962C8B-B14F-4D97-AF65-F5344CB8AC3E}">
        <p14:creationId xmlns:p14="http://schemas.microsoft.com/office/powerpoint/2010/main" val="352973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6EA883B-D35C-464C-BF26-D9332F287EE5}" type="datetime1">
              <a:rPr lang="en-US" smtClean="0"/>
              <a:t>1/30/2022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5FA1CEC4-931C-624C-B733-AB94D37A4970}" type="datetime1">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DB89265-6EA2-8D4C-A7C8-CE231E256858}" type="datetime1">
              <a:rPr lang="en-US" smtClean="0"/>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8EC1B8F-8689-AB43-A634-676CD972B313}" type="datetime1">
              <a:rPr lang="en-US" smtClean="0"/>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307BB6E5-A6AB-354D-80BA-2FFB5AE63B7C}" type="datetime1">
              <a:rPr lang="en-US" smtClean="0"/>
              <a:t>1/30/2022</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DC2CC0-4298-3546-86F4-3A7399C4E146}" type="datetime1">
              <a:rPr lang="en-US" smtClean="0"/>
              <a:t>1/30/2022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EFD5F-4098-4E44-9F67-746949092291}" type="datetime1">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3CD195C0-38E5-5E4C-A142-C5EF158726B2}" type="datetime1">
              <a:rPr lang="en-US" smtClean="0"/>
              <a:t>1/30/2022</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9CC33E-0C59-004B-98D9-BCAD309311FC}" type="datetime1">
              <a:rPr lang="en-US" smtClean="0"/>
              <a:t>1/30/2022</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39F123C-36CC-4242-8744-CAEFC369C459}" type="datetime1">
              <a:rPr lang="en-US" smtClean="0"/>
              <a:t>1/30/2022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BEC1502-2A84-DD44-A143-D4005FE37844}"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8A7F1C8-7BF5-B544-87E9-28BA25A1DE8B}"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8DDE324-F574-1E45-8390-E5B904CECE72}"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0010895-FB77-DC43-8298-8B3DB9656215}"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9609D4DE-9F20-D54D-9D9E-60E4BE64319D}" type="datetime1">
              <a:rPr lang="en-US" smtClean="0"/>
              <a:t>1/30/2022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C43AB2C5-5F04-C140-A510-C49FE8794943}" type="datetime1">
              <a:rPr lang="en-US" smtClean="0"/>
              <a:t>1/30/2022</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CD8276A8-0BD7-124A-B27A-88F8917485D7}" type="datetime1">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039CA664-C60D-1044-A108-C33AEEFBB03E}" type="datetime1">
              <a:rPr lang="en-US" smtClean="0"/>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F4A96BF-90C5-6C44-93E5-A90D7F1395B2}" type="datetime1">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EBD208DA-DE74-A841-B8E9-D6739F57F8D2}" type="datetime1">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0DC60B7E-1D77-D849-BA94-32F690F30FC4}" type="datetime1">
              <a:rPr lang="en-US" smtClean="0"/>
              <a:t>1/30/2022</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730" y="4624668"/>
            <a:ext cx="8511470" cy="933450"/>
          </a:xfrm>
        </p:spPr>
        <p:txBody>
          <a:bodyPr>
            <a:normAutofit fontScale="90000"/>
          </a:bodyPr>
          <a:lstStyle/>
          <a:p>
            <a:r>
              <a:rPr lang="en-US" dirty="0"/>
              <a:t>Gender Differences in Organization Value Fit and Job Satisfaction</a:t>
            </a:r>
          </a:p>
        </p:txBody>
      </p:sp>
      <p:sp>
        <p:nvSpPr>
          <p:cNvPr id="3" name="Subtitle 2"/>
          <p:cNvSpPr>
            <a:spLocks noGrp="1"/>
          </p:cNvSpPr>
          <p:nvPr>
            <p:ph type="subTitle" idx="1"/>
          </p:nvPr>
        </p:nvSpPr>
        <p:spPr/>
        <p:txBody>
          <a:bodyPr/>
          <a:lstStyle/>
          <a:p>
            <a:r>
              <a:rPr lang="en-US" dirty="0" err="1"/>
              <a:t>Rucha</a:t>
            </a:r>
            <a:r>
              <a:rPr lang="en-US" dirty="0"/>
              <a:t> </a:t>
            </a:r>
            <a:r>
              <a:rPr lang="en-US" dirty="0" err="1"/>
              <a:t>Rane</a:t>
            </a:r>
            <a:r>
              <a:rPr lang="en-US" dirty="0"/>
              <a:t>, Jenny Wang, &amp; Anna Zabinski</a:t>
            </a:r>
          </a:p>
          <a:p>
            <a:r>
              <a:rPr lang="en-US" dirty="0"/>
              <a:t>MGS 9920- Fall 2016</a:t>
            </a:r>
          </a:p>
        </p:txBody>
      </p:sp>
    </p:spTree>
    <p:extLst>
      <p:ext uri="{BB962C8B-B14F-4D97-AF65-F5344CB8AC3E}">
        <p14:creationId xmlns:p14="http://schemas.microsoft.com/office/powerpoint/2010/main" val="109633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Descriptive Statistics</a:t>
            </a:r>
          </a:p>
        </p:txBody>
      </p:sp>
      <p:pic>
        <p:nvPicPr>
          <p:cNvPr id="4" name="Content Placeholder 3"/>
          <p:cNvPicPr>
            <a:picLocks noGrp="1"/>
          </p:cNvPicPr>
          <p:nvPr>
            <p:ph idx="1"/>
          </p:nvPr>
        </p:nvPicPr>
        <p:blipFill>
          <a:blip r:embed="rId3" cstate="email">
            <a:extLst>
              <a:ext uri="{28A0092B-C50C-407E-A947-70E740481C1C}">
                <a14:useLocalDpi xmlns:a14="http://schemas.microsoft.com/office/drawing/2010/main" val="0"/>
              </a:ext>
            </a:extLst>
          </a:blip>
          <a:srcRect l="-22950" r="-22950"/>
          <a:stretch>
            <a:fillRect/>
          </a:stretch>
        </p:blipFill>
        <p:spPr bwMode="auto">
          <a:prstGeom prst="rect">
            <a:avLst/>
          </a:prstGeom>
          <a:noFill/>
          <a:ln>
            <a:noFill/>
          </a:ln>
        </p:spPr>
      </p:pic>
      <p:sp>
        <p:nvSpPr>
          <p:cNvPr id="8" name="Text Placeholder 7"/>
          <p:cNvSpPr>
            <a:spLocks noGrp="1"/>
          </p:cNvSpPr>
          <p:nvPr>
            <p:ph type="body" sz="half" idx="2"/>
          </p:nvPr>
        </p:nvSpPr>
        <p:spPr/>
        <p:txBody>
          <a:bodyPr/>
          <a:lstStyle/>
          <a:p>
            <a:r>
              <a:rPr lang="en-US" dirty="0"/>
              <a:t>Person-Org Value Fit Distribution</a:t>
            </a:r>
          </a:p>
        </p:txBody>
      </p:sp>
      <p:sp>
        <p:nvSpPr>
          <p:cNvPr id="5" name="Rounded Rectangle 4"/>
          <p:cNvSpPr/>
          <p:nvPr/>
        </p:nvSpPr>
        <p:spPr>
          <a:xfrm>
            <a:off x="778359" y="5771147"/>
            <a:ext cx="6390728" cy="9878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901257" y="5941497"/>
            <a:ext cx="6267830" cy="707886"/>
          </a:xfrm>
          <a:prstGeom prst="rect">
            <a:avLst/>
          </a:prstGeom>
          <a:noFill/>
        </p:spPr>
        <p:txBody>
          <a:bodyPr wrap="square" rtlCol="0">
            <a:spAutoFit/>
          </a:bodyPr>
          <a:lstStyle/>
          <a:p>
            <a:r>
              <a:rPr lang="en-US" sz="2000" dirty="0">
                <a:solidFill>
                  <a:srgbClr val="FFFFFF"/>
                </a:solidFill>
              </a:rPr>
              <a:t>Extent agree/disagree: “I find that my values and [my organization’s] values are similar.”</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TextBox 6"/>
          <p:cNvSpPr txBox="1"/>
          <p:nvPr/>
        </p:nvSpPr>
        <p:spPr>
          <a:xfrm>
            <a:off x="6049345" y="5421517"/>
            <a:ext cx="1324573" cy="369332"/>
          </a:xfrm>
          <a:prstGeom prst="rect">
            <a:avLst/>
          </a:prstGeom>
          <a:noFill/>
        </p:spPr>
        <p:txBody>
          <a:bodyPr wrap="square" rtlCol="0">
            <a:spAutoFit/>
          </a:bodyPr>
          <a:lstStyle/>
          <a:p>
            <a:r>
              <a:rPr lang="en-US" dirty="0"/>
              <a:t>N= 632</a:t>
            </a:r>
          </a:p>
        </p:txBody>
      </p:sp>
      <p:sp>
        <p:nvSpPr>
          <p:cNvPr id="9" name="TextBox 8"/>
          <p:cNvSpPr txBox="1"/>
          <p:nvPr/>
        </p:nvSpPr>
        <p:spPr>
          <a:xfrm>
            <a:off x="2676462" y="4997564"/>
            <a:ext cx="518905" cy="369332"/>
          </a:xfrm>
          <a:prstGeom prst="rect">
            <a:avLst/>
          </a:prstGeom>
          <a:noFill/>
        </p:spPr>
        <p:txBody>
          <a:bodyPr wrap="square" rtlCol="0">
            <a:spAutoFit/>
          </a:bodyPr>
          <a:lstStyle/>
          <a:p>
            <a:r>
              <a:rPr lang="en-US" dirty="0"/>
              <a:t>35</a:t>
            </a:r>
          </a:p>
        </p:txBody>
      </p:sp>
      <p:sp>
        <p:nvSpPr>
          <p:cNvPr id="10" name="TextBox 9"/>
          <p:cNvSpPr txBox="1"/>
          <p:nvPr/>
        </p:nvSpPr>
        <p:spPr>
          <a:xfrm>
            <a:off x="4173155" y="1981200"/>
            <a:ext cx="701824" cy="369332"/>
          </a:xfrm>
          <a:prstGeom prst="rect">
            <a:avLst/>
          </a:prstGeom>
          <a:noFill/>
        </p:spPr>
        <p:txBody>
          <a:bodyPr wrap="square" rtlCol="0">
            <a:spAutoFit/>
          </a:bodyPr>
          <a:lstStyle/>
          <a:p>
            <a:r>
              <a:rPr lang="en-US" dirty="0"/>
              <a:t>317</a:t>
            </a:r>
          </a:p>
        </p:txBody>
      </p:sp>
      <p:sp>
        <p:nvSpPr>
          <p:cNvPr id="11" name="TextBox 10"/>
          <p:cNvSpPr txBox="1"/>
          <p:nvPr/>
        </p:nvSpPr>
        <p:spPr>
          <a:xfrm>
            <a:off x="3654250" y="4510502"/>
            <a:ext cx="518905" cy="369332"/>
          </a:xfrm>
          <a:prstGeom prst="rect">
            <a:avLst/>
          </a:prstGeom>
          <a:noFill/>
        </p:spPr>
        <p:txBody>
          <a:bodyPr wrap="square" rtlCol="0">
            <a:spAutoFit/>
          </a:bodyPr>
          <a:lstStyle/>
          <a:p>
            <a:r>
              <a:rPr lang="en-US" dirty="0"/>
              <a:t>85</a:t>
            </a:r>
          </a:p>
        </p:txBody>
      </p:sp>
      <p:sp>
        <p:nvSpPr>
          <p:cNvPr id="12" name="TextBox 11"/>
          <p:cNvSpPr txBox="1"/>
          <p:nvPr/>
        </p:nvSpPr>
        <p:spPr>
          <a:xfrm>
            <a:off x="4651096" y="4510502"/>
            <a:ext cx="518905" cy="369332"/>
          </a:xfrm>
          <a:prstGeom prst="rect">
            <a:avLst/>
          </a:prstGeom>
          <a:noFill/>
        </p:spPr>
        <p:txBody>
          <a:bodyPr wrap="square" rtlCol="0">
            <a:spAutoFit/>
          </a:bodyPr>
          <a:lstStyle/>
          <a:p>
            <a:r>
              <a:rPr lang="en-US" dirty="0"/>
              <a:t>57</a:t>
            </a:r>
          </a:p>
        </p:txBody>
      </p:sp>
      <p:sp>
        <p:nvSpPr>
          <p:cNvPr id="14" name="TextBox 13"/>
          <p:cNvSpPr txBox="1"/>
          <p:nvPr/>
        </p:nvSpPr>
        <p:spPr>
          <a:xfrm>
            <a:off x="3128771" y="4325836"/>
            <a:ext cx="667431" cy="369332"/>
          </a:xfrm>
          <a:prstGeom prst="rect">
            <a:avLst/>
          </a:prstGeom>
          <a:noFill/>
        </p:spPr>
        <p:txBody>
          <a:bodyPr wrap="square" rtlCol="0">
            <a:spAutoFit/>
          </a:bodyPr>
          <a:lstStyle/>
          <a:p>
            <a:r>
              <a:rPr lang="en-US" dirty="0"/>
              <a:t>131</a:t>
            </a:r>
          </a:p>
        </p:txBody>
      </p:sp>
      <p:sp>
        <p:nvSpPr>
          <p:cNvPr id="15" name="TextBox 14"/>
          <p:cNvSpPr txBox="1"/>
          <p:nvPr/>
        </p:nvSpPr>
        <p:spPr>
          <a:xfrm>
            <a:off x="5748924" y="2594365"/>
            <a:ext cx="3140743" cy="923330"/>
          </a:xfrm>
          <a:prstGeom prst="rect">
            <a:avLst/>
          </a:prstGeom>
          <a:noFill/>
        </p:spPr>
        <p:txBody>
          <a:bodyPr wrap="square" rtlCol="0">
            <a:spAutoFit/>
          </a:bodyPr>
          <a:lstStyle/>
          <a:p>
            <a:r>
              <a:rPr lang="en-US" dirty="0" err="1"/>
              <a:t>Likert</a:t>
            </a:r>
            <a:r>
              <a:rPr lang="en-US" dirty="0"/>
              <a:t> Scale: </a:t>
            </a:r>
          </a:p>
          <a:p>
            <a:r>
              <a:rPr lang="en-US" dirty="0"/>
              <a:t>1 (Strongly Disagree) to</a:t>
            </a:r>
          </a:p>
          <a:p>
            <a:r>
              <a:rPr lang="en-US" dirty="0"/>
              <a:t>5 (Strongly Agree) </a:t>
            </a:r>
          </a:p>
        </p:txBody>
      </p:sp>
      <p:sp>
        <p:nvSpPr>
          <p:cNvPr id="16" name="Slide Number Placeholder 15"/>
          <p:cNvSpPr>
            <a:spLocks noGrp="1"/>
          </p:cNvSpPr>
          <p:nvPr>
            <p:ph type="sldNum" sz="quarter" idx="12"/>
          </p:nvPr>
        </p:nvSpPr>
        <p:spPr/>
        <p:txBody>
          <a:bodyPr/>
          <a:lstStyle/>
          <a:p>
            <a:fld id="{162F1D00-BD13-4404-86B0-79703945A0A7}" type="slidenum">
              <a:rPr lang="en-US" smtClean="0"/>
              <a:t>10</a:t>
            </a:fld>
            <a:endParaRPr lang="en-US"/>
          </a:p>
        </p:txBody>
      </p:sp>
    </p:spTree>
    <p:extLst>
      <p:ext uri="{BB962C8B-B14F-4D97-AF65-F5344CB8AC3E}">
        <p14:creationId xmlns:p14="http://schemas.microsoft.com/office/powerpoint/2010/main" val="344874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Results: Statistical Analysis</a:t>
            </a:r>
          </a:p>
        </p:txBody>
      </p:sp>
      <p:graphicFrame>
        <p:nvGraphicFramePr>
          <p:cNvPr id="2" name="Content Placeholder 1">
            <a:extLst>
              <a:ext uri="{FF2B5EF4-FFF2-40B4-BE49-F238E27FC236}">
                <a16:creationId xmlns:a16="http://schemas.microsoft.com/office/drawing/2014/main" id="{6BF9AE46-8671-4210-B501-CD4515D35935}"/>
              </a:ext>
            </a:extLst>
          </p:cNvPr>
          <p:cNvGraphicFramePr>
            <a:graphicFrameLocks noGrp="1"/>
          </p:cNvGraphicFramePr>
          <p:nvPr>
            <p:ph idx="1"/>
            <p:extLst>
              <p:ext uri="{D42A27DB-BD31-4B8C-83A1-F6EECF244321}">
                <p14:modId xmlns:p14="http://schemas.microsoft.com/office/powerpoint/2010/main" val="1233373438"/>
              </p:ext>
            </p:extLst>
          </p:nvPr>
        </p:nvGraphicFramePr>
        <p:xfrm>
          <a:off x="348792" y="2031477"/>
          <a:ext cx="7708685" cy="3068813"/>
        </p:xfrm>
        <a:graphic>
          <a:graphicData uri="http://schemas.openxmlformats.org/drawingml/2006/table">
            <a:tbl>
              <a:tblPr firstRow="1" bandRow="1">
                <a:tableStyleId>{5C22544A-7EE6-4342-B048-85BDC9FD1C3A}</a:tableStyleId>
              </a:tblPr>
              <a:tblGrid>
                <a:gridCol w="1862737">
                  <a:extLst>
                    <a:ext uri="{9D8B030D-6E8A-4147-A177-3AD203B41FA5}">
                      <a16:colId xmlns:a16="http://schemas.microsoft.com/office/drawing/2014/main" val="1910771911"/>
                    </a:ext>
                  </a:extLst>
                </a:gridCol>
                <a:gridCol w="972372">
                  <a:extLst>
                    <a:ext uri="{9D8B030D-6E8A-4147-A177-3AD203B41FA5}">
                      <a16:colId xmlns:a16="http://schemas.microsoft.com/office/drawing/2014/main" val="3372030638"/>
                    </a:ext>
                  </a:extLst>
                </a:gridCol>
                <a:gridCol w="1230109">
                  <a:extLst>
                    <a:ext uri="{9D8B030D-6E8A-4147-A177-3AD203B41FA5}">
                      <a16:colId xmlns:a16="http://schemas.microsoft.com/office/drawing/2014/main" val="1347654673"/>
                    </a:ext>
                  </a:extLst>
                </a:gridCol>
                <a:gridCol w="925512">
                  <a:extLst>
                    <a:ext uri="{9D8B030D-6E8A-4147-A177-3AD203B41FA5}">
                      <a16:colId xmlns:a16="http://schemas.microsoft.com/office/drawing/2014/main" val="2910349602"/>
                    </a:ext>
                  </a:extLst>
                </a:gridCol>
                <a:gridCol w="960657">
                  <a:extLst>
                    <a:ext uri="{9D8B030D-6E8A-4147-A177-3AD203B41FA5}">
                      <a16:colId xmlns:a16="http://schemas.microsoft.com/office/drawing/2014/main" val="2464578962"/>
                    </a:ext>
                  </a:extLst>
                </a:gridCol>
                <a:gridCol w="1007517">
                  <a:extLst>
                    <a:ext uri="{9D8B030D-6E8A-4147-A177-3AD203B41FA5}">
                      <a16:colId xmlns:a16="http://schemas.microsoft.com/office/drawing/2014/main" val="4089264417"/>
                    </a:ext>
                  </a:extLst>
                </a:gridCol>
                <a:gridCol w="749781">
                  <a:extLst>
                    <a:ext uri="{9D8B030D-6E8A-4147-A177-3AD203B41FA5}">
                      <a16:colId xmlns:a16="http://schemas.microsoft.com/office/drawing/2014/main" val="3670163863"/>
                    </a:ext>
                  </a:extLst>
                </a:gridCol>
              </a:tblGrid>
              <a:tr h="636385">
                <a:tc>
                  <a:txBody>
                    <a:bodyPr/>
                    <a:lstStyle/>
                    <a:p>
                      <a:pPr marL="0" marR="0">
                        <a:lnSpc>
                          <a:spcPct val="200000"/>
                        </a:lnSpc>
                        <a:spcBef>
                          <a:spcPts val="0"/>
                        </a:spcBef>
                        <a:spcAft>
                          <a:spcPts val="0"/>
                        </a:spcAft>
                      </a:pPr>
                      <a:r>
                        <a:rPr lang="en-US" sz="1200">
                          <a:effectLst/>
                        </a:rPr>
                        <a:t>Variable</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M</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SD</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N</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1</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2</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3</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210699430"/>
                  </a:ext>
                </a:extLst>
              </a:tr>
              <a:tr h="636385">
                <a:tc>
                  <a:txBody>
                    <a:bodyPr/>
                    <a:lstStyle/>
                    <a:p>
                      <a:pPr marL="342900" marR="0" lvl="0" indent="-342900">
                        <a:lnSpc>
                          <a:spcPct val="200000"/>
                        </a:lnSpc>
                        <a:spcBef>
                          <a:spcPts val="0"/>
                        </a:spcBef>
                        <a:spcAft>
                          <a:spcPts val="0"/>
                        </a:spcAft>
                        <a:buFont typeface="+mj-lt"/>
                        <a:buAutoNum type="arabicPeriod"/>
                        <a:tabLst>
                          <a:tab pos="228600" algn="l"/>
                        </a:tabLst>
                      </a:pPr>
                      <a:r>
                        <a:rPr lang="en-US" sz="1200">
                          <a:effectLst/>
                        </a:rPr>
                        <a:t>Gender</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1.49</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0.500</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632</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1</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406093683"/>
                  </a:ext>
                </a:extLst>
              </a:tr>
              <a:tr h="1159658">
                <a:tc>
                  <a:txBody>
                    <a:bodyPr/>
                    <a:lstStyle/>
                    <a:p>
                      <a:pPr marL="0" marR="0">
                        <a:lnSpc>
                          <a:spcPct val="200000"/>
                        </a:lnSpc>
                        <a:spcBef>
                          <a:spcPts val="0"/>
                        </a:spcBef>
                        <a:spcAft>
                          <a:spcPts val="0"/>
                        </a:spcAft>
                      </a:pPr>
                      <a:r>
                        <a:rPr lang="en-US" sz="1200">
                          <a:effectLst/>
                        </a:rPr>
                        <a:t>2. Job Satisfaction</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3.48</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1.084</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630</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0.027</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1</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 -</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017857586"/>
                  </a:ext>
                </a:extLst>
              </a:tr>
              <a:tr h="636385">
                <a:tc>
                  <a:txBody>
                    <a:bodyPr/>
                    <a:lstStyle/>
                    <a:p>
                      <a:pPr marL="0" marR="0">
                        <a:lnSpc>
                          <a:spcPct val="200000"/>
                        </a:lnSpc>
                        <a:spcBef>
                          <a:spcPts val="0"/>
                        </a:spcBef>
                        <a:spcAft>
                          <a:spcPts val="0"/>
                        </a:spcAft>
                      </a:pPr>
                      <a:r>
                        <a:rPr lang="en-US" sz="1200">
                          <a:effectLst/>
                        </a:rPr>
                        <a:t>3. Values</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3.37</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1.083</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625</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0.086*</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0.410**</a:t>
                      </a:r>
                      <a:endParaRPr lang="en-US" sz="12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a:effectLst/>
                        </a:rPr>
                        <a:t>1</a:t>
                      </a:r>
                      <a:endPar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40322547"/>
                  </a:ext>
                </a:extLst>
              </a:tr>
            </a:tbl>
          </a:graphicData>
        </a:graphic>
      </p:graphicFrame>
      <p:sp>
        <p:nvSpPr>
          <p:cNvPr id="6" name="Text Placeholder 5"/>
          <p:cNvSpPr>
            <a:spLocks noGrp="1"/>
          </p:cNvSpPr>
          <p:nvPr>
            <p:ph type="body" sz="half" idx="2"/>
          </p:nvPr>
        </p:nvSpPr>
        <p:spPr/>
        <p:txBody>
          <a:bodyPr/>
          <a:lstStyle/>
          <a:p>
            <a:r>
              <a:rPr lang="en-US" dirty="0"/>
              <a:t>Correlations</a:t>
            </a:r>
          </a:p>
        </p:txBody>
      </p:sp>
      <p:sp>
        <p:nvSpPr>
          <p:cNvPr id="7" name="Slide Number Placeholder 6"/>
          <p:cNvSpPr>
            <a:spLocks noGrp="1"/>
          </p:cNvSpPr>
          <p:nvPr>
            <p:ph type="sldNum" sz="quarter" idx="12"/>
          </p:nvPr>
        </p:nvSpPr>
        <p:spPr/>
        <p:txBody>
          <a:bodyPr/>
          <a:lstStyle/>
          <a:p>
            <a:fld id="{162F1D00-BD13-4404-86B0-79703945A0A7}" type="slidenum">
              <a:rPr lang="en-US" smtClean="0"/>
              <a:t>11</a:t>
            </a:fld>
            <a:endParaRPr lang="en-US"/>
          </a:p>
        </p:txBody>
      </p:sp>
    </p:spTree>
    <p:extLst>
      <p:ext uri="{BB962C8B-B14F-4D97-AF65-F5344CB8AC3E}">
        <p14:creationId xmlns:p14="http://schemas.microsoft.com/office/powerpoint/2010/main" val="157040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Statistical Analysis</a:t>
            </a:r>
          </a:p>
        </p:txBody>
      </p:sp>
      <p:sp>
        <p:nvSpPr>
          <p:cNvPr id="3" name="Content Placeholder 2"/>
          <p:cNvSpPr>
            <a:spLocks noGrp="1"/>
          </p:cNvSpPr>
          <p:nvPr>
            <p:ph idx="1"/>
          </p:nvPr>
        </p:nvSpPr>
        <p:spPr/>
        <p:txBody>
          <a:bodyPr/>
          <a:lstStyle/>
          <a:p>
            <a:r>
              <a:rPr lang="en-US" dirty="0"/>
              <a:t>“A Path” (Testing H1)</a:t>
            </a:r>
          </a:p>
          <a:p>
            <a:pPr lvl="1"/>
            <a:r>
              <a:rPr lang="en-US" dirty="0"/>
              <a:t>Beta Coefficient = .187, p=.031, St. Error= .086</a:t>
            </a:r>
          </a:p>
          <a:p>
            <a:r>
              <a:rPr lang="en-US" dirty="0"/>
              <a:t>“B Path” (Testing H2)</a:t>
            </a:r>
          </a:p>
          <a:p>
            <a:pPr lvl="1"/>
            <a:r>
              <a:rPr lang="en-US" dirty="0"/>
              <a:t>Hold Gender Constant</a:t>
            </a:r>
          </a:p>
          <a:p>
            <a:pPr lvl="1"/>
            <a:r>
              <a:rPr lang="en-US" dirty="0"/>
              <a:t>Beta Coefficient= .412, p=.000, St. Error= .037</a:t>
            </a:r>
          </a:p>
        </p:txBody>
      </p:sp>
      <p:sp>
        <p:nvSpPr>
          <p:cNvPr id="7" name="Text Placeholder 6"/>
          <p:cNvSpPr>
            <a:spLocks noGrp="1"/>
          </p:cNvSpPr>
          <p:nvPr>
            <p:ph type="body" sz="half" idx="2"/>
          </p:nvPr>
        </p:nvSpPr>
        <p:spPr/>
        <p:txBody>
          <a:bodyPr/>
          <a:lstStyle/>
          <a:p>
            <a:r>
              <a:rPr lang="en-US" dirty="0"/>
              <a:t>Regression</a:t>
            </a:r>
          </a:p>
        </p:txBody>
      </p:sp>
      <p:sp>
        <p:nvSpPr>
          <p:cNvPr id="4" name="Rounded Rectangle 3"/>
          <p:cNvSpPr/>
          <p:nvPr/>
        </p:nvSpPr>
        <p:spPr>
          <a:xfrm>
            <a:off x="614493" y="5379894"/>
            <a:ext cx="2389696" cy="10240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6324642" y="5379894"/>
            <a:ext cx="2389696" cy="10240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3418232" y="4508202"/>
            <a:ext cx="2389696" cy="10240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3127088" y="5871458"/>
            <a:ext cx="3017844" cy="13655"/>
          </a:xfrm>
          <a:prstGeom prst="straightConnector1">
            <a:avLst/>
          </a:prstGeom>
          <a:ln>
            <a:solidFill>
              <a:srgbClr val="330F42"/>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788858" y="4997567"/>
            <a:ext cx="1515750" cy="245782"/>
          </a:xfrm>
          <a:prstGeom prst="straightConnector1">
            <a:avLst/>
          </a:prstGeom>
          <a:ln>
            <a:solidFill>
              <a:srgbClr val="330F42"/>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912790" y="4997567"/>
            <a:ext cx="1638648" cy="245782"/>
          </a:xfrm>
          <a:prstGeom prst="straightConnector1">
            <a:avLst/>
          </a:prstGeom>
          <a:ln>
            <a:solidFill>
              <a:srgbClr val="330F42"/>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242638" y="5700447"/>
            <a:ext cx="1338229" cy="369332"/>
          </a:xfrm>
          <a:prstGeom prst="rect">
            <a:avLst/>
          </a:prstGeom>
          <a:noFill/>
        </p:spPr>
        <p:txBody>
          <a:bodyPr wrap="square" rtlCol="0">
            <a:spAutoFit/>
          </a:bodyPr>
          <a:lstStyle/>
          <a:p>
            <a:r>
              <a:rPr lang="en-US" dirty="0">
                <a:solidFill>
                  <a:schemeClr val="bg1"/>
                </a:solidFill>
              </a:rPr>
              <a:t>Female</a:t>
            </a:r>
          </a:p>
        </p:txBody>
      </p:sp>
      <p:sp>
        <p:nvSpPr>
          <p:cNvPr id="15" name="TextBox 14"/>
          <p:cNvSpPr txBox="1"/>
          <p:nvPr/>
        </p:nvSpPr>
        <p:spPr>
          <a:xfrm>
            <a:off x="6636526" y="5680295"/>
            <a:ext cx="1829824" cy="369332"/>
          </a:xfrm>
          <a:prstGeom prst="rect">
            <a:avLst/>
          </a:prstGeom>
          <a:noFill/>
        </p:spPr>
        <p:txBody>
          <a:bodyPr wrap="square" rtlCol="0">
            <a:spAutoFit/>
          </a:bodyPr>
          <a:lstStyle/>
          <a:p>
            <a:r>
              <a:rPr lang="en-US" dirty="0">
                <a:solidFill>
                  <a:schemeClr val="bg1"/>
                </a:solidFill>
              </a:rPr>
              <a:t>Job Satisfaction</a:t>
            </a:r>
          </a:p>
        </p:txBody>
      </p:sp>
      <p:sp>
        <p:nvSpPr>
          <p:cNvPr id="16" name="TextBox 15"/>
          <p:cNvSpPr txBox="1"/>
          <p:nvPr/>
        </p:nvSpPr>
        <p:spPr>
          <a:xfrm>
            <a:off x="3609407" y="4649928"/>
            <a:ext cx="2098551" cy="646331"/>
          </a:xfrm>
          <a:prstGeom prst="rect">
            <a:avLst/>
          </a:prstGeom>
          <a:noFill/>
        </p:spPr>
        <p:txBody>
          <a:bodyPr wrap="square" rtlCol="0">
            <a:spAutoFit/>
          </a:bodyPr>
          <a:lstStyle/>
          <a:p>
            <a:r>
              <a:rPr lang="en-US" dirty="0">
                <a:solidFill>
                  <a:schemeClr val="bg1"/>
                </a:solidFill>
              </a:rPr>
              <a:t>Perceived Person-Org Value Fit</a:t>
            </a:r>
          </a:p>
        </p:txBody>
      </p:sp>
      <p:sp>
        <p:nvSpPr>
          <p:cNvPr id="17" name="TextBox 16"/>
          <p:cNvSpPr txBox="1"/>
          <p:nvPr/>
        </p:nvSpPr>
        <p:spPr>
          <a:xfrm>
            <a:off x="1788858" y="4704548"/>
            <a:ext cx="1269939" cy="369332"/>
          </a:xfrm>
          <a:prstGeom prst="rect">
            <a:avLst/>
          </a:prstGeom>
          <a:noFill/>
        </p:spPr>
        <p:txBody>
          <a:bodyPr wrap="square" rtlCol="0">
            <a:spAutoFit/>
          </a:bodyPr>
          <a:lstStyle/>
          <a:p>
            <a:r>
              <a:rPr lang="en-US" dirty="0"/>
              <a:t>.187*</a:t>
            </a:r>
          </a:p>
        </p:txBody>
      </p:sp>
      <p:sp>
        <p:nvSpPr>
          <p:cNvPr id="18" name="TextBox 17"/>
          <p:cNvSpPr txBox="1"/>
          <p:nvPr/>
        </p:nvSpPr>
        <p:spPr>
          <a:xfrm>
            <a:off x="4440196" y="5495629"/>
            <a:ext cx="1008310" cy="369332"/>
          </a:xfrm>
          <a:prstGeom prst="rect">
            <a:avLst/>
          </a:prstGeom>
          <a:noFill/>
        </p:spPr>
        <p:txBody>
          <a:bodyPr wrap="square" rtlCol="0">
            <a:spAutoFit/>
          </a:bodyPr>
          <a:lstStyle/>
          <a:p>
            <a:r>
              <a:rPr lang="en-US" dirty="0"/>
              <a:t> .058</a:t>
            </a:r>
          </a:p>
        </p:txBody>
      </p:sp>
      <p:sp>
        <p:nvSpPr>
          <p:cNvPr id="19" name="TextBox 18"/>
          <p:cNvSpPr txBox="1"/>
          <p:nvPr/>
        </p:nvSpPr>
        <p:spPr>
          <a:xfrm>
            <a:off x="6540949" y="4731858"/>
            <a:ext cx="1365530" cy="369332"/>
          </a:xfrm>
          <a:prstGeom prst="rect">
            <a:avLst/>
          </a:prstGeom>
          <a:noFill/>
        </p:spPr>
        <p:txBody>
          <a:bodyPr wrap="square" rtlCol="0">
            <a:spAutoFit/>
          </a:bodyPr>
          <a:lstStyle/>
          <a:p>
            <a:r>
              <a:rPr lang="en-US" dirty="0"/>
              <a:t> .412**</a:t>
            </a:r>
          </a:p>
        </p:txBody>
      </p:sp>
      <p:sp>
        <p:nvSpPr>
          <p:cNvPr id="20" name="TextBox 19"/>
          <p:cNvSpPr txBox="1"/>
          <p:nvPr/>
        </p:nvSpPr>
        <p:spPr>
          <a:xfrm>
            <a:off x="179711" y="6403986"/>
            <a:ext cx="3238521" cy="369332"/>
          </a:xfrm>
          <a:prstGeom prst="rect">
            <a:avLst/>
          </a:prstGeom>
          <a:noFill/>
        </p:spPr>
        <p:txBody>
          <a:bodyPr wrap="square" rtlCol="0">
            <a:spAutoFit/>
          </a:bodyPr>
          <a:lstStyle/>
          <a:p>
            <a:r>
              <a:rPr lang="en-US" dirty="0"/>
              <a:t>*= p&lt;.05, **=p&lt;.01</a:t>
            </a:r>
          </a:p>
        </p:txBody>
      </p:sp>
      <p:sp>
        <p:nvSpPr>
          <p:cNvPr id="9" name="Slide Number Placeholder 8"/>
          <p:cNvSpPr>
            <a:spLocks noGrp="1"/>
          </p:cNvSpPr>
          <p:nvPr>
            <p:ph type="sldNum" sz="quarter" idx="12"/>
          </p:nvPr>
        </p:nvSpPr>
        <p:spPr/>
        <p:txBody>
          <a:bodyPr/>
          <a:lstStyle/>
          <a:p>
            <a:fld id="{162F1D00-BD13-4404-86B0-79703945A0A7}" type="slidenum">
              <a:rPr lang="en-US" smtClean="0"/>
              <a:t>12</a:t>
            </a:fld>
            <a:endParaRPr lang="en-US"/>
          </a:p>
        </p:txBody>
      </p:sp>
    </p:spTree>
    <p:extLst>
      <p:ext uri="{BB962C8B-B14F-4D97-AF65-F5344CB8AC3E}">
        <p14:creationId xmlns:p14="http://schemas.microsoft.com/office/powerpoint/2010/main" val="3447700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Statistical Analysis</a:t>
            </a:r>
          </a:p>
        </p:txBody>
      </p:sp>
      <p:sp>
        <p:nvSpPr>
          <p:cNvPr id="3" name="Content Placeholder 2"/>
          <p:cNvSpPr>
            <a:spLocks noGrp="1"/>
          </p:cNvSpPr>
          <p:nvPr>
            <p:ph idx="1"/>
          </p:nvPr>
        </p:nvSpPr>
        <p:spPr/>
        <p:txBody>
          <a:bodyPr/>
          <a:lstStyle/>
          <a:p>
            <a:r>
              <a:rPr lang="en-US" dirty="0" err="1"/>
              <a:t>Sobel</a:t>
            </a:r>
            <a:r>
              <a:rPr lang="en-US" dirty="0"/>
              <a:t> Test </a:t>
            </a:r>
            <a:r>
              <a:rPr lang="en-US" sz="1600" dirty="0"/>
              <a:t>(</a:t>
            </a:r>
            <a:r>
              <a:rPr lang="en-US" sz="1600" dirty="0" err="1"/>
              <a:t>Sobel</a:t>
            </a:r>
            <a:r>
              <a:rPr lang="en-US" sz="1600" dirty="0"/>
              <a:t>, 1982)</a:t>
            </a:r>
            <a:endParaRPr lang="en-US" dirty="0"/>
          </a:p>
          <a:p>
            <a:pPr lvl="1"/>
            <a:r>
              <a:rPr lang="en-US" dirty="0"/>
              <a:t>Purpose: To test whether a perceived person-org value fit carries the influence of ‘female’ to job satisfaction</a:t>
            </a:r>
          </a:p>
          <a:p>
            <a:pPr lvl="1"/>
            <a:r>
              <a:rPr lang="en-US" dirty="0"/>
              <a:t>Gives a critical ratio as a test of whether the indirect effect of ‘female’ on job satisfaction via the mediator is significantly different from zero.</a:t>
            </a:r>
          </a:p>
          <a:p>
            <a:pPr lvl="2"/>
            <a:r>
              <a:rPr lang="en-US" dirty="0"/>
              <a:t>Value: 2.16, p=.031, St. Error= .036</a:t>
            </a:r>
          </a:p>
        </p:txBody>
      </p:sp>
      <p:sp>
        <p:nvSpPr>
          <p:cNvPr id="7" name="Text Placeholder 6"/>
          <p:cNvSpPr>
            <a:spLocks noGrp="1"/>
          </p:cNvSpPr>
          <p:nvPr>
            <p:ph type="body" sz="half" idx="2"/>
          </p:nvPr>
        </p:nvSpPr>
        <p:spPr/>
        <p:txBody>
          <a:bodyPr/>
          <a:lstStyle/>
          <a:p>
            <a:r>
              <a:rPr lang="en-US" dirty="0"/>
              <a:t>Regression</a:t>
            </a:r>
          </a:p>
        </p:txBody>
      </p:sp>
      <p:sp>
        <p:nvSpPr>
          <p:cNvPr id="4" name="Rounded Rectangle 3"/>
          <p:cNvSpPr/>
          <p:nvPr/>
        </p:nvSpPr>
        <p:spPr>
          <a:xfrm>
            <a:off x="614493" y="5379894"/>
            <a:ext cx="2389696" cy="10240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6324642" y="5379894"/>
            <a:ext cx="2389696" cy="10240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3418232" y="4508202"/>
            <a:ext cx="2389696" cy="10240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3127088" y="5871458"/>
            <a:ext cx="3017844" cy="13655"/>
          </a:xfrm>
          <a:prstGeom prst="straightConnector1">
            <a:avLst/>
          </a:prstGeom>
          <a:ln>
            <a:solidFill>
              <a:srgbClr val="330F42"/>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788858" y="4997567"/>
            <a:ext cx="1515750" cy="24578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912790" y="4997567"/>
            <a:ext cx="1638648" cy="245782"/>
          </a:xfrm>
          <a:prstGeom prst="straightConnector1">
            <a:avLst/>
          </a:prstGeom>
          <a:ln>
            <a:solidFill>
              <a:srgbClr val="330F42"/>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242638" y="5700447"/>
            <a:ext cx="1338229" cy="369332"/>
          </a:xfrm>
          <a:prstGeom prst="rect">
            <a:avLst/>
          </a:prstGeom>
          <a:noFill/>
        </p:spPr>
        <p:txBody>
          <a:bodyPr wrap="square" rtlCol="0">
            <a:spAutoFit/>
          </a:bodyPr>
          <a:lstStyle/>
          <a:p>
            <a:r>
              <a:rPr lang="en-US" dirty="0">
                <a:solidFill>
                  <a:schemeClr val="bg1"/>
                </a:solidFill>
              </a:rPr>
              <a:t>Female</a:t>
            </a:r>
          </a:p>
        </p:txBody>
      </p:sp>
      <p:sp>
        <p:nvSpPr>
          <p:cNvPr id="15" name="TextBox 14"/>
          <p:cNvSpPr txBox="1"/>
          <p:nvPr/>
        </p:nvSpPr>
        <p:spPr>
          <a:xfrm>
            <a:off x="6636526" y="5680295"/>
            <a:ext cx="1829824" cy="369332"/>
          </a:xfrm>
          <a:prstGeom prst="rect">
            <a:avLst/>
          </a:prstGeom>
          <a:noFill/>
        </p:spPr>
        <p:txBody>
          <a:bodyPr wrap="square" rtlCol="0">
            <a:spAutoFit/>
          </a:bodyPr>
          <a:lstStyle/>
          <a:p>
            <a:r>
              <a:rPr lang="en-US" dirty="0">
                <a:solidFill>
                  <a:schemeClr val="bg1"/>
                </a:solidFill>
              </a:rPr>
              <a:t>Job Satisfaction</a:t>
            </a:r>
          </a:p>
        </p:txBody>
      </p:sp>
      <p:sp>
        <p:nvSpPr>
          <p:cNvPr id="16" name="TextBox 15"/>
          <p:cNvSpPr txBox="1"/>
          <p:nvPr/>
        </p:nvSpPr>
        <p:spPr>
          <a:xfrm>
            <a:off x="3609407" y="4649928"/>
            <a:ext cx="2098551" cy="646331"/>
          </a:xfrm>
          <a:prstGeom prst="rect">
            <a:avLst/>
          </a:prstGeom>
          <a:noFill/>
        </p:spPr>
        <p:txBody>
          <a:bodyPr wrap="square" rtlCol="0">
            <a:spAutoFit/>
          </a:bodyPr>
          <a:lstStyle/>
          <a:p>
            <a:r>
              <a:rPr lang="en-US" dirty="0">
                <a:solidFill>
                  <a:schemeClr val="bg1"/>
                </a:solidFill>
              </a:rPr>
              <a:t>Perceived Person-Org Value Fit</a:t>
            </a:r>
          </a:p>
        </p:txBody>
      </p:sp>
      <p:sp>
        <p:nvSpPr>
          <p:cNvPr id="18" name="TextBox 17"/>
          <p:cNvSpPr txBox="1"/>
          <p:nvPr/>
        </p:nvSpPr>
        <p:spPr>
          <a:xfrm>
            <a:off x="4358257" y="5941497"/>
            <a:ext cx="1008310" cy="369332"/>
          </a:xfrm>
          <a:prstGeom prst="rect">
            <a:avLst/>
          </a:prstGeom>
          <a:noFill/>
        </p:spPr>
        <p:txBody>
          <a:bodyPr wrap="square" rtlCol="0">
            <a:spAutoFit/>
          </a:bodyPr>
          <a:lstStyle/>
          <a:p>
            <a:r>
              <a:rPr lang="en-US" dirty="0"/>
              <a:t>2.16*</a:t>
            </a:r>
          </a:p>
        </p:txBody>
      </p:sp>
      <p:sp>
        <p:nvSpPr>
          <p:cNvPr id="20" name="TextBox 19"/>
          <p:cNvSpPr txBox="1"/>
          <p:nvPr/>
        </p:nvSpPr>
        <p:spPr>
          <a:xfrm>
            <a:off x="179711" y="6403986"/>
            <a:ext cx="3238521" cy="369332"/>
          </a:xfrm>
          <a:prstGeom prst="rect">
            <a:avLst/>
          </a:prstGeom>
          <a:noFill/>
        </p:spPr>
        <p:txBody>
          <a:bodyPr wrap="square" rtlCol="0">
            <a:spAutoFit/>
          </a:bodyPr>
          <a:lstStyle/>
          <a:p>
            <a:r>
              <a:rPr lang="en-US" dirty="0"/>
              <a:t>*= p&lt;.05, **=p&lt;.01</a:t>
            </a:r>
          </a:p>
        </p:txBody>
      </p:sp>
      <p:sp>
        <p:nvSpPr>
          <p:cNvPr id="9" name="Slide Number Placeholder 8"/>
          <p:cNvSpPr>
            <a:spLocks noGrp="1"/>
          </p:cNvSpPr>
          <p:nvPr>
            <p:ph type="sldNum" sz="quarter" idx="12"/>
          </p:nvPr>
        </p:nvSpPr>
        <p:spPr/>
        <p:txBody>
          <a:bodyPr/>
          <a:lstStyle/>
          <a:p>
            <a:fld id="{162F1D00-BD13-4404-86B0-79703945A0A7}" type="slidenum">
              <a:rPr lang="en-US" smtClean="0"/>
              <a:t>13</a:t>
            </a:fld>
            <a:endParaRPr lang="en-US"/>
          </a:p>
        </p:txBody>
      </p:sp>
    </p:spTree>
    <p:extLst>
      <p:ext uri="{BB962C8B-B14F-4D97-AF65-F5344CB8AC3E}">
        <p14:creationId xmlns:p14="http://schemas.microsoft.com/office/powerpoint/2010/main" val="1486760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&amp; Future Directions</a:t>
            </a:r>
          </a:p>
        </p:txBody>
      </p:sp>
      <p:sp>
        <p:nvSpPr>
          <p:cNvPr id="4" name="Text Placeholder 3"/>
          <p:cNvSpPr>
            <a:spLocks noGrp="1"/>
          </p:cNvSpPr>
          <p:nvPr>
            <p:ph idx="1"/>
          </p:nvPr>
        </p:nvSpPr>
        <p:spPr/>
        <p:txBody>
          <a:bodyPr>
            <a:normAutofit/>
          </a:bodyPr>
          <a:lstStyle/>
          <a:p>
            <a:r>
              <a:rPr lang="en-US" dirty="0"/>
              <a:t>All hypotheses were supported</a:t>
            </a:r>
          </a:p>
          <a:p>
            <a:pPr lvl="1"/>
            <a:r>
              <a:rPr lang="en-US" dirty="0"/>
              <a:t>Females, compared to males, tend to have shared values with the organizations they are employed at</a:t>
            </a:r>
          </a:p>
          <a:p>
            <a:pPr lvl="1"/>
            <a:r>
              <a:rPr lang="en-US" dirty="0"/>
              <a:t>Having shared personal values with the organization one is employed at is associated with Job Satisfaction</a:t>
            </a:r>
          </a:p>
          <a:p>
            <a:pPr lvl="1"/>
            <a:r>
              <a:rPr lang="en-US" dirty="0"/>
              <a:t>Values mediate the relationship between gender and Job Satisfaction, but gender does not directly </a:t>
            </a:r>
            <a:r>
              <a:rPr lang="en-US"/>
              <a:t>predict Job Satisfaction</a:t>
            </a:r>
            <a:endParaRPr lang="en-US" dirty="0"/>
          </a:p>
          <a:p>
            <a:r>
              <a:rPr lang="en-US" dirty="0"/>
              <a:t>Possible future lines of research include:</a:t>
            </a:r>
          </a:p>
          <a:p>
            <a:pPr lvl="1"/>
            <a:r>
              <a:rPr lang="en-US" dirty="0"/>
              <a:t>Do potential female employees consciously self-select out of working with companies that do not match their personal values?</a:t>
            </a:r>
          </a:p>
          <a:p>
            <a:pPr lvl="1"/>
            <a:r>
              <a:rPr lang="en-US" dirty="0"/>
              <a:t>What specific values are considered when employees determine whether their personal values match their organizations?</a:t>
            </a:r>
          </a:p>
        </p:txBody>
      </p:sp>
      <p:sp>
        <p:nvSpPr>
          <p:cNvPr id="6" name="Slide Number Placeholder 5"/>
          <p:cNvSpPr>
            <a:spLocks noGrp="1"/>
          </p:cNvSpPr>
          <p:nvPr>
            <p:ph type="sldNum" sz="quarter" idx="12"/>
          </p:nvPr>
        </p:nvSpPr>
        <p:spPr/>
        <p:txBody>
          <a:bodyPr/>
          <a:lstStyle/>
          <a:p>
            <a:fld id="{162F1D00-BD13-4404-86B0-79703945A0A7}" type="slidenum">
              <a:rPr lang="en-US" smtClean="0"/>
              <a:t>14</a:t>
            </a:fld>
            <a:endParaRPr lang="en-US"/>
          </a:p>
        </p:txBody>
      </p:sp>
    </p:spTree>
    <p:extLst>
      <p:ext uri="{BB962C8B-B14F-4D97-AF65-F5344CB8AC3E}">
        <p14:creationId xmlns:p14="http://schemas.microsoft.com/office/powerpoint/2010/main" val="4290837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or Suggestions?</a:t>
            </a:r>
          </a:p>
        </p:txBody>
      </p:sp>
      <p:sp>
        <p:nvSpPr>
          <p:cNvPr id="5" name="Text Placeholder 4"/>
          <p:cNvSpPr>
            <a:spLocks noGrp="1"/>
          </p:cNvSpPr>
          <p:nvPr>
            <p:ph type="body" idx="1"/>
          </p:nvPr>
        </p:nvSpPr>
        <p:spPr/>
        <p:txBody>
          <a:bodyPr/>
          <a:lstStyle/>
          <a:p>
            <a:r>
              <a:rPr lang="en-US" dirty="0"/>
              <a:t>Thank you!</a:t>
            </a:r>
          </a:p>
        </p:txBody>
      </p:sp>
      <p:sp>
        <p:nvSpPr>
          <p:cNvPr id="6" name="Slide Number Placeholder 5"/>
          <p:cNvSpPr>
            <a:spLocks noGrp="1"/>
          </p:cNvSpPr>
          <p:nvPr>
            <p:ph type="sldNum" sz="quarter" idx="12"/>
          </p:nvPr>
        </p:nvSpPr>
        <p:spPr/>
        <p:txBody>
          <a:bodyPr/>
          <a:lstStyle/>
          <a:p>
            <a:fld id="{162F1D00-BD13-4404-86B0-79703945A0A7}" type="slidenum">
              <a:rPr lang="en-US" smtClean="0"/>
              <a:t>15</a:t>
            </a:fld>
            <a:endParaRPr lang="en-US"/>
          </a:p>
        </p:txBody>
      </p:sp>
    </p:spTree>
    <p:extLst>
      <p:ext uri="{BB962C8B-B14F-4D97-AF65-F5344CB8AC3E}">
        <p14:creationId xmlns:p14="http://schemas.microsoft.com/office/powerpoint/2010/main" val="333494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Theoretical Background</a:t>
            </a:r>
          </a:p>
          <a:p>
            <a:r>
              <a:rPr lang="en-US" dirty="0"/>
              <a:t>Constructs</a:t>
            </a:r>
          </a:p>
          <a:p>
            <a:r>
              <a:rPr lang="en-US" dirty="0"/>
              <a:t>Research Question &amp; Hypothesis</a:t>
            </a:r>
          </a:p>
          <a:p>
            <a:r>
              <a:rPr lang="en-US" dirty="0"/>
              <a:t>Methodology</a:t>
            </a:r>
          </a:p>
          <a:p>
            <a:r>
              <a:rPr lang="en-US" dirty="0"/>
              <a:t>Results</a:t>
            </a:r>
          </a:p>
          <a:p>
            <a:r>
              <a:rPr lang="en-US" dirty="0"/>
              <a:t>Discussion</a:t>
            </a:r>
          </a:p>
          <a:p>
            <a:r>
              <a:rPr lang="en-US" dirty="0"/>
              <a:t>Future Directions for Research</a:t>
            </a:r>
          </a:p>
        </p:txBody>
      </p:sp>
      <p:sp>
        <p:nvSpPr>
          <p:cNvPr id="4" name="Slide Number Placeholder 3"/>
          <p:cNvSpPr>
            <a:spLocks noGrp="1"/>
          </p:cNvSpPr>
          <p:nvPr>
            <p:ph type="sldNum" sz="quarter" idx="12"/>
          </p:nvPr>
        </p:nvSpPr>
        <p:spPr/>
        <p:txBody>
          <a:bodyPr/>
          <a:lstStyle/>
          <a:p>
            <a:fld id="{162F1D00-BD13-4404-86B0-79703945A0A7}" type="slidenum">
              <a:rPr lang="en-US" smtClean="0"/>
              <a:t>2</a:t>
            </a:fld>
            <a:endParaRPr lang="en-US"/>
          </a:p>
        </p:txBody>
      </p:sp>
    </p:spTree>
    <p:extLst>
      <p:ext uri="{BB962C8B-B14F-4D97-AF65-F5344CB8AC3E}">
        <p14:creationId xmlns:p14="http://schemas.microsoft.com/office/powerpoint/2010/main" val="51260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Theoretical Background</a:t>
            </a:r>
          </a:p>
        </p:txBody>
      </p:sp>
      <p:sp>
        <p:nvSpPr>
          <p:cNvPr id="3" name="Content Placeholder 2"/>
          <p:cNvSpPr>
            <a:spLocks noGrp="1"/>
          </p:cNvSpPr>
          <p:nvPr>
            <p:ph idx="1"/>
          </p:nvPr>
        </p:nvSpPr>
        <p:spPr/>
        <p:txBody>
          <a:bodyPr>
            <a:normAutofit/>
          </a:bodyPr>
          <a:lstStyle/>
          <a:p>
            <a:pPr lvl="0">
              <a:buClr>
                <a:srgbClr val="663366"/>
              </a:buClr>
            </a:pPr>
            <a:r>
              <a:rPr lang="en-US" dirty="0"/>
              <a:t>Gender Role Theory </a:t>
            </a:r>
            <a:r>
              <a:rPr lang="en-US" sz="1200" dirty="0">
                <a:solidFill>
                  <a:prstClr val="black">
                    <a:lumMod val="65000"/>
                    <a:lumOff val="35000"/>
                  </a:prstClr>
                </a:solidFill>
              </a:rPr>
              <a:t>(</a:t>
            </a:r>
            <a:r>
              <a:rPr lang="en-US" sz="1200" dirty="0" err="1">
                <a:solidFill>
                  <a:prstClr val="black">
                    <a:lumMod val="65000"/>
                    <a:lumOff val="35000"/>
                  </a:prstClr>
                </a:solidFill>
              </a:rPr>
              <a:t>Eagley</a:t>
            </a:r>
            <a:r>
              <a:rPr lang="en-US" sz="1200" dirty="0">
                <a:solidFill>
                  <a:prstClr val="black">
                    <a:lumMod val="65000"/>
                    <a:lumOff val="35000"/>
                  </a:prstClr>
                </a:solidFill>
              </a:rPr>
              <a:t> &amp; </a:t>
            </a:r>
            <a:r>
              <a:rPr lang="en-US" sz="1200" dirty="0" err="1">
                <a:solidFill>
                  <a:prstClr val="black">
                    <a:lumMod val="65000"/>
                    <a:lumOff val="35000"/>
                  </a:prstClr>
                </a:solidFill>
              </a:rPr>
              <a:t>Steffan</a:t>
            </a:r>
            <a:r>
              <a:rPr lang="en-US" sz="1200" dirty="0">
                <a:solidFill>
                  <a:prstClr val="black">
                    <a:lumMod val="65000"/>
                    <a:lumOff val="35000"/>
                  </a:prstClr>
                </a:solidFill>
              </a:rPr>
              <a:t>, 1986)</a:t>
            </a:r>
            <a:endParaRPr lang="en-US" dirty="0"/>
          </a:p>
          <a:p>
            <a:pPr lvl="1"/>
            <a:r>
              <a:rPr lang="en-US" dirty="0"/>
              <a:t>Male Characteristics: ambitious, aggressive, dominant</a:t>
            </a:r>
          </a:p>
          <a:p>
            <a:pPr lvl="1"/>
            <a:r>
              <a:rPr lang="en-US" dirty="0"/>
              <a:t>Female Characteristics: helpful, communal, sensitive</a:t>
            </a:r>
          </a:p>
          <a:p>
            <a:r>
              <a:rPr lang="en-US" dirty="0"/>
              <a:t>Values </a:t>
            </a:r>
            <a:r>
              <a:rPr lang="en-US" sz="1200" dirty="0"/>
              <a:t>(Blood, M ., 1969) </a:t>
            </a:r>
          </a:p>
          <a:p>
            <a:pPr lvl="1"/>
            <a:r>
              <a:rPr lang="en-US" dirty="0"/>
              <a:t>Meanings individuals attach to perceived job characteristics</a:t>
            </a:r>
          </a:p>
          <a:p>
            <a:r>
              <a:rPr lang="en-US" dirty="0"/>
              <a:t>Job Satisfaction </a:t>
            </a:r>
            <a:r>
              <a:rPr lang="en-US" sz="1200" dirty="0"/>
              <a:t>(</a:t>
            </a:r>
            <a:r>
              <a:rPr lang="en-US" sz="1200" dirty="0" err="1"/>
              <a:t>Kalleberg</a:t>
            </a:r>
            <a:r>
              <a:rPr lang="en-US" sz="1200" dirty="0"/>
              <a:t> A., 1977)</a:t>
            </a:r>
            <a:endParaRPr lang="en-US" dirty="0"/>
          </a:p>
          <a:p>
            <a:pPr lvl="1"/>
            <a:r>
              <a:rPr lang="en-US" dirty="0"/>
              <a:t>A worker’s job satisfaction related to various dimensions at work and work values</a:t>
            </a:r>
          </a:p>
          <a:p>
            <a:pPr lvl="1"/>
            <a:endParaRPr lang="en-US" dirty="0"/>
          </a:p>
          <a:p>
            <a:pPr lvl="1"/>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162F1D00-BD13-4404-86B0-79703945A0A7}" type="slidenum">
              <a:rPr lang="en-US" smtClean="0"/>
              <a:t>3</a:t>
            </a:fld>
            <a:endParaRPr lang="en-US"/>
          </a:p>
        </p:txBody>
      </p:sp>
    </p:spTree>
    <p:extLst>
      <p:ext uri="{BB962C8B-B14F-4D97-AF65-F5344CB8AC3E}">
        <p14:creationId xmlns:p14="http://schemas.microsoft.com/office/powerpoint/2010/main" val="246324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Constructs</a:t>
            </a:r>
          </a:p>
        </p:txBody>
      </p:sp>
      <p:sp>
        <p:nvSpPr>
          <p:cNvPr id="3" name="Content Placeholder 2"/>
          <p:cNvSpPr>
            <a:spLocks noGrp="1"/>
          </p:cNvSpPr>
          <p:nvPr>
            <p:ph idx="1"/>
          </p:nvPr>
        </p:nvSpPr>
        <p:spPr/>
        <p:txBody>
          <a:bodyPr>
            <a:normAutofit/>
          </a:bodyPr>
          <a:lstStyle/>
          <a:p>
            <a:r>
              <a:rPr lang="en-US" dirty="0"/>
              <a:t>Value Fit </a:t>
            </a:r>
            <a:r>
              <a:rPr lang="en-US" sz="1300" dirty="0"/>
              <a:t>(</a:t>
            </a:r>
            <a:r>
              <a:rPr lang="en-US" sz="1300" dirty="0" err="1"/>
              <a:t>Kalleberg</a:t>
            </a:r>
            <a:r>
              <a:rPr lang="en-US" sz="1300" dirty="0"/>
              <a:t> A., 1977)</a:t>
            </a:r>
            <a:endParaRPr lang="en-US" dirty="0"/>
          </a:p>
          <a:p>
            <a:pPr lvl="1"/>
            <a:r>
              <a:rPr lang="en-US" dirty="0"/>
              <a:t>Work-No inherent meaning, individuals impute meaning to their work activity </a:t>
            </a:r>
          </a:p>
          <a:p>
            <a:pPr lvl="1"/>
            <a:r>
              <a:rPr lang="en-US" dirty="0"/>
              <a:t>Conceptions of what is desirable with respect to the work activity</a:t>
            </a:r>
          </a:p>
          <a:p>
            <a:pPr marL="0" indent="0">
              <a:buNone/>
            </a:pPr>
            <a:endParaRPr lang="en-US" dirty="0"/>
          </a:p>
          <a:p>
            <a:r>
              <a:rPr lang="en-US" dirty="0"/>
              <a:t>Job Satisfaction</a:t>
            </a:r>
          </a:p>
          <a:p>
            <a:pPr lvl="1"/>
            <a:r>
              <a:rPr lang="en-US" dirty="0"/>
              <a:t>Higher job satisfaction: partly a congruence between individual and institutional goals </a:t>
            </a:r>
            <a:r>
              <a:rPr lang="en-US" sz="1200" dirty="0"/>
              <a:t>(</a:t>
            </a:r>
            <a:r>
              <a:rPr lang="en-US" sz="1200" dirty="0" err="1"/>
              <a:t>Kalleberg</a:t>
            </a:r>
            <a:r>
              <a:rPr lang="en-US" sz="1200" dirty="0"/>
              <a:t> A., 1977)</a:t>
            </a:r>
          </a:p>
          <a:p>
            <a:pPr lvl="1"/>
            <a:r>
              <a:rPr lang="en-US" dirty="0"/>
              <a:t>Work Values influence and precede job satisfaction, no causal link however (</a:t>
            </a:r>
            <a:r>
              <a:rPr lang="en-US" sz="1200" dirty="0"/>
              <a:t>Blood, M ., 1969)</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162F1D00-BD13-4404-86B0-79703945A0A7}" type="slidenum">
              <a:rPr lang="en-US" smtClean="0"/>
              <a:t>4</a:t>
            </a:fld>
            <a:endParaRPr lang="en-US"/>
          </a:p>
        </p:txBody>
      </p:sp>
    </p:spTree>
    <p:extLst>
      <p:ext uri="{BB962C8B-B14F-4D97-AF65-F5344CB8AC3E}">
        <p14:creationId xmlns:p14="http://schemas.microsoft.com/office/powerpoint/2010/main" val="84334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0" y="3410991"/>
            <a:ext cx="5638800" cy="1362075"/>
          </a:xfrm>
        </p:spPr>
        <p:txBody>
          <a:bodyPr>
            <a:normAutofit fontScale="90000"/>
          </a:bodyPr>
          <a:lstStyle/>
          <a:p>
            <a:r>
              <a:rPr lang="en-US" dirty="0"/>
              <a:t>Do women to have higher perceived organization-value fit and job satisfaction than men?</a:t>
            </a:r>
          </a:p>
        </p:txBody>
      </p:sp>
      <p:sp>
        <p:nvSpPr>
          <p:cNvPr id="6" name="Slide Number Placeholder 5"/>
          <p:cNvSpPr>
            <a:spLocks noGrp="1"/>
          </p:cNvSpPr>
          <p:nvPr>
            <p:ph type="sldNum" sz="quarter" idx="12"/>
          </p:nvPr>
        </p:nvSpPr>
        <p:spPr/>
        <p:txBody>
          <a:bodyPr/>
          <a:lstStyle/>
          <a:p>
            <a:fld id="{162F1D00-BD13-4404-86B0-79703945A0A7}" type="slidenum">
              <a:rPr lang="en-US" smtClean="0"/>
              <a:t>5</a:t>
            </a:fld>
            <a:endParaRPr lang="en-US"/>
          </a:p>
        </p:txBody>
      </p:sp>
    </p:spTree>
    <p:extLst>
      <p:ext uri="{BB962C8B-B14F-4D97-AF65-F5344CB8AC3E}">
        <p14:creationId xmlns:p14="http://schemas.microsoft.com/office/powerpoint/2010/main" val="88831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&amp; Theoretical Model</a:t>
            </a:r>
          </a:p>
        </p:txBody>
      </p:sp>
      <p:sp>
        <p:nvSpPr>
          <p:cNvPr id="3" name="Content Placeholder 2"/>
          <p:cNvSpPr>
            <a:spLocks noGrp="1"/>
          </p:cNvSpPr>
          <p:nvPr>
            <p:ph idx="1"/>
          </p:nvPr>
        </p:nvSpPr>
        <p:spPr/>
        <p:txBody>
          <a:bodyPr/>
          <a:lstStyle/>
          <a:p>
            <a:r>
              <a:rPr lang="en-US" dirty="0"/>
              <a:t>H1: Females will perceive higher person-organization fit than males.</a:t>
            </a:r>
          </a:p>
          <a:p>
            <a:r>
              <a:rPr lang="en-US" dirty="0"/>
              <a:t>H2: Person-Organization Value Fit will be positively related to Job Satisfaction.</a:t>
            </a:r>
          </a:p>
          <a:p>
            <a:r>
              <a:rPr lang="en-US" dirty="0"/>
              <a:t>H3: Person-Organization Value Fit will mediate the relationship between gender and Job Satisfaction?</a:t>
            </a:r>
          </a:p>
        </p:txBody>
      </p:sp>
      <p:sp>
        <p:nvSpPr>
          <p:cNvPr id="4" name="Rounded Rectangle 3"/>
          <p:cNvSpPr/>
          <p:nvPr/>
        </p:nvSpPr>
        <p:spPr>
          <a:xfrm>
            <a:off x="614493" y="5379894"/>
            <a:ext cx="2389696" cy="10240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6324642" y="5379894"/>
            <a:ext cx="2389696" cy="10240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3418232" y="4508202"/>
            <a:ext cx="2389696" cy="10240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3127088" y="5871458"/>
            <a:ext cx="3017844" cy="13655"/>
          </a:xfrm>
          <a:prstGeom prst="straightConnector1">
            <a:avLst/>
          </a:prstGeom>
          <a:ln>
            <a:solidFill>
              <a:srgbClr val="330F42"/>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788858" y="4997567"/>
            <a:ext cx="1515750" cy="245782"/>
          </a:xfrm>
          <a:prstGeom prst="straightConnector1">
            <a:avLst/>
          </a:prstGeom>
          <a:ln>
            <a:solidFill>
              <a:srgbClr val="330F42"/>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912790" y="4997567"/>
            <a:ext cx="1638648" cy="245782"/>
          </a:xfrm>
          <a:prstGeom prst="straightConnector1">
            <a:avLst/>
          </a:prstGeom>
          <a:ln>
            <a:solidFill>
              <a:srgbClr val="330F42"/>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242638" y="5700447"/>
            <a:ext cx="1338229" cy="369332"/>
          </a:xfrm>
          <a:prstGeom prst="rect">
            <a:avLst/>
          </a:prstGeom>
          <a:noFill/>
        </p:spPr>
        <p:txBody>
          <a:bodyPr wrap="square" rtlCol="0">
            <a:spAutoFit/>
          </a:bodyPr>
          <a:lstStyle/>
          <a:p>
            <a:r>
              <a:rPr lang="en-US" dirty="0">
                <a:solidFill>
                  <a:schemeClr val="bg1"/>
                </a:solidFill>
              </a:rPr>
              <a:t>Female</a:t>
            </a:r>
          </a:p>
        </p:txBody>
      </p:sp>
      <p:sp>
        <p:nvSpPr>
          <p:cNvPr id="15" name="TextBox 14"/>
          <p:cNvSpPr txBox="1"/>
          <p:nvPr/>
        </p:nvSpPr>
        <p:spPr>
          <a:xfrm>
            <a:off x="6636526" y="5680295"/>
            <a:ext cx="1829824" cy="369332"/>
          </a:xfrm>
          <a:prstGeom prst="rect">
            <a:avLst/>
          </a:prstGeom>
          <a:noFill/>
        </p:spPr>
        <p:txBody>
          <a:bodyPr wrap="square" rtlCol="0">
            <a:spAutoFit/>
          </a:bodyPr>
          <a:lstStyle/>
          <a:p>
            <a:r>
              <a:rPr lang="en-US" dirty="0">
                <a:solidFill>
                  <a:schemeClr val="bg1"/>
                </a:solidFill>
              </a:rPr>
              <a:t>Job Satisfaction</a:t>
            </a:r>
          </a:p>
        </p:txBody>
      </p:sp>
      <p:sp>
        <p:nvSpPr>
          <p:cNvPr id="16" name="TextBox 15"/>
          <p:cNvSpPr txBox="1"/>
          <p:nvPr/>
        </p:nvSpPr>
        <p:spPr>
          <a:xfrm>
            <a:off x="3609407" y="4649928"/>
            <a:ext cx="2098551" cy="646331"/>
          </a:xfrm>
          <a:prstGeom prst="rect">
            <a:avLst/>
          </a:prstGeom>
          <a:noFill/>
        </p:spPr>
        <p:txBody>
          <a:bodyPr wrap="square" rtlCol="0">
            <a:spAutoFit/>
          </a:bodyPr>
          <a:lstStyle/>
          <a:p>
            <a:r>
              <a:rPr lang="en-US" dirty="0">
                <a:solidFill>
                  <a:schemeClr val="bg1"/>
                </a:solidFill>
              </a:rPr>
              <a:t>Perceived Person-Org Value Fit</a:t>
            </a:r>
          </a:p>
        </p:txBody>
      </p:sp>
      <p:sp>
        <p:nvSpPr>
          <p:cNvPr id="17" name="TextBox 16"/>
          <p:cNvSpPr txBox="1"/>
          <p:nvPr/>
        </p:nvSpPr>
        <p:spPr>
          <a:xfrm>
            <a:off x="2266788" y="4704548"/>
            <a:ext cx="792009" cy="369332"/>
          </a:xfrm>
          <a:prstGeom prst="rect">
            <a:avLst/>
          </a:prstGeom>
          <a:noFill/>
        </p:spPr>
        <p:txBody>
          <a:bodyPr wrap="square" rtlCol="0">
            <a:spAutoFit/>
          </a:bodyPr>
          <a:lstStyle/>
          <a:p>
            <a:r>
              <a:rPr lang="en-US" dirty="0"/>
              <a:t>H1</a:t>
            </a:r>
          </a:p>
        </p:txBody>
      </p:sp>
      <p:sp>
        <p:nvSpPr>
          <p:cNvPr id="18" name="TextBox 17"/>
          <p:cNvSpPr txBox="1"/>
          <p:nvPr/>
        </p:nvSpPr>
        <p:spPr>
          <a:xfrm>
            <a:off x="4440196" y="5495629"/>
            <a:ext cx="792009" cy="369332"/>
          </a:xfrm>
          <a:prstGeom prst="rect">
            <a:avLst/>
          </a:prstGeom>
          <a:noFill/>
        </p:spPr>
        <p:txBody>
          <a:bodyPr wrap="square" rtlCol="0">
            <a:spAutoFit/>
          </a:bodyPr>
          <a:lstStyle/>
          <a:p>
            <a:r>
              <a:rPr lang="en-US" dirty="0"/>
              <a:t>H3</a:t>
            </a:r>
          </a:p>
        </p:txBody>
      </p:sp>
      <p:sp>
        <p:nvSpPr>
          <p:cNvPr id="19" name="TextBox 18"/>
          <p:cNvSpPr txBox="1"/>
          <p:nvPr/>
        </p:nvSpPr>
        <p:spPr>
          <a:xfrm>
            <a:off x="6540949" y="4731858"/>
            <a:ext cx="792009" cy="369332"/>
          </a:xfrm>
          <a:prstGeom prst="rect">
            <a:avLst/>
          </a:prstGeom>
          <a:noFill/>
        </p:spPr>
        <p:txBody>
          <a:bodyPr wrap="square" rtlCol="0">
            <a:spAutoFit/>
          </a:bodyPr>
          <a:lstStyle/>
          <a:p>
            <a:r>
              <a:rPr lang="en-US" dirty="0"/>
              <a:t>H2</a:t>
            </a:r>
          </a:p>
        </p:txBody>
      </p:sp>
      <p:sp>
        <p:nvSpPr>
          <p:cNvPr id="20" name="Slide Number Placeholder 19"/>
          <p:cNvSpPr>
            <a:spLocks noGrp="1"/>
          </p:cNvSpPr>
          <p:nvPr>
            <p:ph type="sldNum" sz="quarter" idx="12"/>
          </p:nvPr>
        </p:nvSpPr>
        <p:spPr/>
        <p:txBody>
          <a:bodyPr/>
          <a:lstStyle/>
          <a:p>
            <a:fld id="{162F1D00-BD13-4404-86B0-79703945A0A7}" type="slidenum">
              <a:rPr lang="en-US" smtClean="0"/>
              <a:t>6</a:t>
            </a:fld>
            <a:endParaRPr lang="en-US"/>
          </a:p>
        </p:txBody>
      </p:sp>
    </p:spTree>
    <p:extLst>
      <p:ext uri="{BB962C8B-B14F-4D97-AF65-F5344CB8AC3E}">
        <p14:creationId xmlns:p14="http://schemas.microsoft.com/office/powerpoint/2010/main" val="204859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a:bodyPr>
          <a:lstStyle/>
          <a:p>
            <a:r>
              <a:rPr lang="en-US" dirty="0"/>
              <a:t>Data was collected by Canadian Policy Research Networks (CPRN) from February to March 2000, with an additional 8 focus groups conducted in June 2000</a:t>
            </a:r>
          </a:p>
          <a:p>
            <a:r>
              <a:rPr lang="en-US" dirty="0"/>
              <a:t>It is a survey of 2 500 employed Canadians with 175 questions</a:t>
            </a:r>
          </a:p>
          <a:p>
            <a:pPr lvl="1"/>
            <a:r>
              <a:rPr lang="en-US" dirty="0"/>
              <a:t>It is meant to be a nationally representative sample of working Canadians</a:t>
            </a:r>
          </a:p>
          <a:p>
            <a:r>
              <a:rPr lang="en-US" dirty="0"/>
              <a:t>The data set includes questions about work characteristics, employee health, and demographics </a:t>
            </a:r>
          </a:p>
        </p:txBody>
      </p:sp>
      <p:sp>
        <p:nvSpPr>
          <p:cNvPr id="5" name="Slide Number Placeholder 4"/>
          <p:cNvSpPr>
            <a:spLocks noGrp="1"/>
          </p:cNvSpPr>
          <p:nvPr>
            <p:ph type="sldNum" sz="quarter" idx="12"/>
          </p:nvPr>
        </p:nvSpPr>
        <p:spPr/>
        <p:txBody>
          <a:bodyPr/>
          <a:lstStyle/>
          <a:p>
            <a:fld id="{162F1D00-BD13-4404-86B0-79703945A0A7}" type="slidenum">
              <a:rPr lang="en-US" smtClean="0"/>
              <a:t>7</a:t>
            </a:fld>
            <a:endParaRPr lang="en-US"/>
          </a:p>
        </p:txBody>
      </p:sp>
    </p:spTree>
    <p:extLst>
      <p:ext uri="{BB962C8B-B14F-4D97-AF65-F5344CB8AC3E}">
        <p14:creationId xmlns:p14="http://schemas.microsoft.com/office/powerpoint/2010/main" val="218170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Descriptive Statistics</a:t>
            </a:r>
          </a:p>
        </p:txBody>
      </p:sp>
      <p:pic>
        <p:nvPicPr>
          <p:cNvPr id="4" name="Content Placeholder 3"/>
          <p:cNvPicPr>
            <a:picLocks noGrp="1"/>
          </p:cNvPicPr>
          <p:nvPr>
            <p:ph idx="1"/>
          </p:nvPr>
        </p:nvPicPr>
        <p:blipFill>
          <a:blip r:embed="rId3" cstate="email">
            <a:extLst>
              <a:ext uri="{28A0092B-C50C-407E-A947-70E740481C1C}">
                <a14:useLocalDpi xmlns:a14="http://schemas.microsoft.com/office/drawing/2010/main" val="0"/>
              </a:ext>
            </a:extLst>
          </a:blip>
          <a:srcRect l="-22950" r="-22950"/>
          <a:stretch>
            <a:fillRect/>
          </a:stretch>
        </p:blipFill>
        <p:spPr bwMode="auto">
          <a:prstGeom prst="rect">
            <a:avLst/>
          </a:prstGeom>
          <a:noFill/>
          <a:ln>
            <a:noFill/>
          </a:ln>
        </p:spPr>
      </p:pic>
      <p:sp>
        <p:nvSpPr>
          <p:cNvPr id="5" name="TextBox 4"/>
          <p:cNvSpPr txBox="1"/>
          <p:nvPr/>
        </p:nvSpPr>
        <p:spPr>
          <a:xfrm>
            <a:off x="2676459" y="1600200"/>
            <a:ext cx="1024156" cy="381000"/>
          </a:xfrm>
          <a:prstGeom prst="rect">
            <a:avLst/>
          </a:prstGeom>
          <a:noFill/>
        </p:spPr>
        <p:txBody>
          <a:bodyPr wrap="square" rtlCol="0">
            <a:spAutoFit/>
          </a:bodyPr>
          <a:lstStyle/>
          <a:p>
            <a:r>
              <a:rPr lang="en-US" dirty="0"/>
              <a:t>Males</a:t>
            </a:r>
          </a:p>
        </p:txBody>
      </p:sp>
      <p:sp>
        <p:nvSpPr>
          <p:cNvPr id="6" name="TextBox 5"/>
          <p:cNvSpPr txBox="1"/>
          <p:nvPr/>
        </p:nvSpPr>
        <p:spPr>
          <a:xfrm>
            <a:off x="4123932" y="1600200"/>
            <a:ext cx="1121935" cy="369332"/>
          </a:xfrm>
          <a:prstGeom prst="rect">
            <a:avLst/>
          </a:prstGeom>
          <a:noFill/>
        </p:spPr>
        <p:txBody>
          <a:bodyPr wrap="square" rtlCol="0">
            <a:spAutoFit/>
          </a:bodyPr>
          <a:lstStyle/>
          <a:p>
            <a:r>
              <a:rPr lang="en-US" dirty="0"/>
              <a:t>Females</a:t>
            </a:r>
          </a:p>
        </p:txBody>
      </p:sp>
      <p:sp>
        <p:nvSpPr>
          <p:cNvPr id="7" name="TextBox 6"/>
          <p:cNvSpPr txBox="1"/>
          <p:nvPr/>
        </p:nvSpPr>
        <p:spPr>
          <a:xfrm>
            <a:off x="2703771" y="2211954"/>
            <a:ext cx="996844" cy="923330"/>
          </a:xfrm>
          <a:prstGeom prst="rect">
            <a:avLst/>
          </a:prstGeom>
          <a:noFill/>
        </p:spPr>
        <p:txBody>
          <a:bodyPr wrap="square" rtlCol="0">
            <a:spAutoFit/>
          </a:bodyPr>
          <a:lstStyle/>
          <a:p>
            <a:r>
              <a:rPr lang="en-US" dirty="0"/>
              <a:t>325</a:t>
            </a:r>
          </a:p>
          <a:p>
            <a:endParaRPr lang="en-US" dirty="0"/>
          </a:p>
          <a:p>
            <a:r>
              <a:rPr lang="en-US" dirty="0"/>
              <a:t>51.4%</a:t>
            </a:r>
          </a:p>
        </p:txBody>
      </p:sp>
      <p:sp>
        <p:nvSpPr>
          <p:cNvPr id="8" name="TextBox 7"/>
          <p:cNvSpPr txBox="1"/>
          <p:nvPr/>
        </p:nvSpPr>
        <p:spPr>
          <a:xfrm>
            <a:off x="4123932" y="2211954"/>
            <a:ext cx="996844" cy="923330"/>
          </a:xfrm>
          <a:prstGeom prst="rect">
            <a:avLst/>
          </a:prstGeom>
          <a:noFill/>
        </p:spPr>
        <p:txBody>
          <a:bodyPr wrap="square" rtlCol="0">
            <a:spAutoFit/>
          </a:bodyPr>
          <a:lstStyle/>
          <a:p>
            <a:r>
              <a:rPr lang="en-US" dirty="0"/>
              <a:t>307</a:t>
            </a:r>
          </a:p>
          <a:p>
            <a:endParaRPr lang="en-US" dirty="0"/>
          </a:p>
          <a:p>
            <a:r>
              <a:rPr lang="en-US" dirty="0"/>
              <a:t>48.6%</a:t>
            </a:r>
          </a:p>
        </p:txBody>
      </p:sp>
      <p:sp>
        <p:nvSpPr>
          <p:cNvPr id="9" name="TextBox 8"/>
          <p:cNvSpPr txBox="1"/>
          <p:nvPr/>
        </p:nvSpPr>
        <p:spPr>
          <a:xfrm>
            <a:off x="6049345" y="5421517"/>
            <a:ext cx="1324573" cy="369332"/>
          </a:xfrm>
          <a:prstGeom prst="rect">
            <a:avLst/>
          </a:prstGeom>
          <a:noFill/>
        </p:spPr>
        <p:txBody>
          <a:bodyPr wrap="square" rtlCol="0">
            <a:spAutoFit/>
          </a:bodyPr>
          <a:lstStyle/>
          <a:p>
            <a:r>
              <a:rPr lang="en-US" dirty="0"/>
              <a:t>N= 632</a:t>
            </a:r>
          </a:p>
        </p:txBody>
      </p:sp>
      <p:sp>
        <p:nvSpPr>
          <p:cNvPr id="10" name="Slide Number Placeholder 9"/>
          <p:cNvSpPr>
            <a:spLocks noGrp="1"/>
          </p:cNvSpPr>
          <p:nvPr>
            <p:ph type="sldNum" sz="quarter" idx="12"/>
          </p:nvPr>
        </p:nvSpPr>
        <p:spPr/>
        <p:txBody>
          <a:bodyPr/>
          <a:lstStyle/>
          <a:p>
            <a:fld id="{162F1D00-BD13-4404-86B0-79703945A0A7}" type="slidenum">
              <a:rPr lang="en-US" smtClean="0"/>
              <a:t>8</a:t>
            </a:fld>
            <a:endParaRPr lang="en-US"/>
          </a:p>
        </p:txBody>
      </p:sp>
      <p:sp>
        <p:nvSpPr>
          <p:cNvPr id="11" name="Rounded Rectangle 10"/>
          <p:cNvSpPr/>
          <p:nvPr/>
        </p:nvSpPr>
        <p:spPr>
          <a:xfrm>
            <a:off x="778359" y="5839422"/>
            <a:ext cx="5270986" cy="7100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933762" y="5941497"/>
            <a:ext cx="3222675" cy="400110"/>
          </a:xfrm>
          <a:prstGeom prst="rect">
            <a:avLst/>
          </a:prstGeom>
          <a:noFill/>
        </p:spPr>
        <p:txBody>
          <a:bodyPr wrap="square" rtlCol="0">
            <a:spAutoFit/>
          </a:bodyPr>
          <a:lstStyle/>
          <a:p>
            <a:r>
              <a:rPr lang="en-US" sz="2000" dirty="0">
                <a:solidFill>
                  <a:srgbClr val="FFFFFF"/>
                </a:solidFill>
              </a:rPr>
              <a:t>Gender of Respondents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7936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Descriptive Statistics </a:t>
            </a:r>
          </a:p>
        </p:txBody>
      </p:sp>
      <p:pic>
        <p:nvPicPr>
          <p:cNvPr id="4" name="Content Placeholder 3"/>
          <p:cNvPicPr>
            <a:picLocks noGrp="1"/>
          </p:cNvPicPr>
          <p:nvPr>
            <p:ph idx="1"/>
          </p:nvPr>
        </p:nvPicPr>
        <p:blipFill>
          <a:blip r:embed="rId3" cstate="email">
            <a:extLst>
              <a:ext uri="{28A0092B-C50C-407E-A947-70E740481C1C}">
                <a14:useLocalDpi xmlns:a14="http://schemas.microsoft.com/office/drawing/2010/main" val="0"/>
              </a:ext>
            </a:extLst>
          </a:blip>
          <a:srcRect l="-22950" r="-22950"/>
          <a:stretch>
            <a:fillRect/>
          </a:stretch>
        </p:blipFill>
        <p:spPr bwMode="auto">
          <a:prstGeom prst="rect">
            <a:avLst/>
          </a:prstGeom>
          <a:noFill/>
          <a:ln>
            <a:noFill/>
          </a:ln>
        </p:spPr>
      </p:pic>
      <p:sp>
        <p:nvSpPr>
          <p:cNvPr id="14" name="Text Placeholder 13"/>
          <p:cNvSpPr>
            <a:spLocks noGrp="1"/>
          </p:cNvSpPr>
          <p:nvPr>
            <p:ph type="body" sz="half" idx="2"/>
          </p:nvPr>
        </p:nvSpPr>
        <p:spPr/>
        <p:txBody>
          <a:bodyPr/>
          <a:lstStyle/>
          <a:p>
            <a:r>
              <a:rPr lang="en-US" dirty="0"/>
              <a:t>Job Satisfaction Distribution</a:t>
            </a:r>
          </a:p>
        </p:txBody>
      </p:sp>
      <p:sp>
        <p:nvSpPr>
          <p:cNvPr id="5" name="Rounded Rectangle 4"/>
          <p:cNvSpPr/>
          <p:nvPr/>
        </p:nvSpPr>
        <p:spPr>
          <a:xfrm>
            <a:off x="778359" y="5839422"/>
            <a:ext cx="5270986" cy="7100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901257" y="5941497"/>
            <a:ext cx="6267830" cy="400110"/>
          </a:xfrm>
          <a:prstGeom prst="rect">
            <a:avLst/>
          </a:prstGeom>
          <a:noFill/>
        </p:spPr>
        <p:txBody>
          <a:bodyPr wrap="square" rtlCol="0">
            <a:spAutoFit/>
          </a:bodyPr>
          <a:lstStyle/>
          <a:p>
            <a:r>
              <a:rPr lang="en-US" sz="2000" dirty="0">
                <a:solidFill>
                  <a:srgbClr val="FFFFFF"/>
                </a:solidFill>
              </a:rPr>
              <a:t>“</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How satisfied are you with your job?”</a:t>
            </a:r>
          </a:p>
        </p:txBody>
      </p:sp>
      <p:sp>
        <p:nvSpPr>
          <p:cNvPr id="7" name="TextBox 6"/>
          <p:cNvSpPr txBox="1"/>
          <p:nvPr/>
        </p:nvSpPr>
        <p:spPr>
          <a:xfrm>
            <a:off x="5748924" y="2594365"/>
            <a:ext cx="3140743" cy="923330"/>
          </a:xfrm>
          <a:prstGeom prst="rect">
            <a:avLst/>
          </a:prstGeom>
          <a:noFill/>
        </p:spPr>
        <p:txBody>
          <a:bodyPr wrap="square" rtlCol="0">
            <a:spAutoFit/>
          </a:bodyPr>
          <a:lstStyle/>
          <a:p>
            <a:r>
              <a:rPr lang="en-US" dirty="0" err="1"/>
              <a:t>Likert</a:t>
            </a:r>
            <a:r>
              <a:rPr lang="en-US" dirty="0"/>
              <a:t> Scale: </a:t>
            </a:r>
          </a:p>
          <a:p>
            <a:r>
              <a:rPr lang="en-US" dirty="0"/>
              <a:t>1 (Very Dissatisfied) to</a:t>
            </a:r>
          </a:p>
          <a:p>
            <a:r>
              <a:rPr lang="en-US" dirty="0"/>
              <a:t>5 (Very Satisfied) </a:t>
            </a:r>
          </a:p>
        </p:txBody>
      </p:sp>
      <p:sp>
        <p:nvSpPr>
          <p:cNvPr id="8" name="TextBox 7"/>
          <p:cNvSpPr txBox="1"/>
          <p:nvPr/>
        </p:nvSpPr>
        <p:spPr>
          <a:xfrm>
            <a:off x="2690117" y="5052185"/>
            <a:ext cx="491594" cy="369332"/>
          </a:xfrm>
          <a:prstGeom prst="rect">
            <a:avLst/>
          </a:prstGeom>
          <a:noFill/>
        </p:spPr>
        <p:txBody>
          <a:bodyPr wrap="square" rtlCol="0">
            <a:spAutoFit/>
          </a:bodyPr>
          <a:lstStyle/>
          <a:p>
            <a:r>
              <a:rPr lang="en-US" dirty="0"/>
              <a:t>32</a:t>
            </a:r>
          </a:p>
        </p:txBody>
      </p:sp>
      <p:sp>
        <p:nvSpPr>
          <p:cNvPr id="9" name="TextBox 8"/>
          <p:cNvSpPr txBox="1"/>
          <p:nvPr/>
        </p:nvSpPr>
        <p:spPr>
          <a:xfrm>
            <a:off x="3618680" y="3839130"/>
            <a:ext cx="671307" cy="369332"/>
          </a:xfrm>
          <a:prstGeom prst="rect">
            <a:avLst/>
          </a:prstGeom>
          <a:noFill/>
        </p:spPr>
        <p:txBody>
          <a:bodyPr wrap="square" rtlCol="0">
            <a:spAutoFit/>
          </a:bodyPr>
          <a:lstStyle/>
          <a:p>
            <a:r>
              <a:rPr lang="en-US" dirty="0"/>
              <a:t>173</a:t>
            </a:r>
          </a:p>
        </p:txBody>
      </p:sp>
      <p:sp>
        <p:nvSpPr>
          <p:cNvPr id="10" name="TextBox 9"/>
          <p:cNvSpPr txBox="1"/>
          <p:nvPr/>
        </p:nvSpPr>
        <p:spPr>
          <a:xfrm>
            <a:off x="4101004" y="2225033"/>
            <a:ext cx="589374" cy="369332"/>
          </a:xfrm>
          <a:prstGeom prst="rect">
            <a:avLst/>
          </a:prstGeom>
          <a:noFill/>
        </p:spPr>
        <p:txBody>
          <a:bodyPr wrap="square" rtlCol="0">
            <a:spAutoFit/>
          </a:bodyPr>
          <a:lstStyle/>
          <a:p>
            <a:r>
              <a:rPr lang="en-US" dirty="0"/>
              <a:t>230</a:t>
            </a:r>
          </a:p>
        </p:txBody>
      </p:sp>
      <p:sp>
        <p:nvSpPr>
          <p:cNvPr id="11" name="TextBox 10"/>
          <p:cNvSpPr txBox="1"/>
          <p:nvPr/>
        </p:nvSpPr>
        <p:spPr>
          <a:xfrm>
            <a:off x="4690377" y="3148363"/>
            <a:ext cx="689851" cy="369332"/>
          </a:xfrm>
          <a:prstGeom prst="rect">
            <a:avLst/>
          </a:prstGeom>
          <a:noFill/>
        </p:spPr>
        <p:txBody>
          <a:bodyPr wrap="square" rtlCol="0">
            <a:spAutoFit/>
          </a:bodyPr>
          <a:lstStyle/>
          <a:p>
            <a:r>
              <a:rPr lang="en-US" dirty="0"/>
              <a:t>110</a:t>
            </a:r>
          </a:p>
        </p:txBody>
      </p:sp>
      <p:sp>
        <p:nvSpPr>
          <p:cNvPr id="12" name="TextBox 11"/>
          <p:cNvSpPr txBox="1"/>
          <p:nvPr/>
        </p:nvSpPr>
        <p:spPr>
          <a:xfrm>
            <a:off x="3197560" y="4835253"/>
            <a:ext cx="491594" cy="369332"/>
          </a:xfrm>
          <a:prstGeom prst="rect">
            <a:avLst/>
          </a:prstGeom>
          <a:noFill/>
        </p:spPr>
        <p:txBody>
          <a:bodyPr wrap="square" rtlCol="0">
            <a:spAutoFit/>
          </a:bodyPr>
          <a:lstStyle/>
          <a:p>
            <a:r>
              <a:rPr lang="en-US" dirty="0"/>
              <a:t>85</a:t>
            </a:r>
          </a:p>
        </p:txBody>
      </p:sp>
      <p:sp>
        <p:nvSpPr>
          <p:cNvPr id="13" name="TextBox 12"/>
          <p:cNvSpPr txBox="1"/>
          <p:nvPr/>
        </p:nvSpPr>
        <p:spPr>
          <a:xfrm>
            <a:off x="6049345" y="5421517"/>
            <a:ext cx="1324573" cy="369332"/>
          </a:xfrm>
          <a:prstGeom prst="rect">
            <a:avLst/>
          </a:prstGeom>
          <a:noFill/>
        </p:spPr>
        <p:txBody>
          <a:bodyPr wrap="square" rtlCol="0">
            <a:spAutoFit/>
          </a:bodyPr>
          <a:lstStyle/>
          <a:p>
            <a:r>
              <a:rPr lang="en-US" dirty="0"/>
              <a:t>N= 632</a:t>
            </a:r>
          </a:p>
        </p:txBody>
      </p:sp>
      <p:sp>
        <p:nvSpPr>
          <p:cNvPr id="15" name="Slide Number Placeholder 14"/>
          <p:cNvSpPr>
            <a:spLocks noGrp="1"/>
          </p:cNvSpPr>
          <p:nvPr>
            <p:ph type="sldNum" sz="quarter" idx="12"/>
          </p:nvPr>
        </p:nvSpPr>
        <p:spPr/>
        <p:txBody>
          <a:bodyPr/>
          <a:lstStyle/>
          <a:p>
            <a:fld id="{162F1D00-BD13-4404-86B0-79703945A0A7}" type="slidenum">
              <a:rPr lang="en-US" smtClean="0"/>
              <a:t>9</a:t>
            </a:fld>
            <a:endParaRPr lang="en-US"/>
          </a:p>
        </p:txBody>
      </p:sp>
    </p:spTree>
    <p:extLst>
      <p:ext uri="{BB962C8B-B14F-4D97-AF65-F5344CB8AC3E}">
        <p14:creationId xmlns:p14="http://schemas.microsoft.com/office/powerpoint/2010/main" val="3253383101"/>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466</TotalTime>
  <Words>1329</Words>
  <Application>Microsoft Office PowerPoint</Application>
  <PresentationFormat>On-screen Show (4:3)</PresentationFormat>
  <Paragraphs>201</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Rockwell</vt:lpstr>
      <vt:lpstr>Times New Roman</vt:lpstr>
      <vt:lpstr>Wingdings</vt:lpstr>
      <vt:lpstr>Advantage</vt:lpstr>
      <vt:lpstr>Gender Differences in Organization Value Fit and Job Satisfaction</vt:lpstr>
      <vt:lpstr>Agenda</vt:lpstr>
      <vt:lpstr>Theoretical Background</vt:lpstr>
      <vt:lpstr>Constructs</vt:lpstr>
      <vt:lpstr>Do women to have higher perceived organization-value fit and job satisfaction than men?</vt:lpstr>
      <vt:lpstr>Hypothesis &amp; Theoretical Model</vt:lpstr>
      <vt:lpstr>Methodology</vt:lpstr>
      <vt:lpstr>Results: Descriptive Statistics</vt:lpstr>
      <vt:lpstr>Results: Descriptive Statistics </vt:lpstr>
      <vt:lpstr>Results: Descriptive Statistics</vt:lpstr>
      <vt:lpstr>Results: Statistical Analysis</vt:lpstr>
      <vt:lpstr>Results: Statistical Analysis</vt:lpstr>
      <vt:lpstr>Results: Statistical Analysis</vt:lpstr>
      <vt:lpstr>Discussion &amp; Future Directions</vt:lpstr>
      <vt:lpstr>Questions or Suggestions?</vt:lpstr>
    </vt:vector>
  </TitlesOfParts>
  <Company>Georgia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Differences in Organization Value Fit and Job Satisfaction</dc:title>
  <dc:creator>Anna Zabinski</dc:creator>
  <cp:lastModifiedBy>Rucha Rane</cp:lastModifiedBy>
  <cp:revision>64</cp:revision>
  <dcterms:created xsi:type="dcterms:W3CDTF">2016-11-30T00:28:18Z</dcterms:created>
  <dcterms:modified xsi:type="dcterms:W3CDTF">2022-01-30T19:02:40Z</dcterms:modified>
</cp:coreProperties>
</file>