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274" r:id="rId2"/>
    <p:sldId id="275" r:id="rId3"/>
    <p:sldId id="284" r:id="rId4"/>
    <p:sldId id="277" r:id="rId5"/>
    <p:sldId id="267" r:id="rId6"/>
    <p:sldId id="285" r:id="rId7"/>
    <p:sldId id="286" r:id="rId8"/>
    <p:sldId id="278" r:id="rId9"/>
    <p:sldId id="279" r:id="rId10"/>
    <p:sldId id="293" r:id="rId11"/>
    <p:sldId id="291" r:id="rId12"/>
    <p:sldId id="292" r:id="rId13"/>
    <p:sldId id="294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2AA43-3E65-FF5D-CC80-E1355D335302}" v="1179" dt="2021-11-28T21:45:13.967"/>
    <p1510:client id="{12F32D54-10A2-1F78-D4DF-22044C369DE3}" v="10" dt="2021-11-23T06:19:42.023"/>
    <p1510:client id="{25B35C35-CFB6-E5CB-A664-F21E3B39A6C6}" v="5" dt="2021-11-23T18:50:12.794"/>
    <p1510:client id="{289EBF95-C7F9-06A3-5CC3-CC24D067518B}" v="386" dt="2021-11-27T05:27:41.033"/>
    <p1510:client id="{3C5BD307-D7B9-FBF7-42BA-15BF206EE36B}" v="13" dt="2021-11-25T05:34:10.890"/>
    <p1510:client id="{403DC36D-2A01-C75B-173B-9AECEB23D85A}" v="11" dt="2021-11-28T08:34:22.651"/>
    <p1510:client id="{4B3796BF-CE0D-CD8C-CE2A-BED3361E3DF9}" v="6" dt="2021-11-23T06:19:13.008"/>
    <p1510:client id="{4C5F7A1F-8CF2-0556-B0AC-C2EAEFD749A9}" v="10" dt="2021-11-23T06:14:07.551"/>
    <p1510:client id="{544E863D-A730-9E91-927E-B040A7F8E4E6}" v="168" dt="2021-11-29T01:55:31.488"/>
    <p1510:client id="{56BA7BF1-8DD8-8194-70EE-D0B0375F7EAD}" v="12" dt="2021-11-23T06:13:08.967"/>
    <p1510:client id="{724125C8-3D13-A68D-C9FD-B69CAD82855E}" v="24" dt="2021-11-23T18:37:10.190"/>
    <p1510:client id="{73E807EE-D216-C7A4-7222-0D263567A976}" v="1" dt="2021-11-23T06:19:24.447"/>
    <p1510:client id="{7C5B9412-C9D8-DD33-F9B0-CD850DE2611C}" v="359" dt="2021-11-23T18:17:24.699"/>
    <p1510:client id="{850267D3-8F41-120E-274C-425D9D2E8A46}" v="17" dt="2021-11-23T06:22:20.955"/>
    <p1510:client id="{8DFC9F8E-13F2-B656-EDC0-4E84BC7ADCF9}" v="17" dt="2021-11-24T22:35:09.711"/>
    <p1510:client id="{9876E3C8-9457-181F-2343-B41F06557A48}" v="181" dt="2021-11-28T05:53:34.375"/>
    <p1510:client id="{9CBCF6DF-1B7F-F96E-B792-0028066947DA}" v="47" dt="2021-11-23T05:54:22.238"/>
    <p1510:client id="{B34417ED-9C11-5D1D-99E0-0CF9D5781F32}" v="10" dt="2021-11-23T06:14:43.418"/>
    <p1510:client id="{B815F1FA-8EEB-524E-1E0B-76E20A6EDB1F}" v="10" dt="2021-11-24T06:30:03.556"/>
    <p1510:client id="{B92E1B80-CBD5-C316-A1E2-08E2EE4F2543}" v="1" dt="2021-11-27T22:04:30.419"/>
    <p1510:client id="{B98E5EEC-D0FA-4F9F-B902-FD90ADD2EA1F}" v="2" dt="2021-11-24T06:27:50.645"/>
    <p1510:client id="{C38EF515-FDB7-299B-D7BE-6D4F35E1EED2}" v="27" dt="2021-11-27T22:03:54.140"/>
    <p1510:client id="{CA95C849-4553-E24F-EF50-F016F346F6DF}" v="286" dt="2021-11-24T22:54:27.682"/>
    <p1510:client id="{CC9BC1CE-546F-5968-75FF-629CAF7748F9}" v="1" dt="2021-11-23T06:12:42.276"/>
    <p1510:client id="{D8628570-1B2D-CCE5-8F94-4CC1AB79EA63}" v="2" dt="2021-11-25T05:00:20.549"/>
    <p1510:client id="{E251D7DD-3DE2-5E3C-912B-AF660F288126}" v="14" dt="2021-11-24T06:38:51.747"/>
    <p1510:client id="{E5E4D2E3-8888-FED3-0142-4DBAB01370B8}" v="13" dt="2021-11-23T21:27:27.657"/>
    <p1510:client id="{E62398D3-E6B5-B47C-CE88-FB2567CAB29E}" v="2" dt="2021-11-23T06:19:10.890"/>
    <p1510:client id="{F84007CE-DE06-1D8A-1FF6-510E447D6A3C}" v="22" dt="2021-11-28T23:56:23.7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8571" autoAdjust="0"/>
  </p:normalViewPr>
  <p:slideViewPr>
    <p:cSldViewPr snapToGrid="0">
      <p:cViewPr varScale="1">
        <p:scale>
          <a:sx n="50" d="100"/>
          <a:sy n="50" d="100"/>
        </p:scale>
        <p:origin x="1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ishak26\Downloads\CarValu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[CarValues.csv]Sheet1!PivotTable1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Price of car types based on Predicted Reliability (3,4,5)</a:t>
            </a:r>
          </a:p>
        </c:rich>
      </c:tx>
      <c:layout>
        <c:manualLayout>
          <c:xMode val="edge"/>
          <c:yMode val="edge"/>
          <c:x val="0.12617827970445988"/>
          <c:y val="2.4155408628461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 w="12700" cap="flat" cmpd="sng" algn="ctr">
              <a:noFill/>
              <a:round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 w="12700" cap="flat" cmpd="sng" algn="ctr">
              <a:noFill/>
              <a:round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 w="12700" cap="flat" cmpd="sng" algn="ctr">
              <a:noFill/>
              <a:round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2">
              <a:alpha val="70000"/>
            </a:schemeClr>
          </a:solidFill>
          <a:ln>
            <a:noFill/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4015410243291894E-2"/>
          <c:y val="0.1609273595366876"/>
          <c:w val="0.95672614885182583"/>
          <c:h val="0.83109705580036175"/>
        </c:manualLayout>
      </c:layout>
      <c:pie3D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0FF-4BDC-AD8F-4C1EA071E8F1}"/>
              </c:ext>
            </c:extLst>
          </c:dPt>
          <c:dPt>
            <c:idx val="1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0FF-4BDC-AD8F-4C1EA071E8F1}"/>
              </c:ext>
            </c:extLst>
          </c:dPt>
          <c:dPt>
            <c:idx val="2"/>
            <c:bubble3D val="0"/>
            <c:spPr>
              <a:solidFill>
                <a:schemeClr val="accent6">
                  <a:alpha val="9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  <a:effectLst>
                <a:innerShdw blurRad="114300">
                  <a:schemeClr val="accent6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6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0FF-4BDC-AD8F-4C1EA071E8F1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0FF-4BDC-AD8F-4C1EA071E8F1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/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0FF-4BDC-AD8F-4C1EA071E8F1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6"/>
                  </a:solidFill>
                  <a:round/>
                </a:ln>
                <a:effectLst>
                  <a:outerShdw blurRad="50800" dist="38100" dir="2700000" algn="tl" rotWithShape="0">
                    <a:schemeClr val="accent6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6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0FF-4BDC-AD8F-4C1EA071E8F1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BD582C"/>
                </a:solidFill>
                <a:round/>
              </a:ln>
              <a:effectLst>
                <a:outerShdw blurRad="50800" dist="38100" dir="2700000" algn="tl" rotWithShape="0">
                  <a:srgbClr val="BD582C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Sheet1!$A$4:$A$7</c:f>
              <c:strCache>
                <c:ptCount val="3"/>
                <c:pt idx="0">
                  <c:v>Family Sedan</c:v>
                </c:pt>
                <c:pt idx="1">
                  <c:v>Small Sedan</c:v>
                </c:pt>
                <c:pt idx="2">
                  <c:v>Upscale Sedan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82.333333333333329</c:v>
                </c:pt>
                <c:pt idx="1">
                  <c:v>73.166666666666671</c:v>
                </c:pt>
                <c:pt idx="2">
                  <c:v>85.666666666666671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D0F-48C4-8234-26D1672011E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99620-CEE9-41B8-A022-AD57504F37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36D938-4ED5-4336-AFBA-A20FA099C596}">
      <dgm:prSet/>
      <dgm:spPr/>
      <dgm:t>
        <a:bodyPr/>
        <a:lstStyle/>
        <a:p>
          <a:r>
            <a:rPr lang="en-US" dirty="0"/>
            <a:t>Our Raw Data contains 54 rows and 7columns which includes the dependent variable (Value Score), 5 independent variables.</a:t>
          </a:r>
        </a:p>
      </dgm:t>
    </dgm:pt>
    <dgm:pt modelId="{239F8C91-1644-49EF-AA5E-38F19D8EFA3D}" type="parTrans" cxnId="{C7E76CDB-6E51-4C13-8603-3E696F07EAEA}">
      <dgm:prSet/>
      <dgm:spPr/>
      <dgm:t>
        <a:bodyPr/>
        <a:lstStyle/>
        <a:p>
          <a:endParaRPr lang="en-US"/>
        </a:p>
      </dgm:t>
    </dgm:pt>
    <dgm:pt modelId="{260FDE22-5E9E-49D8-B946-E1AC9B7E02E0}" type="sibTrans" cxnId="{C7E76CDB-6E51-4C13-8603-3E696F07EAEA}">
      <dgm:prSet/>
      <dgm:spPr/>
      <dgm:t>
        <a:bodyPr/>
        <a:lstStyle/>
        <a:p>
          <a:endParaRPr lang="en-US"/>
        </a:p>
      </dgm:t>
    </dgm:pt>
    <dgm:pt modelId="{97EC4404-F406-468B-80C6-D462927540FC}">
      <dgm:prSet/>
      <dgm:spPr/>
      <dgm:t>
        <a:bodyPr/>
        <a:lstStyle/>
        <a:p>
          <a:r>
            <a:rPr lang="en-US"/>
            <a:t>We are considering small_sedan as the base variable.</a:t>
          </a:r>
        </a:p>
      </dgm:t>
    </dgm:pt>
    <dgm:pt modelId="{559F4D03-A453-4907-BBB4-76CBF3F19EC3}" type="parTrans" cxnId="{CD06B91A-5474-469A-85F9-115D642A49FC}">
      <dgm:prSet/>
      <dgm:spPr/>
      <dgm:t>
        <a:bodyPr/>
        <a:lstStyle/>
        <a:p>
          <a:endParaRPr lang="en-US"/>
        </a:p>
      </dgm:t>
    </dgm:pt>
    <dgm:pt modelId="{9AFCC8D3-0F8E-4FEC-8054-85669540B1D9}" type="sibTrans" cxnId="{CD06B91A-5474-469A-85F9-115D642A49FC}">
      <dgm:prSet/>
      <dgm:spPr/>
      <dgm:t>
        <a:bodyPr/>
        <a:lstStyle/>
        <a:p>
          <a:endParaRPr lang="en-US"/>
        </a:p>
      </dgm:t>
    </dgm:pt>
    <dgm:pt modelId="{1559BDDD-16F4-4DCC-A4BD-41D0EBC81EA3}">
      <dgm:prSet/>
      <dgm:spPr/>
      <dgm:t>
        <a:bodyPr/>
        <a:lstStyle/>
        <a:p>
          <a:r>
            <a:rPr lang="en-US"/>
            <a:t>We are using two dummy variables which are Family_sedan_dummy and Upscale_sedan_dummy respectively. They are created from the independent variable ‘size’.</a:t>
          </a:r>
        </a:p>
      </dgm:t>
    </dgm:pt>
    <dgm:pt modelId="{65D27487-77E3-44D6-AF68-45B5D9A7A9A1}" type="parTrans" cxnId="{3D85661D-2A28-4A13-B3EB-12A195949F56}">
      <dgm:prSet/>
      <dgm:spPr/>
      <dgm:t>
        <a:bodyPr/>
        <a:lstStyle/>
        <a:p>
          <a:endParaRPr lang="en-US"/>
        </a:p>
      </dgm:t>
    </dgm:pt>
    <dgm:pt modelId="{08B7BC16-4DF2-4D0B-8353-CE4010126242}" type="sibTrans" cxnId="{3D85661D-2A28-4A13-B3EB-12A195949F56}">
      <dgm:prSet/>
      <dgm:spPr/>
      <dgm:t>
        <a:bodyPr/>
        <a:lstStyle/>
        <a:p>
          <a:endParaRPr lang="en-US"/>
        </a:p>
      </dgm:t>
    </dgm:pt>
    <dgm:pt modelId="{66D9449D-1FC1-450B-BBA2-966B9A901ECA}" type="pres">
      <dgm:prSet presAssocID="{0D199620-CEE9-41B8-A022-AD57504F37B2}" presName="root" presStyleCnt="0">
        <dgm:presLayoutVars>
          <dgm:dir/>
          <dgm:resizeHandles val="exact"/>
        </dgm:presLayoutVars>
      </dgm:prSet>
      <dgm:spPr/>
    </dgm:pt>
    <dgm:pt modelId="{1265FDBD-B0CA-486A-9FE6-8AD023F28A53}" type="pres">
      <dgm:prSet presAssocID="{4F36D938-4ED5-4336-AFBA-A20FA099C596}" presName="compNode" presStyleCnt="0"/>
      <dgm:spPr/>
    </dgm:pt>
    <dgm:pt modelId="{68EB90B3-E310-439F-8EEC-B983F466F5E0}" type="pres">
      <dgm:prSet presAssocID="{4F36D938-4ED5-4336-AFBA-A20FA099C596}" presName="bgRect" presStyleLbl="bgShp" presStyleIdx="0" presStyleCnt="3"/>
      <dgm:spPr/>
    </dgm:pt>
    <dgm:pt modelId="{41816905-C5CE-4273-8EB5-F778319CCAF8}" type="pres">
      <dgm:prSet presAssocID="{4F36D938-4ED5-4336-AFBA-A20FA099C5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AB325EC-969B-4969-8C0F-BB538489D89F}" type="pres">
      <dgm:prSet presAssocID="{4F36D938-4ED5-4336-AFBA-A20FA099C596}" presName="spaceRect" presStyleCnt="0"/>
      <dgm:spPr/>
    </dgm:pt>
    <dgm:pt modelId="{27EE2E63-08EF-4448-AB30-DDABBCB7ED10}" type="pres">
      <dgm:prSet presAssocID="{4F36D938-4ED5-4336-AFBA-A20FA099C596}" presName="parTx" presStyleLbl="revTx" presStyleIdx="0" presStyleCnt="3">
        <dgm:presLayoutVars>
          <dgm:chMax val="0"/>
          <dgm:chPref val="0"/>
        </dgm:presLayoutVars>
      </dgm:prSet>
      <dgm:spPr/>
    </dgm:pt>
    <dgm:pt modelId="{0B967CFF-6F56-40C6-BDB5-B7FCF6D07DC4}" type="pres">
      <dgm:prSet presAssocID="{260FDE22-5E9E-49D8-B946-E1AC9B7E02E0}" presName="sibTrans" presStyleCnt="0"/>
      <dgm:spPr/>
    </dgm:pt>
    <dgm:pt modelId="{DC8DF56B-09F3-41DD-92FF-021C3695715F}" type="pres">
      <dgm:prSet presAssocID="{97EC4404-F406-468B-80C6-D462927540FC}" presName="compNode" presStyleCnt="0"/>
      <dgm:spPr/>
    </dgm:pt>
    <dgm:pt modelId="{2C9DF71C-10F6-4E5B-A7A0-1D23BD7F5E3A}" type="pres">
      <dgm:prSet presAssocID="{97EC4404-F406-468B-80C6-D462927540FC}" presName="bgRect" presStyleLbl="bgShp" presStyleIdx="1" presStyleCnt="3"/>
      <dgm:spPr/>
    </dgm:pt>
    <dgm:pt modelId="{37AB0FC6-127C-4965-BF17-EE8ABDDAC911}" type="pres">
      <dgm:prSet presAssocID="{97EC4404-F406-468B-80C6-D462927540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957C2962-7CC1-4AD8-976A-6317D6B23078}" type="pres">
      <dgm:prSet presAssocID="{97EC4404-F406-468B-80C6-D462927540FC}" presName="spaceRect" presStyleCnt="0"/>
      <dgm:spPr/>
    </dgm:pt>
    <dgm:pt modelId="{B26CEC03-6E94-4B1D-9A5A-FE013B57CF47}" type="pres">
      <dgm:prSet presAssocID="{97EC4404-F406-468B-80C6-D462927540FC}" presName="parTx" presStyleLbl="revTx" presStyleIdx="1" presStyleCnt="3">
        <dgm:presLayoutVars>
          <dgm:chMax val="0"/>
          <dgm:chPref val="0"/>
        </dgm:presLayoutVars>
      </dgm:prSet>
      <dgm:spPr/>
    </dgm:pt>
    <dgm:pt modelId="{CA991244-ACFB-4C8E-A108-7F33A8054BA6}" type="pres">
      <dgm:prSet presAssocID="{9AFCC8D3-0F8E-4FEC-8054-85669540B1D9}" presName="sibTrans" presStyleCnt="0"/>
      <dgm:spPr/>
    </dgm:pt>
    <dgm:pt modelId="{0B7B06DF-C538-4080-8ED2-21FFAF1213DF}" type="pres">
      <dgm:prSet presAssocID="{1559BDDD-16F4-4DCC-A4BD-41D0EBC81EA3}" presName="compNode" presStyleCnt="0"/>
      <dgm:spPr/>
    </dgm:pt>
    <dgm:pt modelId="{333C05D8-B0C2-4C3B-956F-3696D74168BD}" type="pres">
      <dgm:prSet presAssocID="{1559BDDD-16F4-4DCC-A4BD-41D0EBC81EA3}" presName="bgRect" presStyleLbl="bgShp" presStyleIdx="2" presStyleCnt="3"/>
      <dgm:spPr/>
    </dgm:pt>
    <dgm:pt modelId="{C0636D43-BB3E-4169-9310-DAF7C714B0F6}" type="pres">
      <dgm:prSet presAssocID="{1559BDDD-16F4-4DCC-A4BD-41D0EBC81E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15375BA-58E3-4969-9709-2B65A218347C}" type="pres">
      <dgm:prSet presAssocID="{1559BDDD-16F4-4DCC-A4BD-41D0EBC81EA3}" presName="spaceRect" presStyleCnt="0"/>
      <dgm:spPr/>
    </dgm:pt>
    <dgm:pt modelId="{AA73B0F0-771C-4E35-AA6E-609F26C120C0}" type="pres">
      <dgm:prSet presAssocID="{1559BDDD-16F4-4DCC-A4BD-41D0EBC81E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06B91A-5474-469A-85F9-115D642A49FC}" srcId="{0D199620-CEE9-41B8-A022-AD57504F37B2}" destId="{97EC4404-F406-468B-80C6-D462927540FC}" srcOrd="1" destOrd="0" parTransId="{559F4D03-A453-4907-BBB4-76CBF3F19EC3}" sibTransId="{9AFCC8D3-0F8E-4FEC-8054-85669540B1D9}"/>
    <dgm:cxn modelId="{3D85661D-2A28-4A13-B3EB-12A195949F56}" srcId="{0D199620-CEE9-41B8-A022-AD57504F37B2}" destId="{1559BDDD-16F4-4DCC-A4BD-41D0EBC81EA3}" srcOrd="2" destOrd="0" parTransId="{65D27487-77E3-44D6-AF68-45B5D9A7A9A1}" sibTransId="{08B7BC16-4DF2-4D0B-8353-CE4010126242}"/>
    <dgm:cxn modelId="{0471169B-4933-4486-B20E-A257F1717997}" type="presOf" srcId="{4F36D938-4ED5-4336-AFBA-A20FA099C596}" destId="{27EE2E63-08EF-4448-AB30-DDABBCB7ED10}" srcOrd="0" destOrd="0" presId="urn:microsoft.com/office/officeart/2018/2/layout/IconVerticalSolidList"/>
    <dgm:cxn modelId="{D346C7BE-A586-4F45-9ABD-F56E5F5637E6}" type="presOf" srcId="{97EC4404-F406-468B-80C6-D462927540FC}" destId="{B26CEC03-6E94-4B1D-9A5A-FE013B57CF47}" srcOrd="0" destOrd="0" presId="urn:microsoft.com/office/officeart/2018/2/layout/IconVerticalSolidList"/>
    <dgm:cxn modelId="{04C428C3-04C8-4E61-AE60-1E4A6439F524}" type="presOf" srcId="{1559BDDD-16F4-4DCC-A4BD-41D0EBC81EA3}" destId="{AA73B0F0-771C-4E35-AA6E-609F26C120C0}" srcOrd="0" destOrd="0" presId="urn:microsoft.com/office/officeart/2018/2/layout/IconVerticalSolidList"/>
    <dgm:cxn modelId="{C7E76CDB-6E51-4C13-8603-3E696F07EAEA}" srcId="{0D199620-CEE9-41B8-A022-AD57504F37B2}" destId="{4F36D938-4ED5-4336-AFBA-A20FA099C596}" srcOrd="0" destOrd="0" parTransId="{239F8C91-1644-49EF-AA5E-38F19D8EFA3D}" sibTransId="{260FDE22-5E9E-49D8-B946-E1AC9B7E02E0}"/>
    <dgm:cxn modelId="{5E59B9EA-077D-4A9F-A371-3BE06B03DC45}" type="presOf" srcId="{0D199620-CEE9-41B8-A022-AD57504F37B2}" destId="{66D9449D-1FC1-450B-BBA2-966B9A901ECA}" srcOrd="0" destOrd="0" presId="urn:microsoft.com/office/officeart/2018/2/layout/IconVerticalSolidList"/>
    <dgm:cxn modelId="{5BC00F0E-767B-482F-A3FD-97AD87099C24}" type="presParOf" srcId="{66D9449D-1FC1-450B-BBA2-966B9A901ECA}" destId="{1265FDBD-B0CA-486A-9FE6-8AD023F28A53}" srcOrd="0" destOrd="0" presId="urn:microsoft.com/office/officeart/2018/2/layout/IconVerticalSolidList"/>
    <dgm:cxn modelId="{CFA3E225-8F43-4059-AC69-BE79330F2CD9}" type="presParOf" srcId="{1265FDBD-B0CA-486A-9FE6-8AD023F28A53}" destId="{68EB90B3-E310-439F-8EEC-B983F466F5E0}" srcOrd="0" destOrd="0" presId="urn:microsoft.com/office/officeart/2018/2/layout/IconVerticalSolidList"/>
    <dgm:cxn modelId="{18DB9CAD-4F57-4485-8077-A8183B1B33D8}" type="presParOf" srcId="{1265FDBD-B0CA-486A-9FE6-8AD023F28A53}" destId="{41816905-C5CE-4273-8EB5-F778319CCAF8}" srcOrd="1" destOrd="0" presId="urn:microsoft.com/office/officeart/2018/2/layout/IconVerticalSolidList"/>
    <dgm:cxn modelId="{500AB8FB-85EF-4546-9988-E51077E3A270}" type="presParOf" srcId="{1265FDBD-B0CA-486A-9FE6-8AD023F28A53}" destId="{9AB325EC-969B-4969-8C0F-BB538489D89F}" srcOrd="2" destOrd="0" presId="urn:microsoft.com/office/officeart/2018/2/layout/IconVerticalSolidList"/>
    <dgm:cxn modelId="{812E5F2F-3557-4974-B87A-7259BC999AA7}" type="presParOf" srcId="{1265FDBD-B0CA-486A-9FE6-8AD023F28A53}" destId="{27EE2E63-08EF-4448-AB30-DDABBCB7ED10}" srcOrd="3" destOrd="0" presId="urn:microsoft.com/office/officeart/2018/2/layout/IconVerticalSolidList"/>
    <dgm:cxn modelId="{33407106-61C0-4F61-95DF-C610A4A57360}" type="presParOf" srcId="{66D9449D-1FC1-450B-BBA2-966B9A901ECA}" destId="{0B967CFF-6F56-40C6-BDB5-B7FCF6D07DC4}" srcOrd="1" destOrd="0" presId="urn:microsoft.com/office/officeart/2018/2/layout/IconVerticalSolidList"/>
    <dgm:cxn modelId="{A2261B86-832F-4F7E-B242-218C16CB6520}" type="presParOf" srcId="{66D9449D-1FC1-450B-BBA2-966B9A901ECA}" destId="{DC8DF56B-09F3-41DD-92FF-021C3695715F}" srcOrd="2" destOrd="0" presId="urn:microsoft.com/office/officeart/2018/2/layout/IconVerticalSolidList"/>
    <dgm:cxn modelId="{13CCD080-67BF-42EA-B7C0-1E6238606297}" type="presParOf" srcId="{DC8DF56B-09F3-41DD-92FF-021C3695715F}" destId="{2C9DF71C-10F6-4E5B-A7A0-1D23BD7F5E3A}" srcOrd="0" destOrd="0" presId="urn:microsoft.com/office/officeart/2018/2/layout/IconVerticalSolidList"/>
    <dgm:cxn modelId="{3968BEC1-519A-4609-A32D-EFA1C9B15E19}" type="presParOf" srcId="{DC8DF56B-09F3-41DD-92FF-021C3695715F}" destId="{37AB0FC6-127C-4965-BF17-EE8ABDDAC911}" srcOrd="1" destOrd="0" presId="urn:microsoft.com/office/officeart/2018/2/layout/IconVerticalSolidList"/>
    <dgm:cxn modelId="{8F48A335-6834-4037-8A6E-E70615B836F1}" type="presParOf" srcId="{DC8DF56B-09F3-41DD-92FF-021C3695715F}" destId="{957C2962-7CC1-4AD8-976A-6317D6B23078}" srcOrd="2" destOrd="0" presId="urn:microsoft.com/office/officeart/2018/2/layout/IconVerticalSolidList"/>
    <dgm:cxn modelId="{ABAD75E1-2021-4902-943C-41005AEC226B}" type="presParOf" srcId="{DC8DF56B-09F3-41DD-92FF-021C3695715F}" destId="{B26CEC03-6E94-4B1D-9A5A-FE013B57CF47}" srcOrd="3" destOrd="0" presId="urn:microsoft.com/office/officeart/2018/2/layout/IconVerticalSolidList"/>
    <dgm:cxn modelId="{347422E5-2C44-4F91-90BD-B5E77F052461}" type="presParOf" srcId="{66D9449D-1FC1-450B-BBA2-966B9A901ECA}" destId="{CA991244-ACFB-4C8E-A108-7F33A8054BA6}" srcOrd="3" destOrd="0" presId="urn:microsoft.com/office/officeart/2018/2/layout/IconVerticalSolidList"/>
    <dgm:cxn modelId="{71342ABA-1836-4246-8829-9AE2209FE5F5}" type="presParOf" srcId="{66D9449D-1FC1-450B-BBA2-966B9A901ECA}" destId="{0B7B06DF-C538-4080-8ED2-21FFAF1213DF}" srcOrd="4" destOrd="0" presId="urn:microsoft.com/office/officeart/2018/2/layout/IconVerticalSolidList"/>
    <dgm:cxn modelId="{34D1F8FF-4413-4BF2-A43C-271205AF5BCF}" type="presParOf" srcId="{0B7B06DF-C538-4080-8ED2-21FFAF1213DF}" destId="{333C05D8-B0C2-4C3B-956F-3696D74168BD}" srcOrd="0" destOrd="0" presId="urn:microsoft.com/office/officeart/2018/2/layout/IconVerticalSolidList"/>
    <dgm:cxn modelId="{503EB09A-AC57-4190-884D-492FC5364BE6}" type="presParOf" srcId="{0B7B06DF-C538-4080-8ED2-21FFAF1213DF}" destId="{C0636D43-BB3E-4169-9310-DAF7C714B0F6}" srcOrd="1" destOrd="0" presId="urn:microsoft.com/office/officeart/2018/2/layout/IconVerticalSolidList"/>
    <dgm:cxn modelId="{0C573273-3153-4240-967C-0EF19534630A}" type="presParOf" srcId="{0B7B06DF-C538-4080-8ED2-21FFAF1213DF}" destId="{415375BA-58E3-4969-9709-2B65A218347C}" srcOrd="2" destOrd="0" presId="urn:microsoft.com/office/officeart/2018/2/layout/IconVerticalSolidList"/>
    <dgm:cxn modelId="{214BD56D-E6C1-473D-B8F6-A4A7D01665CB}" type="presParOf" srcId="{0B7B06DF-C538-4080-8ED2-21FFAF1213DF}" destId="{AA73B0F0-771C-4E35-AA6E-609F26C120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B90B3-E310-439F-8EEC-B983F466F5E0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16905-C5CE-4273-8EB5-F778319CCAF8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E2E63-08EF-4448-AB30-DDABBCB7ED10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Our Raw Data contains 54 rows and 7columns which includes the dependent variable (Value Score), 5 independent variables.</a:t>
          </a:r>
        </a:p>
      </dsp:txBody>
      <dsp:txXfrm>
        <a:off x="1249101" y="462"/>
        <a:ext cx="8809298" cy="1081473"/>
      </dsp:txXfrm>
    </dsp:sp>
    <dsp:sp modelId="{2C9DF71C-10F6-4E5B-A7A0-1D23BD7F5E3A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B0FC6-127C-4965-BF17-EE8ABDDAC91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CEC03-6E94-4B1D-9A5A-FE013B57CF47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are considering small_sedan as the base variable.</a:t>
          </a:r>
        </a:p>
      </dsp:txBody>
      <dsp:txXfrm>
        <a:off x="1249101" y="1352303"/>
        <a:ext cx="8809298" cy="1081473"/>
      </dsp:txXfrm>
    </dsp:sp>
    <dsp:sp modelId="{333C05D8-B0C2-4C3B-956F-3696D74168BD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36D43-BB3E-4169-9310-DAF7C714B0F6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3B0F0-771C-4E35-AA6E-609F26C120C0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are using two dummy variables which are Family_sedan_dummy and Upscale_sedan_dummy respectively. They are created from the independent variable ‘size’.</a:t>
          </a:r>
        </a:p>
      </dsp:txBody>
      <dsp:txXfrm>
        <a:off x="1249101" y="2704144"/>
        <a:ext cx="8809298" cy="1081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E8FBF-7100-4581-86B3-214702CED296}" type="datetimeFigureOut">
              <a:rPr lang="en-US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0D59-2372-4FAF-B678-8E9B8A65B97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1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8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3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5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74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1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Akhil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8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43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27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0D59-2372-4FAF-B678-8E9B8A65B97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11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2FAEB-7816-4436-AD6E-B59B6151079B}"/>
              </a:ext>
            </a:extLst>
          </p:cNvPr>
          <p:cNvSpPr txBox="1"/>
          <p:nvPr/>
        </p:nvSpPr>
        <p:spPr>
          <a:xfrm>
            <a:off x="5181601" y="634946"/>
            <a:ext cx="6368142" cy="1450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475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300" b="1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Predicting the Best Car Value</a:t>
            </a: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spc="-5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White muscle car with top down">
            <a:extLst>
              <a:ext uri="{FF2B5EF4-FFF2-40B4-BE49-F238E27FC236}">
                <a16:creationId xmlns:a16="http://schemas.microsoft.com/office/drawing/2014/main" id="{529B8B65-F944-2799-3042-9F69F0FA8E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1" r="15828" b="2"/>
          <a:stretch/>
        </p:blipFill>
        <p:spPr>
          <a:xfrm>
            <a:off x="20" y="-12128"/>
            <a:ext cx="4898346" cy="6870127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2AD7BB5F-CA70-4986-A0F3-989A480E97A5}"/>
              </a:ext>
            </a:extLst>
          </p:cNvPr>
          <p:cNvSpPr>
            <a:spLocks noGrp="1"/>
          </p:cNvSpPr>
          <p:nvPr/>
        </p:nvSpPr>
        <p:spPr>
          <a:xfrm>
            <a:off x="5287617" y="2198914"/>
            <a:ext cx="6262126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CSUF </a:t>
            </a:r>
          </a:p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ISDS 540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By: 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Monisha Kumar,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Akhil Nair,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Gourav Joshi,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Rucha NILANGEKAR,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Sreya Ancha</a:t>
            </a:r>
          </a:p>
        </p:txBody>
      </p:sp>
    </p:spTree>
    <p:extLst>
      <p:ext uri="{BB962C8B-B14F-4D97-AF65-F5344CB8AC3E}">
        <p14:creationId xmlns:p14="http://schemas.microsoft.com/office/powerpoint/2010/main" val="28811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9853C-E209-75DD-D332-E062D5C6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2" y="1182030"/>
            <a:ext cx="5714535" cy="5509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98C67-D6DF-297E-B18D-88AB1C006C64}"/>
              </a:ext>
            </a:extLst>
          </p:cNvPr>
          <p:cNvSpPr txBox="1"/>
          <p:nvPr/>
        </p:nvSpPr>
        <p:spPr>
          <a:xfrm>
            <a:off x="4973444" y="367179"/>
            <a:ext cx="525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-1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12E95-4FDB-DD43-2917-7B48E1D5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2" y="1182030"/>
            <a:ext cx="5687122" cy="5509514"/>
          </a:xfrm>
          <a:prstGeom prst="rect">
            <a:avLst/>
          </a:prstGeom>
        </p:spPr>
      </p:pic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29071933-1E2D-60EE-BD26-189805EF5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72" y="1182030"/>
            <a:ext cx="5765180" cy="5509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4552C1-9972-A575-5201-10922D8B1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090" y="1182030"/>
            <a:ext cx="5450296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3B99A3-363C-135F-8712-C02029794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7278" y="1115122"/>
            <a:ext cx="5063004" cy="550951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9853C-E209-75DD-D332-E062D5C61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2" y="1115122"/>
            <a:ext cx="5714535" cy="5509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98C67-D6DF-297E-B18D-88AB1C006C64}"/>
              </a:ext>
            </a:extLst>
          </p:cNvPr>
          <p:cNvSpPr txBox="1"/>
          <p:nvPr/>
        </p:nvSpPr>
        <p:spPr>
          <a:xfrm>
            <a:off x="4973444" y="367179"/>
            <a:ext cx="525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-2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343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9853C-E209-75DD-D332-E062D5C6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2" y="1182030"/>
            <a:ext cx="5714535" cy="5509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98C67-D6DF-297E-B18D-88AB1C006C64}"/>
              </a:ext>
            </a:extLst>
          </p:cNvPr>
          <p:cNvSpPr txBox="1"/>
          <p:nvPr/>
        </p:nvSpPr>
        <p:spPr>
          <a:xfrm>
            <a:off x="4973444" y="367179"/>
            <a:ext cx="525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-3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12E95-4FDB-DD43-2917-7B48E1D5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2" y="1182030"/>
            <a:ext cx="5687122" cy="5509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3ACF7-361F-68C8-C15E-E4D0EB038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66" y="1182029"/>
            <a:ext cx="5350262" cy="434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6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A9853C-E209-75DD-D332-E062D5C6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72" y="1182030"/>
            <a:ext cx="5714535" cy="55095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198C67-D6DF-297E-B18D-88AB1C006C64}"/>
              </a:ext>
            </a:extLst>
          </p:cNvPr>
          <p:cNvSpPr txBox="1"/>
          <p:nvPr/>
        </p:nvSpPr>
        <p:spPr>
          <a:xfrm>
            <a:off x="4973444" y="367179"/>
            <a:ext cx="5252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-4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12E95-4FDB-DD43-2917-7B48E1D5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2" y="1182030"/>
            <a:ext cx="5687122" cy="5509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C3ACF7-361F-68C8-C15E-E4D0EB038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5766" y="1182029"/>
            <a:ext cx="5350262" cy="434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2BD55-DE16-EDD8-2351-E5446C10E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72" y="1182030"/>
            <a:ext cx="5687122" cy="5509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5CF9F-B1EC-25C9-A0C0-9BE34E7457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706" y="1182029"/>
            <a:ext cx="5563065" cy="43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3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DB98FD-AE47-891D-23A4-FF3ED1D59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734" y="670126"/>
            <a:ext cx="6109350" cy="524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4D21E4-7E9F-4DA0-963B-D77BF6E39B96}"/>
              </a:ext>
            </a:extLst>
          </p:cNvPr>
          <p:cNvSpPr txBox="1"/>
          <p:nvPr/>
        </p:nvSpPr>
        <p:spPr>
          <a:xfrm>
            <a:off x="69106" y="110459"/>
            <a:ext cx="3806026" cy="6934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u="sng" spc="-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2F2DA-0C7C-75A2-1B8C-706C0EA3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17" y="670125"/>
            <a:ext cx="4769005" cy="22068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C85B55-4404-DE79-6E97-C152C06DA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17" y="3605206"/>
            <a:ext cx="4873084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E9E7-015D-45D6-B01F-340743B4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Conclusion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C9B453-0D71-4F42-9A83-8F942C12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Final Model applied on complete data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Adjusted R-Square = 81.88%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DB899-A37C-97AB-743F-55A6A94A84FE}"/>
              </a:ext>
            </a:extLst>
          </p:cNvPr>
          <p:cNvSpPr txBox="1"/>
          <p:nvPr/>
        </p:nvSpPr>
        <p:spPr>
          <a:xfrm>
            <a:off x="5131029" y="2782669"/>
            <a:ext cx="441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0950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FD953-DA22-4953-B8A8-0C5C5159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Data Set:</a:t>
            </a:r>
            <a:b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i="1">
                <a:solidFill>
                  <a:schemeClr val="tx1">
                    <a:lumMod val="85000"/>
                    <a:lumOff val="15000"/>
                  </a:schemeClr>
                </a:solidFill>
              </a:rPr>
              <a:t>https://csufullerton.instructure.com/courses/3332012/files/228470770/download?download_frd=1</a:t>
            </a:r>
            <a:endParaRPr lang="en-US" sz="2400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5E0C89-7C0A-524E-799F-941EC5BC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923" r="36921" b="10405"/>
          <a:stretch/>
        </p:blipFill>
        <p:spPr>
          <a:xfrm>
            <a:off x="635457" y="595474"/>
            <a:ext cx="10447721" cy="3747925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455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FD953-DA22-4953-B8A8-0C5C5159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Question of Interest:</a:t>
            </a:r>
            <a:endParaRPr lang="en-US" dirty="0"/>
          </a:p>
        </p:txBody>
      </p:sp>
      <p:pic>
        <p:nvPicPr>
          <p:cNvPr id="17" name="Picture 4" descr="Speedometer">
            <a:extLst>
              <a:ext uri="{FF2B5EF4-FFF2-40B4-BE49-F238E27FC236}">
                <a16:creationId xmlns:a16="http://schemas.microsoft.com/office/drawing/2014/main" id="{29010B0A-06AD-62C4-1BF6-5FD9807CCD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40" r="27788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F907-06DC-42A7-A970-17BE9052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900" b="1" dirty="0">
                <a:ea typeface="+mn-lt"/>
                <a:cs typeface="+mn-lt"/>
              </a:rPr>
              <a:t>What is the best Car Value based on the following criteria:</a:t>
            </a:r>
            <a:endParaRPr lang="en-US" sz="1900" b="1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b="1" dirty="0">
                <a:ea typeface="+mn-lt"/>
                <a:cs typeface="+mn-lt"/>
              </a:rPr>
              <a:t>Size </a:t>
            </a:r>
            <a:r>
              <a:rPr lang="en-US" sz="1900" dirty="0">
                <a:ea typeface="+mn-lt"/>
                <a:cs typeface="+mn-lt"/>
              </a:rPr>
              <a:t>– Defines the size of the car.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b="1" dirty="0">
                <a:ea typeface="+mn-lt"/>
                <a:cs typeface="+mn-lt"/>
              </a:rPr>
              <a:t>Price </a:t>
            </a:r>
            <a:r>
              <a:rPr lang="en-US" sz="1900" dirty="0">
                <a:ea typeface="+mn-lt"/>
                <a:cs typeface="+mn-lt"/>
              </a:rPr>
              <a:t>- Depicts the price of the car based on the Value Score.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b="1" dirty="0">
                <a:ea typeface="+mn-lt"/>
                <a:cs typeface="+mn-lt"/>
              </a:rPr>
              <a:t>Cost per mile </a:t>
            </a:r>
            <a:r>
              <a:rPr lang="en-US" sz="1900" dirty="0">
                <a:ea typeface="+mn-lt"/>
                <a:cs typeface="+mn-lt"/>
              </a:rPr>
              <a:t>– Describes the mileage of the car.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900" dirty="0">
                <a:ea typeface="+mn-lt"/>
                <a:cs typeface="+mn-lt"/>
              </a:rPr>
              <a:t> </a:t>
            </a:r>
            <a:r>
              <a:rPr lang="en-US" sz="1900" b="1" dirty="0">
                <a:ea typeface="+mn-lt"/>
                <a:cs typeface="+mn-lt"/>
              </a:rPr>
              <a:t>Road Test Score </a:t>
            </a:r>
            <a:r>
              <a:rPr lang="en-US" sz="1900" dirty="0">
                <a:ea typeface="+mn-lt"/>
                <a:cs typeface="+mn-lt"/>
              </a:rPr>
              <a:t>– Describes the actual performance of the car.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900" b="1" dirty="0">
                <a:ea typeface="+mn-lt"/>
                <a:cs typeface="+mn-lt"/>
              </a:rPr>
              <a:t> Predicted Reliability </a:t>
            </a:r>
            <a:r>
              <a:rPr lang="en-US" sz="1900" dirty="0">
                <a:ea typeface="+mn-lt"/>
                <a:cs typeface="+mn-lt"/>
              </a:rPr>
              <a:t>– Depicts the predicted reliability score of the car.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b="1" dirty="0">
                <a:ea typeface="+mn-lt"/>
                <a:cs typeface="+mn-lt"/>
              </a:rPr>
              <a:t>Value score – </a:t>
            </a:r>
            <a:r>
              <a:rPr lang="en-US" sz="1900" dirty="0">
                <a:ea typeface="+mn-lt"/>
                <a:cs typeface="+mn-lt"/>
              </a:rPr>
              <a:t>Overall average score considering the above-mentioned parameters.</a:t>
            </a:r>
          </a:p>
          <a:p>
            <a:pPr marL="0" indent="0">
              <a:buNone/>
            </a:pPr>
            <a:endParaRPr lang="en-US" sz="1900" dirty="0">
              <a:ea typeface="+mn-lt"/>
              <a:cs typeface="+mn-lt"/>
            </a:endParaRPr>
          </a:p>
          <a:p>
            <a:endParaRPr 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6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587C1188-C48A-3371-A919-C2E06BF02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0496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35CCD91-ECE2-0D50-80B7-412DA7D60638}"/>
              </a:ext>
            </a:extLst>
          </p:cNvPr>
          <p:cNvSpPr txBox="1"/>
          <p:nvPr/>
        </p:nvSpPr>
        <p:spPr>
          <a:xfrm>
            <a:off x="1096963" y="970156"/>
            <a:ext cx="9920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8871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F05AF2-465A-0D88-FFCD-D8E7BC91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911975"/>
            <a:ext cx="5552824" cy="2812532"/>
          </a:xfrm>
        </p:spPr>
      </p:pic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FBF8A80D-19E4-E7CE-0868-61FC2BE6A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454918"/>
              </p:ext>
            </p:extLst>
          </p:nvPr>
        </p:nvGraphicFramePr>
        <p:xfrm>
          <a:off x="540765" y="1134999"/>
          <a:ext cx="5090601" cy="542191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56971">
                  <a:extLst>
                    <a:ext uri="{9D8B030D-6E8A-4147-A177-3AD203B41FA5}">
                      <a16:colId xmlns:a16="http://schemas.microsoft.com/office/drawing/2014/main" val="2629762927"/>
                    </a:ext>
                  </a:extLst>
                </a:gridCol>
                <a:gridCol w="2333630">
                  <a:extLst>
                    <a:ext uri="{9D8B030D-6E8A-4147-A177-3AD203B41FA5}">
                      <a16:colId xmlns:a16="http://schemas.microsoft.com/office/drawing/2014/main" val="842359544"/>
                    </a:ext>
                  </a:extLst>
                </a:gridCol>
              </a:tblGrid>
              <a:tr h="33520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Value Score</a:t>
                      </a:r>
                      <a:endParaRPr lang="en-US" sz="1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33016"/>
                  </a:ext>
                </a:extLst>
              </a:tr>
              <a:tr h="393897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3760725713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1.353519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1185264266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Standard Error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0.036655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3332909750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1.335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1967515318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1.32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2347885696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 Deviation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0.269361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352815165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Sample Variance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0.072555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657184617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Kurtosis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-0.23517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98110088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Skewness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0.440966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1599934731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1.17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413021205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Minimum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3500194830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Maximum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1.99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2444656388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Sum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73.09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3235882684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1179583565"/>
                  </a:ext>
                </a:extLst>
              </a:tr>
              <a:tr h="335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Confidence Level(95.0%)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0.073521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10" marR="2510" marT="2510" marB="0" anchor="b"/>
                </a:tc>
                <a:extLst>
                  <a:ext uri="{0D108BD9-81ED-4DB2-BD59-A6C34878D82A}">
                    <a16:rowId xmlns:a16="http://schemas.microsoft.com/office/drawing/2014/main" val="997751657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7525481E-F29C-4256-40A3-ACC4A13D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85" y="3676740"/>
            <a:ext cx="5090601" cy="31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3A000CA-0740-28D7-23E3-426D9FB29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8" y="741618"/>
            <a:ext cx="4627756" cy="56142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0850DA-6523-528D-2C00-A1A884677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290" y="741618"/>
            <a:ext cx="4683509" cy="55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0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77B0CB-1E8D-28E6-1C19-D91D09C0D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9" y="582843"/>
            <a:ext cx="4926825" cy="5814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C51871-5D2C-B7DC-7F8E-7480F4A7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01" y="582843"/>
            <a:ext cx="4822898" cy="56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4CC4-AF7F-477F-AB99-6FEF796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4512900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Comparing the Average price of Cars based on the Predicted reliability &amp; Value Score 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A3EC8C-5E89-831C-6C95-F477886E5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506886"/>
              </p:ext>
            </p:extLst>
          </p:nvPr>
        </p:nvGraphicFramePr>
        <p:xfrm>
          <a:off x="6445405" y="244280"/>
          <a:ext cx="5635083" cy="6369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2FF546-1872-DE4C-8D46-FB7954C0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477" y="323385"/>
            <a:ext cx="6188928" cy="629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67330AC-A370-CC32-0B52-52C43CFC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8380" y="2198915"/>
            <a:ext cx="3030475" cy="1619350"/>
          </a:xfrm>
        </p:spPr>
        <p:txBody>
          <a:bodyPr vert="horz" lIns="0" tIns="45720" rIns="0" bIns="45720" rtlCol="0"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80 % of the Data was used as train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20% of it was used as test data.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241E2A-5AA1-528C-8F45-49EF866A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8" y="457200"/>
            <a:ext cx="7861610" cy="57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39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697</TotalTime>
  <Words>343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PowerPoint Presentation</vt:lpstr>
      <vt:lpstr>Data Set: https://csufullerton.instructure.com/courses/3332012/files/228470770/download?download_frd=1</vt:lpstr>
      <vt:lpstr>Question of Interest:</vt:lpstr>
      <vt:lpstr>PowerPoint Presentation</vt:lpstr>
      <vt:lpstr>PowerPoint Presentation</vt:lpstr>
      <vt:lpstr>PowerPoint Presentation</vt:lpstr>
      <vt:lpstr>PowerPoint Presentation</vt:lpstr>
      <vt:lpstr>Comparing the Average price of Cars based on the Predicted reliability &amp; Value Score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Monisha Kumar</dc:creator>
  <cp:lastModifiedBy>Sreya Chowdary Ancha</cp:lastModifiedBy>
  <cp:revision>11</cp:revision>
  <dcterms:created xsi:type="dcterms:W3CDTF">2021-11-23T05:52:25Z</dcterms:created>
  <dcterms:modified xsi:type="dcterms:W3CDTF">2022-12-04T18:35:42Z</dcterms:modified>
</cp:coreProperties>
</file>