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7DC3-3360-40C9-B6C0-2AA00EEE0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159658-3421-45D8-8E42-E33F7B2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BEE4BD-B422-4CDC-803A-7444D2FAC076}"/>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9223CF0F-D5F7-4B46-85D5-646348BF0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5CAD6-ED37-43D3-A636-03EDA7320C79}"/>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289896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C97D-FDF7-4066-B8D6-1B268DDD70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9094A3-A0F5-4C95-8169-84E3EF0FF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971DA-526F-4F7D-9ACC-F0BE96EF5AAE}"/>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ECAD620D-4202-4147-BC92-BEA6F53E2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79603-6D29-4BE7-BA14-04A82A3DE427}"/>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355980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641A7-9984-41CE-9170-F49166C3F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34DAC-5BB5-4467-859A-95623BC8D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62523-8B5F-4AE2-952B-EDB34E682ED2}"/>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50A686A5-78B4-4E6E-B483-847619258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C66CD-6A6C-458B-9B00-0D7EFBCAE784}"/>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171610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ECBB-96C8-42BF-B99D-9CD16A5B9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86568-F543-42A4-B92C-10763B7F1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0A97F-1F00-4BF4-9B9F-BF28497E0933}"/>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131FDFF9-B458-4FDE-8B14-AEE012927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DDD69-8642-45CC-A3BA-16D2E93D1018}"/>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409809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725A-1ED7-43E1-856D-F55C97061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01F06D-F39C-4CF4-A98F-6939C2345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9667E-29AD-4F0D-A7B6-03568D86DA22}"/>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B038E744-1375-4D43-8F00-AF7DEEE03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1FE5A-C9D0-4195-ADF8-7C83A7849DE2}"/>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8264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191F-8B06-4A75-AFE1-0A48E503E0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A493E-DB4D-4615-9827-1A29BCF37C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F5B9E-DCA2-4314-93DE-0B10DF757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BA55B8-5960-43C8-8566-054FDFE30F3F}"/>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6" name="Footer Placeholder 5">
            <a:extLst>
              <a:ext uri="{FF2B5EF4-FFF2-40B4-BE49-F238E27FC236}">
                <a16:creationId xmlns:a16="http://schemas.microsoft.com/office/drawing/2014/main" id="{350658DD-7FC5-426A-B507-D8A665211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A5F93-91E8-483D-BE78-AFE5A129C457}"/>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798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8DD1-DA00-46F0-BC6D-6A2AEE2878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1B139B-E703-4921-80D7-75E98CFC2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B182E6-3EBC-4DA7-B3E9-61E421ABF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80D965-2858-4EB6-A856-7FDF13A8B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816ED-7AE7-4F9C-97E5-229C8CED7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5DB000-2341-42F3-9752-30A7CD9F97AB}"/>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8" name="Footer Placeholder 7">
            <a:extLst>
              <a:ext uri="{FF2B5EF4-FFF2-40B4-BE49-F238E27FC236}">
                <a16:creationId xmlns:a16="http://schemas.microsoft.com/office/drawing/2014/main" id="{13E3EEBA-1B59-472D-A10B-6401ED8AF5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6F7D3F-CC76-4120-B8A6-7867CF42F5CD}"/>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389090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5611-AF98-404E-A63E-191C49D221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C2039-0BCB-48E7-8373-20C203A30A0B}"/>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4" name="Footer Placeholder 3">
            <a:extLst>
              <a:ext uri="{FF2B5EF4-FFF2-40B4-BE49-F238E27FC236}">
                <a16:creationId xmlns:a16="http://schemas.microsoft.com/office/drawing/2014/main" id="{BD24980A-C5CF-4C7D-838A-F1AA349E71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177CAA-36DF-4580-9626-901307046B8E}"/>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387231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9A3FC-C3B6-4BAF-BF75-9F8B5A2D6EC8}"/>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3" name="Footer Placeholder 2">
            <a:extLst>
              <a:ext uri="{FF2B5EF4-FFF2-40B4-BE49-F238E27FC236}">
                <a16:creationId xmlns:a16="http://schemas.microsoft.com/office/drawing/2014/main" id="{475EDDEE-F451-431D-8747-D975CEF812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5CA8D8-7232-4ADE-9D5C-FFD9171C25A1}"/>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420054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2F5A-DE99-4AEF-97A4-6290B1FC0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E3A89-E1F4-4AAB-B0E3-EA21BCC29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745EE2-B21E-4062-9187-7CD2D3FD3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E3A9B-8F3D-41C8-8059-24873449BDDA}"/>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6" name="Footer Placeholder 5">
            <a:extLst>
              <a:ext uri="{FF2B5EF4-FFF2-40B4-BE49-F238E27FC236}">
                <a16:creationId xmlns:a16="http://schemas.microsoft.com/office/drawing/2014/main" id="{66EAF989-8E93-4797-99AD-B02A018B3E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81FFB-6A15-40AD-AA1D-CC7F1292680E}"/>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159074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A733-924F-40C0-B215-CBA934250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2FFB0E-7B1E-410D-852C-1E9D89535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8FD088-7FFD-4E02-92EC-216F92AF9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EBDF1-DA65-4F91-849A-354AA5CA8DC1}"/>
              </a:ext>
            </a:extLst>
          </p:cNvPr>
          <p:cNvSpPr>
            <a:spLocks noGrp="1"/>
          </p:cNvSpPr>
          <p:nvPr>
            <p:ph type="dt" sz="half" idx="10"/>
          </p:nvPr>
        </p:nvSpPr>
        <p:spPr/>
        <p:txBody>
          <a:bodyPr/>
          <a:lstStyle/>
          <a:p>
            <a:fld id="{021F774F-5779-442F-A948-38878F20342B}" type="datetimeFigureOut">
              <a:rPr lang="en-IN" smtClean="0"/>
              <a:t>09-05-2021</a:t>
            </a:fld>
            <a:endParaRPr lang="en-IN"/>
          </a:p>
        </p:txBody>
      </p:sp>
      <p:sp>
        <p:nvSpPr>
          <p:cNvPr id="6" name="Footer Placeholder 5">
            <a:extLst>
              <a:ext uri="{FF2B5EF4-FFF2-40B4-BE49-F238E27FC236}">
                <a16:creationId xmlns:a16="http://schemas.microsoft.com/office/drawing/2014/main" id="{5F887432-197F-4CE8-8B29-E0FE7EFFD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CD020C-BE71-4FD7-9053-FACCBD7B60BE}"/>
              </a:ext>
            </a:extLst>
          </p:cNvPr>
          <p:cNvSpPr>
            <a:spLocks noGrp="1"/>
          </p:cNvSpPr>
          <p:nvPr>
            <p:ph type="sldNum" sz="quarter" idx="12"/>
          </p:nvPr>
        </p:nvSpPr>
        <p:spPr/>
        <p:txBody>
          <a:bodyPr/>
          <a:lstStyle/>
          <a:p>
            <a:fld id="{A76D5F0B-A990-4DAD-A380-ADE97260DB20}" type="slidenum">
              <a:rPr lang="en-IN" smtClean="0"/>
              <a:t>‹#›</a:t>
            </a:fld>
            <a:endParaRPr lang="en-IN"/>
          </a:p>
        </p:txBody>
      </p:sp>
    </p:spTree>
    <p:extLst>
      <p:ext uri="{BB962C8B-B14F-4D97-AF65-F5344CB8AC3E}">
        <p14:creationId xmlns:p14="http://schemas.microsoft.com/office/powerpoint/2010/main" val="347910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BA30C-599D-4B6E-A7E6-5930139B7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C516E7-CA8F-40C9-83AD-6E3CDEAA0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B2D26-2AAA-49A6-AD52-226F207FD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F774F-5779-442F-A948-38878F20342B}" type="datetimeFigureOut">
              <a:rPr lang="en-IN" smtClean="0"/>
              <a:t>09-05-2021</a:t>
            </a:fld>
            <a:endParaRPr lang="en-IN"/>
          </a:p>
        </p:txBody>
      </p:sp>
      <p:sp>
        <p:nvSpPr>
          <p:cNvPr id="5" name="Footer Placeholder 4">
            <a:extLst>
              <a:ext uri="{FF2B5EF4-FFF2-40B4-BE49-F238E27FC236}">
                <a16:creationId xmlns:a16="http://schemas.microsoft.com/office/drawing/2014/main" id="{D5B302DA-2E51-47B5-AE3E-6035C91BF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5D3ACD-85CC-4F21-93CE-96B6E8437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D5F0B-A990-4DAD-A380-ADE97260DB20}" type="slidenum">
              <a:rPr lang="en-IN" smtClean="0"/>
              <a:t>‹#›</a:t>
            </a:fld>
            <a:endParaRPr lang="en-IN"/>
          </a:p>
        </p:txBody>
      </p:sp>
    </p:spTree>
    <p:extLst>
      <p:ext uri="{BB962C8B-B14F-4D97-AF65-F5344CB8AC3E}">
        <p14:creationId xmlns:p14="http://schemas.microsoft.com/office/powerpoint/2010/main" val="108935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foursquare.com/v/sattgr%C3%BCn/5c33306cc824ae002c2b414c" TargetMode="External"/><Relationship Id="rId2" Type="http://schemas.openxmlformats.org/officeDocument/2006/relationships/hyperlink" Target="https://en.wikipedia.org/wiki/Districts_of_Colog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stricts_of_Cologne" TargetMode="External"/><Relationship Id="rId2" Type="http://schemas.openxmlformats.org/officeDocument/2006/relationships/hyperlink" Target="https://de.foursquare.com/v/sattgr%C3%BCn/5c33306cc824ae002c2b414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istricts_of_Colog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EC92E-8284-4676-8AB5-C4831BA2402C}"/>
              </a:ext>
            </a:extLst>
          </p:cNvPr>
          <p:cNvSpPr>
            <a:spLocks noGrp="1"/>
          </p:cNvSpPr>
          <p:nvPr>
            <p:ph type="ctrTitle"/>
          </p:nvPr>
        </p:nvSpPr>
        <p:spPr>
          <a:xfrm>
            <a:off x="2370161" y="1899442"/>
            <a:ext cx="7451678" cy="2843702"/>
          </a:xfrm>
        </p:spPr>
        <p:txBody>
          <a:bodyPr>
            <a:normAutofit/>
          </a:bodyPr>
          <a:lstStyle/>
          <a:p>
            <a:r>
              <a:rPr lang="en-US" sz="5000" b="1" i="0" dirty="0">
                <a:solidFill>
                  <a:schemeClr val="bg1"/>
                </a:solidFill>
                <a:effectLst/>
                <a:latin typeface="-apple-system"/>
              </a:rPr>
              <a:t>The Restaurant Battle of Neighborhoods in Cologne</a:t>
            </a:r>
            <a:br>
              <a:rPr lang="en-US" sz="5000" b="1" i="0" dirty="0">
                <a:solidFill>
                  <a:schemeClr val="bg1"/>
                </a:solidFill>
                <a:effectLst/>
                <a:latin typeface="-apple-system"/>
              </a:rPr>
            </a:br>
            <a:endParaRPr lang="en-IN" sz="5000" dirty="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156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009E617-DF1C-42A3-B86D-3F5F7B1BA7AF}"/>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Discussion</a:t>
            </a:r>
            <a:endParaRPr lang="en-IN" sz="68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1D4C1A-E3F8-4478-982D-442C2D5EE8EC}"/>
              </a:ext>
            </a:extLst>
          </p:cNvPr>
          <p:cNvSpPr>
            <a:spLocks noGrp="1"/>
          </p:cNvSpPr>
          <p:nvPr>
            <p:ph idx="1"/>
          </p:nvPr>
        </p:nvSpPr>
        <p:spPr>
          <a:xfrm>
            <a:off x="6096000" y="1108061"/>
            <a:ext cx="5008901" cy="4571972"/>
          </a:xfrm>
        </p:spPr>
        <p:txBody>
          <a:bodyPr anchor="ctr">
            <a:normAutofit/>
          </a:bodyPr>
          <a:lstStyle/>
          <a:p>
            <a:r>
              <a:rPr lang="en-US" sz="2000" b="0" i="0">
                <a:solidFill>
                  <a:schemeClr val="bg1"/>
                </a:solidFill>
                <a:effectLst/>
                <a:latin typeface="-apple-system"/>
              </a:rPr>
              <a:t>If I reflect the work necessary to create these results, what comes to my mind is that for typical ways of scraping, cleaning, handling, transforming and visualizing data, all the tools are simply there. We just have to get to know the available open source packages and learn how to use them.</a:t>
            </a:r>
            <a:endParaRPr lang="en-IN" sz="2000">
              <a:solidFill>
                <a:schemeClr val="bg1"/>
              </a:solidFill>
            </a:endParaRPr>
          </a:p>
        </p:txBody>
      </p:sp>
    </p:spTree>
    <p:extLst>
      <p:ext uri="{BB962C8B-B14F-4D97-AF65-F5344CB8AC3E}">
        <p14:creationId xmlns:p14="http://schemas.microsoft.com/office/powerpoint/2010/main" val="242172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8C670EF-55D2-4820-AF9D-1520AC91BF64}"/>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Conclusion</a:t>
            </a:r>
            <a:endParaRPr lang="en-IN" sz="6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C3742-4F7B-40AD-8B90-0C6E92E6F701}"/>
              </a:ext>
            </a:extLst>
          </p:cNvPr>
          <p:cNvSpPr>
            <a:spLocks noGrp="1"/>
          </p:cNvSpPr>
          <p:nvPr>
            <p:ph idx="1"/>
          </p:nvPr>
        </p:nvSpPr>
        <p:spPr>
          <a:xfrm>
            <a:off x="6096000" y="1108061"/>
            <a:ext cx="5008901" cy="4571972"/>
          </a:xfrm>
        </p:spPr>
        <p:txBody>
          <a:bodyPr anchor="ctr">
            <a:normAutofit/>
          </a:bodyPr>
          <a:lstStyle/>
          <a:p>
            <a:r>
              <a:rPr lang="en-US" sz="2000" b="0" i="0">
                <a:solidFill>
                  <a:schemeClr val="bg1"/>
                </a:solidFill>
                <a:effectLst/>
                <a:latin typeface="-apple-system"/>
              </a:rPr>
              <a:t>We ahve achieved the results. This is just one example of fantastic data science uses cases one can realize applying technology which is available for free today! What a time to be alive.</a:t>
            </a:r>
            <a:endParaRPr lang="en-IN" sz="2000">
              <a:solidFill>
                <a:schemeClr val="bg1"/>
              </a:solidFill>
            </a:endParaRPr>
          </a:p>
        </p:txBody>
      </p:sp>
    </p:spTree>
    <p:extLst>
      <p:ext uri="{BB962C8B-B14F-4D97-AF65-F5344CB8AC3E}">
        <p14:creationId xmlns:p14="http://schemas.microsoft.com/office/powerpoint/2010/main" val="419332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E190B56-0C98-4596-A4FA-B3EDC7B5EB0B}"/>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rPr>
              <a:t>References</a:t>
            </a:r>
            <a:endParaRPr lang="en-IN" sz="7400">
              <a:solidFill>
                <a:schemeClr val="bg1"/>
              </a:solidFill>
            </a:endParaRP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D76C2B-8E53-4174-80E5-586BA1FDE8C0}"/>
              </a:ext>
            </a:extLst>
          </p:cNvPr>
          <p:cNvSpPr>
            <a:spLocks noGrp="1"/>
          </p:cNvSpPr>
          <p:nvPr>
            <p:ph idx="1"/>
          </p:nvPr>
        </p:nvSpPr>
        <p:spPr>
          <a:xfrm>
            <a:off x="6293224" y="860612"/>
            <a:ext cx="4797909" cy="5023821"/>
          </a:xfrm>
        </p:spPr>
        <p:txBody>
          <a:bodyPr anchor="ctr">
            <a:normAutofit/>
          </a:bodyPr>
          <a:lstStyle/>
          <a:p>
            <a:r>
              <a:rPr lang="en-IN" sz="2000" b="0" i="0" u="none" strike="noStrike">
                <a:solidFill>
                  <a:schemeClr val="bg1"/>
                </a:solidFill>
                <a:effectLst/>
                <a:latin typeface="-apple-system"/>
                <a:hlinkClick r:id="rId2"/>
              </a:rPr>
              <a:t>https://en.wikipedia.org/wiki/Districts_of_Cologne</a:t>
            </a:r>
            <a:endParaRPr lang="en-IN" sz="2000" b="0" i="0">
              <a:solidFill>
                <a:schemeClr val="bg1"/>
              </a:solidFill>
              <a:effectLst/>
              <a:latin typeface="-apple-system"/>
            </a:endParaRPr>
          </a:p>
          <a:p>
            <a:r>
              <a:rPr lang="en-IN" sz="2000" b="0" i="0" u="none" strike="noStrike">
                <a:solidFill>
                  <a:schemeClr val="bg1"/>
                </a:solidFill>
                <a:effectLst/>
                <a:latin typeface="-apple-system"/>
                <a:hlinkClick r:id="rId3"/>
              </a:rPr>
              <a:t>https://de.foursquare.com/v/sattgr%C3%BCn/5c33306cc824ae002c2b414c</a:t>
            </a:r>
            <a:endParaRPr lang="en-IN" sz="2000" b="0" i="0">
              <a:solidFill>
                <a:schemeClr val="bg1"/>
              </a:solidFill>
              <a:effectLst/>
              <a:latin typeface="-apple-system"/>
            </a:endParaRPr>
          </a:p>
          <a:p>
            <a:endParaRPr lang="en-IN" sz="2000">
              <a:solidFill>
                <a:schemeClr val="bg1"/>
              </a:solidFill>
            </a:endParaRPr>
          </a:p>
        </p:txBody>
      </p:sp>
    </p:spTree>
    <p:extLst>
      <p:ext uri="{BB962C8B-B14F-4D97-AF65-F5344CB8AC3E}">
        <p14:creationId xmlns:p14="http://schemas.microsoft.com/office/powerpoint/2010/main" val="299218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1DAFCAE-B63C-4081-8A4D-198F69935093}"/>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rPr>
              <a:t>Business Statement</a:t>
            </a:r>
            <a:endParaRPr lang="en-IN">
              <a:solidFill>
                <a:schemeClr val="bg1"/>
              </a:solidFill>
            </a:endParaRPr>
          </a:p>
        </p:txBody>
      </p:sp>
      <p:sp>
        <p:nvSpPr>
          <p:cNvPr id="3" name="Content Placeholder 2">
            <a:extLst>
              <a:ext uri="{FF2B5EF4-FFF2-40B4-BE49-F238E27FC236}">
                <a16:creationId xmlns:a16="http://schemas.microsoft.com/office/drawing/2014/main" id="{B58DC1E9-C96A-419A-9403-B52DF802C9B5}"/>
              </a:ext>
            </a:extLst>
          </p:cNvPr>
          <p:cNvSpPr>
            <a:spLocks noGrp="1"/>
          </p:cNvSpPr>
          <p:nvPr>
            <p:ph idx="1"/>
          </p:nvPr>
        </p:nvSpPr>
        <p:spPr>
          <a:xfrm>
            <a:off x="6477270" y="1130846"/>
            <a:ext cx="4974771" cy="4351338"/>
          </a:xfrm>
        </p:spPr>
        <p:txBody>
          <a:bodyPr>
            <a:normAutofit/>
          </a:bodyPr>
          <a:lstStyle/>
          <a:p>
            <a:r>
              <a:rPr lang="en-US" sz="2200" b="0" i="0">
                <a:solidFill>
                  <a:schemeClr val="bg1"/>
                </a:solidFill>
                <a:effectLst/>
                <a:latin typeface="-apple-system"/>
              </a:rPr>
              <a:t>Cologne, the city the author lives in, attracts a large number of tourists, not least due to its famous cathedral, the trade fairs and conventions, such as the gamescom, and its vibrant party scene. For tourists, finding the right place to eat can be a challenge, though. German dishes include a lot of meat, often pork, which many people do not want to eat for health-related, religious, cultural or moral reasons. This is just one motive for giving tourists a good overview about what to eat where.</a:t>
            </a:r>
            <a:endParaRPr lang="en-IN" sz="2200">
              <a:solidFill>
                <a:schemeClr val="bg1"/>
              </a:solidFill>
            </a:endParaRPr>
          </a:p>
        </p:txBody>
      </p:sp>
    </p:spTree>
    <p:extLst>
      <p:ext uri="{BB962C8B-B14F-4D97-AF65-F5344CB8AC3E}">
        <p14:creationId xmlns:p14="http://schemas.microsoft.com/office/powerpoint/2010/main" val="91634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7A0D94B-B6D4-4FB5-B12F-48D7F1E764A4}"/>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rPr>
              <a:t>Data Description</a:t>
            </a:r>
            <a:endParaRPr lang="en-IN" sz="7400">
              <a:solidFill>
                <a:schemeClr val="bg1"/>
              </a:solidFill>
            </a:endParaRP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A3C487-AA35-4F03-A857-84586DDC72B0}"/>
              </a:ext>
            </a:extLst>
          </p:cNvPr>
          <p:cNvSpPr>
            <a:spLocks noGrp="1"/>
          </p:cNvSpPr>
          <p:nvPr>
            <p:ph idx="1"/>
          </p:nvPr>
        </p:nvSpPr>
        <p:spPr>
          <a:xfrm>
            <a:off x="6293224" y="860612"/>
            <a:ext cx="4797909" cy="5023821"/>
          </a:xfrm>
        </p:spPr>
        <p:txBody>
          <a:bodyPr anchor="ctr">
            <a:normAutofit/>
          </a:bodyPr>
          <a:lstStyle/>
          <a:p>
            <a:r>
              <a:rPr lang="en-US" sz="1700" b="0" i="0">
                <a:solidFill>
                  <a:schemeClr val="bg1"/>
                </a:solidFill>
                <a:effectLst/>
                <a:latin typeface="-apple-system"/>
              </a:rPr>
              <a:t>I will, as requested by the assignment task, use foursquare data about restaurants in Cologne. Foursquare is a US tech company from New York focusing on location data. Their technology and data powers apps such as Apple's Maps, Uber, Twitter and many other household names.</a:t>
            </a:r>
          </a:p>
          <a:p>
            <a:r>
              <a:rPr lang="en-US" sz="1700" b="0" i="0">
                <a:solidFill>
                  <a:schemeClr val="bg1"/>
                </a:solidFill>
                <a:effectLst/>
                <a:latin typeface="-apple-system"/>
              </a:rPr>
              <a:t>Here is an example of a vegetarian restaurant in Cologne on foursquare: </a:t>
            </a:r>
            <a:r>
              <a:rPr lang="en-US" sz="1700" b="0" i="0" u="none" strike="noStrike">
                <a:solidFill>
                  <a:schemeClr val="bg1"/>
                </a:solidFill>
                <a:effectLst/>
                <a:latin typeface="-apple-system"/>
                <a:hlinkClick r:id="rId2"/>
              </a:rPr>
              <a:t>https://de.foursquare.com/v/sattgr%C3%BCn/5c33306cc824ae002c2b414c</a:t>
            </a:r>
            <a:r>
              <a:rPr lang="en-US" sz="1700" b="0" i="0">
                <a:solidFill>
                  <a:schemeClr val="bg1"/>
                </a:solidFill>
                <a:effectLst/>
                <a:latin typeface="-apple-system"/>
              </a:rPr>
              <a:t>. I will use foursquare data such as the restaurant name, ID, location and category of food (vegetarian, Italian etc.).</a:t>
            </a:r>
          </a:p>
          <a:p>
            <a:r>
              <a:rPr lang="en-US" sz="1700" b="0" i="0">
                <a:solidFill>
                  <a:schemeClr val="bg1"/>
                </a:solidFill>
                <a:effectLst/>
                <a:latin typeface="-apple-system"/>
              </a:rPr>
              <a:t>Also, I will use the overview of districts/city parts of Cologne from Wikipedia: </a:t>
            </a:r>
            <a:r>
              <a:rPr lang="en-US" sz="1700" b="0" i="0" u="none" strike="noStrike">
                <a:solidFill>
                  <a:schemeClr val="bg1"/>
                </a:solidFill>
                <a:effectLst/>
                <a:latin typeface="-apple-system"/>
                <a:hlinkClick r:id="rId3"/>
              </a:rPr>
              <a:t>https://en.wikipedia.org/wiki/Districts_of_Cologne</a:t>
            </a:r>
            <a:endParaRPr lang="en-US" sz="1700" b="0" i="0">
              <a:solidFill>
                <a:schemeClr val="bg1"/>
              </a:solidFill>
              <a:effectLst/>
              <a:latin typeface="-apple-system"/>
            </a:endParaRPr>
          </a:p>
          <a:p>
            <a:endParaRPr lang="en-IN" sz="1700">
              <a:solidFill>
                <a:schemeClr val="bg1"/>
              </a:solidFill>
            </a:endParaRPr>
          </a:p>
        </p:txBody>
      </p:sp>
    </p:spTree>
    <p:extLst>
      <p:ext uri="{BB962C8B-B14F-4D97-AF65-F5344CB8AC3E}">
        <p14:creationId xmlns:p14="http://schemas.microsoft.com/office/powerpoint/2010/main" val="364929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49F410-4DF0-4F37-AD21-529AA6CB2A0F}"/>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Methodology</a:t>
            </a:r>
            <a:endParaRPr lang="en-IN">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67F1926-7B8A-42EC-9DAA-A326291FF40A}"/>
              </a:ext>
            </a:extLst>
          </p:cNvPr>
          <p:cNvSpPr>
            <a:spLocks noGrp="1"/>
          </p:cNvSpPr>
          <p:nvPr>
            <p:ph idx="1"/>
          </p:nvPr>
        </p:nvSpPr>
        <p:spPr>
          <a:xfrm>
            <a:off x="6234868" y="1130846"/>
            <a:ext cx="5217173" cy="4351338"/>
          </a:xfrm>
        </p:spPr>
        <p:txBody>
          <a:bodyPr>
            <a:normAutofit lnSpcReduction="10000"/>
          </a:bodyPr>
          <a:lstStyle/>
          <a:p>
            <a:r>
              <a:rPr lang="en-US" sz="2400" b="0" i="0" dirty="0">
                <a:solidFill>
                  <a:schemeClr val="bg1"/>
                </a:solidFill>
                <a:effectLst/>
                <a:latin typeface="-apple-system"/>
              </a:rPr>
              <a:t>I scraped data from Wikipedia to create a </a:t>
            </a:r>
            <a:r>
              <a:rPr lang="en-US" sz="2400" b="0" i="0" dirty="0" err="1">
                <a:solidFill>
                  <a:schemeClr val="bg1"/>
                </a:solidFill>
                <a:effectLst/>
                <a:latin typeface="-apple-system"/>
              </a:rPr>
              <a:t>dataframe</a:t>
            </a:r>
            <a:r>
              <a:rPr lang="en-US" sz="2400" b="0" i="0" dirty="0">
                <a:solidFill>
                  <a:schemeClr val="bg1"/>
                </a:solidFill>
                <a:effectLst/>
                <a:latin typeface="-apple-system"/>
              </a:rPr>
              <a:t> with the city districts of Cologne: </a:t>
            </a:r>
            <a:r>
              <a:rPr lang="en-US" sz="2400" b="0" i="0" u="none" strike="noStrike" dirty="0">
                <a:solidFill>
                  <a:schemeClr val="bg1"/>
                </a:solidFill>
                <a:effectLst/>
                <a:latin typeface="-apple-system"/>
                <a:hlinkClick r:id="rId2"/>
              </a:rPr>
              <a:t>https://en.wikipedia.org/wiki/Districts_of_Cologne</a:t>
            </a:r>
            <a:r>
              <a:rPr lang="en-US" sz="2400" b="0" i="0" dirty="0">
                <a:solidFill>
                  <a:schemeClr val="bg1"/>
                </a:solidFill>
                <a:effectLst/>
                <a:latin typeface="-apple-system"/>
              </a:rPr>
              <a:t>. </a:t>
            </a:r>
          </a:p>
          <a:p>
            <a:r>
              <a:rPr lang="en-US" sz="2400" b="0" i="0" dirty="0">
                <a:solidFill>
                  <a:schemeClr val="bg1"/>
                </a:solidFill>
                <a:effectLst/>
                <a:latin typeface="-apple-system"/>
              </a:rPr>
              <a:t>For this, I used the pandas read function. I had to clean the resulting data frame in terms of unnecessary information or data that could not be handled in a data frame, such as picture data of the coat of arms of each district. The result is a nice data frame:</a:t>
            </a:r>
          </a:p>
          <a:p>
            <a:pPr marL="0" indent="0">
              <a:buNone/>
            </a:pPr>
            <a:endParaRPr lang="en-IN" sz="2400" dirty="0">
              <a:solidFill>
                <a:schemeClr val="bg1"/>
              </a:solidFill>
            </a:endParaRPr>
          </a:p>
        </p:txBody>
      </p:sp>
    </p:spTree>
    <p:extLst>
      <p:ext uri="{BB962C8B-B14F-4D97-AF65-F5344CB8AC3E}">
        <p14:creationId xmlns:p14="http://schemas.microsoft.com/office/powerpoint/2010/main" val="250218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2BFD89-A7BA-4710-BA59-9BDF17CC028E}"/>
              </a:ext>
            </a:extLst>
          </p:cNvPr>
          <p:cNvSpPr>
            <a:spLocks noGrp="1"/>
          </p:cNvSpPr>
          <p:nvPr>
            <p:ph idx="1"/>
          </p:nvPr>
        </p:nvSpPr>
        <p:spPr>
          <a:xfrm>
            <a:off x="838200" y="2191807"/>
            <a:ext cx="4936067" cy="3985155"/>
          </a:xfrm>
        </p:spPr>
        <p:txBody>
          <a:bodyPr>
            <a:normAutofit/>
          </a:bodyPr>
          <a:lstStyle/>
          <a:p>
            <a:r>
              <a:rPr lang="en-US" sz="2000" b="0" i="0">
                <a:effectLst/>
                <a:latin typeface="-apple-system"/>
              </a:rPr>
              <a:t>I plotted a bar chart with the frequency of the 10 most frequently occuring restaurants in the whole city, using seaborn/matplotlib packages. We can see that Italian, German and Turkish restaurants are the most frequently occuring restaurants in Cologne, which seems pretty reasonable, as Germany has a relatively high proportion of people with Italian and Turkish roots, and these cuisines being excellent and highly appreciated by large parts of the population - think about pizza, pasta or kebap!</a:t>
            </a:r>
            <a:endParaRPr lang="en-IN" sz="2000"/>
          </a:p>
        </p:txBody>
      </p:sp>
      <p:pic>
        <p:nvPicPr>
          <p:cNvPr id="1028" name="Picture 4" descr="image">
            <a:extLst>
              <a:ext uri="{FF2B5EF4-FFF2-40B4-BE49-F238E27FC236}">
                <a16:creationId xmlns:a16="http://schemas.microsoft.com/office/drawing/2014/main" id="{E644D0EB-289C-48F9-B06C-FD97E0CDB4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604875"/>
            <a:ext cx="4935970" cy="31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490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84A59-FA29-4368-8964-35326CFD4F1B}"/>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Results</a:t>
            </a:r>
            <a:endParaRPr lang="en-IN" sz="4000">
              <a:solidFill>
                <a:schemeClr val="bg1"/>
              </a:solidFill>
            </a:endParaRPr>
          </a:p>
        </p:txBody>
      </p:sp>
      <p:sp>
        <p:nvSpPr>
          <p:cNvPr id="3" name="Content Placeholder 2">
            <a:extLst>
              <a:ext uri="{FF2B5EF4-FFF2-40B4-BE49-F238E27FC236}">
                <a16:creationId xmlns:a16="http://schemas.microsoft.com/office/drawing/2014/main" id="{47B53A20-9ADC-460A-9709-F4AB24E17B2B}"/>
              </a:ext>
            </a:extLst>
          </p:cNvPr>
          <p:cNvSpPr>
            <a:spLocks noGrp="1"/>
          </p:cNvSpPr>
          <p:nvPr>
            <p:ph idx="1"/>
          </p:nvPr>
        </p:nvSpPr>
        <p:spPr>
          <a:xfrm>
            <a:off x="838200" y="3146400"/>
            <a:ext cx="4391025" cy="2454300"/>
          </a:xfrm>
        </p:spPr>
        <p:txBody>
          <a:bodyPr>
            <a:normAutofit/>
          </a:bodyPr>
          <a:lstStyle/>
          <a:p>
            <a:r>
              <a:rPr lang="en-US" sz="2400" b="0" i="0">
                <a:solidFill>
                  <a:schemeClr val="bg1">
                    <a:alpha val="80000"/>
                  </a:schemeClr>
                </a:solidFill>
                <a:effectLst/>
                <a:latin typeface="Source Serif Pro" panose="020B0604020202020204" pitchFamily="18" charset="0"/>
              </a:rPr>
              <a:t>We can now use the cluster labels to show the city districts marked with a cluster-specific color on a map, again using folium:</a:t>
            </a:r>
            <a:endParaRPr lang="en-IN" sz="2400">
              <a:solidFill>
                <a:schemeClr val="bg1">
                  <a:alpha val="80000"/>
                </a:schemeClr>
              </a:solidFill>
            </a:endParaRPr>
          </a:p>
        </p:txBody>
      </p:sp>
      <p:pic>
        <p:nvPicPr>
          <p:cNvPr id="5" name="Picture 4">
            <a:extLst>
              <a:ext uri="{FF2B5EF4-FFF2-40B4-BE49-F238E27FC236}">
                <a16:creationId xmlns:a16="http://schemas.microsoft.com/office/drawing/2014/main" id="{D8800786-9F6E-4CE3-A75C-FD4B9FB4378D}"/>
              </a:ext>
            </a:extLst>
          </p:cNvPr>
          <p:cNvPicPr>
            <a:picLocks noChangeAspect="1"/>
          </p:cNvPicPr>
          <p:nvPr/>
        </p:nvPicPr>
        <p:blipFill>
          <a:blip r:embed="rId2"/>
          <a:stretch>
            <a:fillRect/>
          </a:stretch>
        </p:blipFill>
        <p:spPr>
          <a:xfrm>
            <a:off x="6095999" y="2330988"/>
            <a:ext cx="5260976" cy="2156999"/>
          </a:xfrm>
          <a:prstGeom prst="rect">
            <a:avLst/>
          </a:prstGeom>
        </p:spPr>
      </p:pic>
    </p:spTree>
    <p:extLst>
      <p:ext uri="{BB962C8B-B14F-4D97-AF65-F5344CB8AC3E}">
        <p14:creationId xmlns:p14="http://schemas.microsoft.com/office/powerpoint/2010/main" val="370532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C69C5-5878-4056-891E-E7C3B5709D8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endParaRPr lang="en-US" sz="5400">
              <a:solidFill>
                <a:srgbClr val="FFFFFF"/>
              </a:solidFill>
            </a:endParaRPr>
          </a:p>
        </p:txBody>
      </p:sp>
      <p:pic>
        <p:nvPicPr>
          <p:cNvPr id="2050" name="Picture 2" descr="image">
            <a:extLst>
              <a:ext uri="{FF2B5EF4-FFF2-40B4-BE49-F238E27FC236}">
                <a16:creationId xmlns:a16="http://schemas.microsoft.com/office/drawing/2014/main" id="{94B1977F-F707-49B0-801F-216BCA784A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1297205"/>
            <a:ext cx="5455917" cy="201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8C21CBF4-E74D-4536-AEE9-3D5316C039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16043" y="1549541"/>
            <a:ext cx="5455917" cy="151401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8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2DF1E-D9D3-4BDE-A3CC-2B018317998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6" name="Picture 4" descr="image">
            <a:extLst>
              <a:ext uri="{FF2B5EF4-FFF2-40B4-BE49-F238E27FC236}">
                <a16:creationId xmlns:a16="http://schemas.microsoft.com/office/drawing/2014/main" id="{A83CD2FC-C67C-4D85-83CD-04986780D3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567" y="3600429"/>
            <a:ext cx="5455917" cy="1650414"/>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4" name="Picture 2" descr="image">
            <a:extLst>
              <a:ext uri="{FF2B5EF4-FFF2-40B4-BE49-F238E27FC236}">
                <a16:creationId xmlns:a16="http://schemas.microsoft.com/office/drawing/2014/main" id="{B5BB39DF-B6FD-4DD3-941C-F9C53BC0DF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5073" y="3641348"/>
            <a:ext cx="5455917" cy="156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15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a:extLst>
              <a:ext uri="{FF2B5EF4-FFF2-40B4-BE49-F238E27FC236}">
                <a16:creationId xmlns:a16="http://schemas.microsoft.com/office/drawing/2014/main" id="{34E8FBEC-A619-4C0D-9871-71528515157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67" r="1" b="1"/>
          <a:stretch/>
        </p:blipFill>
        <p:spPr bwMode="auto">
          <a:xfrm>
            <a:off x="838200" y="233807"/>
            <a:ext cx="10468866" cy="5888737"/>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53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587</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Source Serif Pro</vt:lpstr>
      <vt:lpstr>Office Theme</vt:lpstr>
      <vt:lpstr>The Restaurant Battle of Neighborhoods in Cologne </vt:lpstr>
      <vt:lpstr>Business Statement</vt:lpstr>
      <vt:lpstr>Data Description</vt:lpstr>
      <vt:lpstr>Methodology</vt:lpstr>
      <vt:lpstr>PowerPoint Presentation</vt:lpstr>
      <vt:lpstr>Results</vt:lpstr>
      <vt:lpstr>PowerPoint Presentation</vt:lpstr>
      <vt:lpstr>PowerPoint Presentation</vt:lpstr>
      <vt:lpstr>PowerPoint Presentation</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Restaurant Battle of Neighborhoods in Cologne </dc:title>
  <dc:creator>smit.t@yahoo.com</dc:creator>
  <cp:lastModifiedBy>smit.t@yahoo.com</cp:lastModifiedBy>
  <cp:revision>2</cp:revision>
  <dcterms:created xsi:type="dcterms:W3CDTF">2021-05-09T17:52:39Z</dcterms:created>
  <dcterms:modified xsi:type="dcterms:W3CDTF">2021-05-09T18:03:33Z</dcterms:modified>
</cp:coreProperties>
</file>