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notesMasterIdLst>
    <p:notesMasterId r:id="rId26"/>
  </p:notesMasterIdLst>
  <p:sldIdLst>
    <p:sldId id="256" r:id="rId2"/>
    <p:sldId id="258" r:id="rId3"/>
    <p:sldId id="257" r:id="rId4"/>
    <p:sldId id="259" r:id="rId5"/>
    <p:sldId id="262" r:id="rId6"/>
    <p:sldId id="269" r:id="rId7"/>
    <p:sldId id="260" r:id="rId8"/>
    <p:sldId id="270" r:id="rId9"/>
    <p:sldId id="261" r:id="rId10"/>
    <p:sldId id="275" r:id="rId11"/>
    <p:sldId id="273" r:id="rId12"/>
    <p:sldId id="274" r:id="rId13"/>
    <p:sldId id="276" r:id="rId14"/>
    <p:sldId id="277" r:id="rId15"/>
    <p:sldId id="278" r:id="rId16"/>
    <p:sldId id="279" r:id="rId17"/>
    <p:sldId id="280" r:id="rId18"/>
    <p:sldId id="268" r:id="rId19"/>
    <p:sldId id="271" r:id="rId20"/>
    <p:sldId id="272" r:id="rId21"/>
    <p:sldId id="266" r:id="rId22"/>
    <p:sldId id="263" r:id="rId23"/>
    <p:sldId id="264" r:id="rId24"/>
    <p:sldId id="265"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8A699B-CB97-4FC7-9048-A93E4B78905A}" type="datetimeFigureOut">
              <a:rPr lang="en-IN" smtClean="0"/>
              <a:t>03-11-2020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64031E-AE11-4AB2-AFEC-D3F68A50D228}" type="slidenum">
              <a:rPr lang="en-IN" smtClean="0"/>
              <a:t>‹#›</a:t>
            </a:fld>
            <a:endParaRPr lang="en-IN"/>
          </a:p>
        </p:txBody>
      </p:sp>
    </p:spTree>
    <p:extLst>
      <p:ext uri="{BB962C8B-B14F-4D97-AF65-F5344CB8AC3E}">
        <p14:creationId xmlns:p14="http://schemas.microsoft.com/office/powerpoint/2010/main" val="10996403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664031E-AE11-4AB2-AFEC-D3F68A50D228}" type="slidenum">
              <a:rPr lang="en-IN" smtClean="0"/>
              <a:t>6</a:t>
            </a:fld>
            <a:endParaRPr lang="en-IN"/>
          </a:p>
        </p:txBody>
      </p:sp>
    </p:spTree>
    <p:extLst>
      <p:ext uri="{BB962C8B-B14F-4D97-AF65-F5344CB8AC3E}">
        <p14:creationId xmlns:p14="http://schemas.microsoft.com/office/powerpoint/2010/main" val="20119164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5E766F4-9DE8-418A-B5E2-93CD319AA9FA}" type="datetimeFigureOut">
              <a:rPr lang="en-US" smtClean="0"/>
              <a:t>11/3/2020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5FD5C2-2DE7-42EC-BE93-9416C0EAF84B}" type="slidenum">
              <a:rPr lang="en-US" smtClean="0"/>
              <a:t>‹#›</a:t>
            </a:fld>
            <a:endParaRPr lang="en-US"/>
          </a:p>
        </p:txBody>
      </p:sp>
    </p:spTree>
    <p:extLst>
      <p:ext uri="{BB962C8B-B14F-4D97-AF65-F5344CB8AC3E}">
        <p14:creationId xmlns:p14="http://schemas.microsoft.com/office/powerpoint/2010/main" val="24369423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E766F4-9DE8-418A-B5E2-93CD319AA9FA}" type="datetimeFigureOut">
              <a:rPr lang="en-US" smtClean="0"/>
              <a:t>11/3/2020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5FD5C2-2DE7-42EC-BE93-9416C0EAF84B}" type="slidenum">
              <a:rPr lang="en-US" smtClean="0"/>
              <a:t>‹#›</a:t>
            </a:fld>
            <a:endParaRPr lang="en-US"/>
          </a:p>
        </p:txBody>
      </p:sp>
    </p:spTree>
    <p:extLst>
      <p:ext uri="{BB962C8B-B14F-4D97-AF65-F5344CB8AC3E}">
        <p14:creationId xmlns:p14="http://schemas.microsoft.com/office/powerpoint/2010/main" val="40804243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E766F4-9DE8-418A-B5E2-93CD319AA9FA}" type="datetimeFigureOut">
              <a:rPr lang="en-US" smtClean="0"/>
              <a:t>11/3/2020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5FD5C2-2DE7-42EC-BE93-9416C0EAF84B}"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2198099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E766F4-9DE8-418A-B5E2-93CD319AA9FA}" type="datetimeFigureOut">
              <a:rPr lang="en-US" smtClean="0"/>
              <a:t>11/3/2020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5FD5C2-2DE7-42EC-BE93-9416C0EAF84B}" type="slidenum">
              <a:rPr lang="en-US" smtClean="0"/>
              <a:t>‹#›</a:t>
            </a:fld>
            <a:endParaRPr lang="en-US"/>
          </a:p>
        </p:txBody>
      </p:sp>
    </p:spTree>
    <p:extLst>
      <p:ext uri="{BB962C8B-B14F-4D97-AF65-F5344CB8AC3E}">
        <p14:creationId xmlns:p14="http://schemas.microsoft.com/office/powerpoint/2010/main" val="10627126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E766F4-9DE8-418A-B5E2-93CD319AA9FA}" type="datetimeFigureOut">
              <a:rPr lang="en-US" smtClean="0"/>
              <a:t>11/3/2020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5FD5C2-2DE7-42EC-BE93-9416C0EAF84B}"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4946044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E766F4-9DE8-418A-B5E2-93CD319AA9FA}" type="datetimeFigureOut">
              <a:rPr lang="en-US" smtClean="0"/>
              <a:t>11/3/2020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5FD5C2-2DE7-42EC-BE93-9416C0EAF84B}" type="slidenum">
              <a:rPr lang="en-US" smtClean="0"/>
              <a:t>‹#›</a:t>
            </a:fld>
            <a:endParaRPr lang="en-US"/>
          </a:p>
        </p:txBody>
      </p:sp>
    </p:spTree>
    <p:extLst>
      <p:ext uri="{BB962C8B-B14F-4D97-AF65-F5344CB8AC3E}">
        <p14:creationId xmlns:p14="http://schemas.microsoft.com/office/powerpoint/2010/main" val="15365524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E766F4-9DE8-418A-B5E2-93CD319AA9FA}" type="datetimeFigureOut">
              <a:rPr lang="en-US" smtClean="0"/>
              <a:t>11/3/2020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5FD5C2-2DE7-42EC-BE93-9416C0EAF84B}" type="slidenum">
              <a:rPr lang="en-US" smtClean="0"/>
              <a:t>‹#›</a:t>
            </a:fld>
            <a:endParaRPr lang="en-US"/>
          </a:p>
        </p:txBody>
      </p:sp>
    </p:spTree>
    <p:extLst>
      <p:ext uri="{BB962C8B-B14F-4D97-AF65-F5344CB8AC3E}">
        <p14:creationId xmlns:p14="http://schemas.microsoft.com/office/powerpoint/2010/main" val="24194132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E766F4-9DE8-418A-B5E2-93CD319AA9FA}" type="datetimeFigureOut">
              <a:rPr lang="en-US" smtClean="0"/>
              <a:t>11/3/2020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5FD5C2-2DE7-42EC-BE93-9416C0EAF84B}" type="slidenum">
              <a:rPr lang="en-US" smtClean="0"/>
              <a:t>‹#›</a:t>
            </a:fld>
            <a:endParaRPr lang="en-US"/>
          </a:p>
        </p:txBody>
      </p:sp>
    </p:spTree>
    <p:extLst>
      <p:ext uri="{BB962C8B-B14F-4D97-AF65-F5344CB8AC3E}">
        <p14:creationId xmlns:p14="http://schemas.microsoft.com/office/powerpoint/2010/main" val="36544038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E766F4-9DE8-418A-B5E2-93CD319AA9FA}" type="datetimeFigureOut">
              <a:rPr lang="en-US" smtClean="0"/>
              <a:t>11/3/2020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5FD5C2-2DE7-42EC-BE93-9416C0EAF84B}" type="slidenum">
              <a:rPr lang="en-US" smtClean="0"/>
              <a:t>‹#›</a:t>
            </a:fld>
            <a:endParaRPr lang="en-US"/>
          </a:p>
        </p:txBody>
      </p:sp>
    </p:spTree>
    <p:extLst>
      <p:ext uri="{BB962C8B-B14F-4D97-AF65-F5344CB8AC3E}">
        <p14:creationId xmlns:p14="http://schemas.microsoft.com/office/powerpoint/2010/main" val="69263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E766F4-9DE8-418A-B5E2-93CD319AA9FA}" type="datetimeFigureOut">
              <a:rPr lang="en-US" smtClean="0"/>
              <a:t>11/3/2020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5FD5C2-2DE7-42EC-BE93-9416C0EAF84B}" type="slidenum">
              <a:rPr lang="en-US" smtClean="0"/>
              <a:t>‹#›</a:t>
            </a:fld>
            <a:endParaRPr lang="en-US"/>
          </a:p>
        </p:txBody>
      </p:sp>
    </p:spTree>
    <p:extLst>
      <p:ext uri="{BB962C8B-B14F-4D97-AF65-F5344CB8AC3E}">
        <p14:creationId xmlns:p14="http://schemas.microsoft.com/office/powerpoint/2010/main" val="7029854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5E766F4-9DE8-418A-B5E2-93CD319AA9FA}" type="datetimeFigureOut">
              <a:rPr lang="en-US" smtClean="0"/>
              <a:t>11/3/2020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5FD5C2-2DE7-42EC-BE93-9416C0EAF84B}" type="slidenum">
              <a:rPr lang="en-US" smtClean="0"/>
              <a:t>‹#›</a:t>
            </a:fld>
            <a:endParaRPr lang="en-US"/>
          </a:p>
        </p:txBody>
      </p:sp>
    </p:spTree>
    <p:extLst>
      <p:ext uri="{BB962C8B-B14F-4D97-AF65-F5344CB8AC3E}">
        <p14:creationId xmlns:p14="http://schemas.microsoft.com/office/powerpoint/2010/main" val="24608039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5E766F4-9DE8-418A-B5E2-93CD319AA9FA}" type="datetimeFigureOut">
              <a:rPr lang="en-US" smtClean="0"/>
              <a:t>11/3/2020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5FD5C2-2DE7-42EC-BE93-9416C0EAF84B}" type="slidenum">
              <a:rPr lang="en-US" smtClean="0"/>
              <a:t>‹#›</a:t>
            </a:fld>
            <a:endParaRPr lang="en-US"/>
          </a:p>
        </p:txBody>
      </p:sp>
    </p:spTree>
    <p:extLst>
      <p:ext uri="{BB962C8B-B14F-4D97-AF65-F5344CB8AC3E}">
        <p14:creationId xmlns:p14="http://schemas.microsoft.com/office/powerpoint/2010/main" val="13252268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5E766F4-9DE8-418A-B5E2-93CD319AA9FA}" type="datetimeFigureOut">
              <a:rPr lang="en-US" smtClean="0"/>
              <a:t>11/3/2020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A5FD5C2-2DE7-42EC-BE93-9416C0EAF84B}" type="slidenum">
              <a:rPr lang="en-US" smtClean="0"/>
              <a:t>‹#›</a:t>
            </a:fld>
            <a:endParaRPr lang="en-US"/>
          </a:p>
        </p:txBody>
      </p:sp>
    </p:spTree>
    <p:extLst>
      <p:ext uri="{BB962C8B-B14F-4D97-AF65-F5344CB8AC3E}">
        <p14:creationId xmlns:p14="http://schemas.microsoft.com/office/powerpoint/2010/main" val="14709588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E766F4-9DE8-418A-B5E2-93CD319AA9FA}" type="datetimeFigureOut">
              <a:rPr lang="en-US" smtClean="0"/>
              <a:t>11/3/2020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A5FD5C2-2DE7-42EC-BE93-9416C0EAF84B}" type="slidenum">
              <a:rPr lang="en-US" smtClean="0"/>
              <a:t>‹#›</a:t>
            </a:fld>
            <a:endParaRPr lang="en-US"/>
          </a:p>
        </p:txBody>
      </p:sp>
    </p:spTree>
    <p:extLst>
      <p:ext uri="{BB962C8B-B14F-4D97-AF65-F5344CB8AC3E}">
        <p14:creationId xmlns:p14="http://schemas.microsoft.com/office/powerpoint/2010/main" val="15179916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5E766F4-9DE8-418A-B5E2-93CD319AA9FA}" type="datetimeFigureOut">
              <a:rPr lang="en-US" smtClean="0"/>
              <a:t>11/3/2020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5FD5C2-2DE7-42EC-BE93-9416C0EAF84B}" type="slidenum">
              <a:rPr lang="en-US" smtClean="0"/>
              <a:t>‹#›</a:t>
            </a:fld>
            <a:endParaRPr lang="en-US"/>
          </a:p>
        </p:txBody>
      </p:sp>
    </p:spTree>
    <p:extLst>
      <p:ext uri="{BB962C8B-B14F-4D97-AF65-F5344CB8AC3E}">
        <p14:creationId xmlns:p14="http://schemas.microsoft.com/office/powerpoint/2010/main" val="26019091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5E766F4-9DE8-418A-B5E2-93CD319AA9FA}" type="datetimeFigureOut">
              <a:rPr lang="en-US" smtClean="0"/>
              <a:t>11/3/2020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5FD5C2-2DE7-42EC-BE93-9416C0EAF84B}" type="slidenum">
              <a:rPr lang="en-US" smtClean="0"/>
              <a:t>‹#›</a:t>
            </a:fld>
            <a:endParaRPr lang="en-US"/>
          </a:p>
        </p:txBody>
      </p:sp>
    </p:spTree>
    <p:extLst>
      <p:ext uri="{BB962C8B-B14F-4D97-AF65-F5344CB8AC3E}">
        <p14:creationId xmlns:p14="http://schemas.microsoft.com/office/powerpoint/2010/main" val="14784085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5E766F4-9DE8-418A-B5E2-93CD319AA9FA}" type="datetimeFigureOut">
              <a:rPr lang="en-US" smtClean="0"/>
              <a:t>11/3/2020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A5FD5C2-2DE7-42EC-BE93-9416C0EAF84B}" type="slidenum">
              <a:rPr lang="en-US" smtClean="0"/>
              <a:t>‹#›</a:t>
            </a:fld>
            <a:endParaRPr lang="en-US"/>
          </a:p>
        </p:txBody>
      </p:sp>
    </p:spTree>
    <p:extLst>
      <p:ext uri="{BB962C8B-B14F-4D97-AF65-F5344CB8AC3E}">
        <p14:creationId xmlns:p14="http://schemas.microsoft.com/office/powerpoint/2010/main" val="1661770907"/>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5314" y="755374"/>
            <a:ext cx="10346634" cy="4592233"/>
          </a:xfrm>
        </p:spPr>
        <p:txBody>
          <a:bodyPr anchor="b"/>
          <a:lstStyle/>
          <a:p>
            <a:pPr algn="l"/>
            <a:r>
              <a:rPr lang="en-US" sz="3200" b="1" dirty="0">
                <a:solidFill>
                  <a:schemeClr val="tx1"/>
                </a:solidFill>
              </a:rPr>
              <a:t>A LITERATURE REVIEW ON CURRENT APPROACHES AND APPLICATIONS OF FUZZY EXPERT SYSTEMS</a:t>
            </a:r>
            <a:br>
              <a:rPr lang="en-US" dirty="0">
                <a:solidFill>
                  <a:schemeClr val="tx1"/>
                </a:solidFill>
              </a:rPr>
            </a:br>
            <a:br>
              <a:rPr lang="en-US" dirty="0">
                <a:solidFill>
                  <a:schemeClr val="tx1"/>
                </a:solidFill>
              </a:rPr>
            </a:br>
            <a:br>
              <a:rPr lang="en-US" dirty="0"/>
            </a:br>
            <a:r>
              <a:rPr lang="en-US" sz="2400" b="1" dirty="0"/>
              <a:t>Group members :</a:t>
            </a:r>
            <a:br>
              <a:rPr lang="en-US" sz="1800" b="1" dirty="0"/>
            </a:br>
            <a:r>
              <a:rPr lang="en-US" sz="1800" b="1" dirty="0"/>
              <a:t>RUCHA TIRODKAR    BE B 26</a:t>
            </a:r>
            <a:br>
              <a:rPr lang="en-US" sz="1800" b="1" dirty="0"/>
            </a:br>
            <a:r>
              <a:rPr lang="en-US" sz="1800" b="1" dirty="0"/>
              <a:t>PIYUSH VERMA         BE B 24</a:t>
            </a:r>
            <a:br>
              <a:rPr lang="en-US" sz="1800" b="1" dirty="0"/>
            </a:br>
            <a:r>
              <a:rPr lang="en-US" sz="1800" b="1" dirty="0"/>
              <a:t>ARJUN BHARDWAJ   BE B 13</a:t>
            </a:r>
            <a:br>
              <a:rPr lang="en-US" sz="1800" b="1" dirty="0"/>
            </a:br>
            <a:r>
              <a:rPr lang="en-US" sz="1800" b="1" dirty="0"/>
              <a:t>VISHAL PATIL            BE B 05</a:t>
            </a:r>
            <a:endParaRPr lang="en-US" b="1" dirty="0"/>
          </a:p>
        </p:txBody>
      </p:sp>
      <p:sp>
        <p:nvSpPr>
          <p:cNvPr id="3" name="Subtitle 2"/>
          <p:cNvSpPr>
            <a:spLocks noGrp="1"/>
          </p:cNvSpPr>
          <p:nvPr>
            <p:ph type="subTitle" idx="1"/>
          </p:nvPr>
        </p:nvSpPr>
        <p:spPr>
          <a:xfrm>
            <a:off x="765314" y="5421086"/>
            <a:ext cx="9215299" cy="890262"/>
          </a:xfrm>
        </p:spPr>
        <p:txBody>
          <a:bodyPr/>
          <a:lstStyle/>
          <a:p>
            <a:pPr algn="l"/>
            <a:r>
              <a:rPr lang="en-US" b="1" dirty="0"/>
              <a:t>Guide </a:t>
            </a:r>
            <a:r>
              <a:rPr lang="en-US" b="1"/>
              <a:t>: Prof</a:t>
            </a:r>
            <a:r>
              <a:rPr lang="en-US" b="1" dirty="0"/>
              <a:t>. Surekha </a:t>
            </a:r>
            <a:r>
              <a:rPr lang="en-US" b="1" dirty="0" err="1"/>
              <a:t>janrao</a:t>
            </a:r>
            <a:endParaRPr lang="en-US" b="1" dirty="0"/>
          </a:p>
        </p:txBody>
      </p:sp>
    </p:spTree>
    <p:extLst>
      <p:ext uri="{BB962C8B-B14F-4D97-AF65-F5344CB8AC3E}">
        <p14:creationId xmlns:p14="http://schemas.microsoft.com/office/powerpoint/2010/main" val="24000334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1BAF0-50FC-4796-B3C6-ABF7A60D8771}"/>
              </a:ext>
            </a:extLst>
          </p:cNvPr>
          <p:cNvSpPr>
            <a:spLocks noGrp="1"/>
          </p:cNvSpPr>
          <p:nvPr>
            <p:ph type="title"/>
          </p:nvPr>
        </p:nvSpPr>
        <p:spPr>
          <a:xfrm>
            <a:off x="646111" y="452718"/>
            <a:ext cx="9972728" cy="1400530"/>
          </a:xfrm>
        </p:spPr>
        <p:txBody>
          <a:bodyPr>
            <a:normAutofit/>
          </a:bodyPr>
          <a:lstStyle/>
          <a:p>
            <a:r>
              <a:rPr lang="en-IN" dirty="0"/>
              <a:t>How Artificial intelligence and Soft computing is used in Healthcare department :</a:t>
            </a:r>
          </a:p>
        </p:txBody>
      </p:sp>
      <p:sp>
        <p:nvSpPr>
          <p:cNvPr id="3" name="Content Placeholder 2">
            <a:extLst>
              <a:ext uri="{FF2B5EF4-FFF2-40B4-BE49-F238E27FC236}">
                <a16:creationId xmlns:a16="http://schemas.microsoft.com/office/drawing/2014/main" id="{589EF9FB-B631-4847-9496-2A33AF1A78EE}"/>
              </a:ext>
            </a:extLst>
          </p:cNvPr>
          <p:cNvSpPr>
            <a:spLocks noGrp="1"/>
          </p:cNvSpPr>
          <p:nvPr>
            <p:ph idx="1"/>
          </p:nvPr>
        </p:nvSpPr>
        <p:spPr/>
        <p:txBody>
          <a:bodyPr/>
          <a:lstStyle/>
          <a:p>
            <a:r>
              <a:rPr lang="en-IN" sz="2800" dirty="0"/>
              <a:t>AI-assisted robotic surgery</a:t>
            </a:r>
          </a:p>
          <a:p>
            <a:r>
              <a:rPr lang="en-IN" sz="2800" dirty="0"/>
              <a:t>Virtual nursing assistants</a:t>
            </a:r>
          </a:p>
          <a:p>
            <a:r>
              <a:rPr lang="en-IN" sz="2800" dirty="0"/>
              <a:t>Image analysis </a:t>
            </a:r>
          </a:p>
          <a:p>
            <a:r>
              <a:rPr lang="en-IN" sz="2800" dirty="0"/>
              <a:t>Diagnostic of deadly blood diseases faster</a:t>
            </a:r>
            <a:endParaRPr lang="en-US" sz="2800" cap="all" dirty="0"/>
          </a:p>
          <a:p>
            <a:pPr marL="0" indent="0">
              <a:buNone/>
            </a:pPr>
            <a:endParaRPr lang="en-IN" dirty="0"/>
          </a:p>
        </p:txBody>
      </p:sp>
    </p:spTree>
    <p:extLst>
      <p:ext uri="{BB962C8B-B14F-4D97-AF65-F5344CB8AC3E}">
        <p14:creationId xmlns:p14="http://schemas.microsoft.com/office/powerpoint/2010/main" val="42934039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E5127-3837-4D1A-952C-EC8D5CD6FA50}"/>
              </a:ext>
            </a:extLst>
          </p:cNvPr>
          <p:cNvSpPr>
            <a:spLocks noGrp="1"/>
          </p:cNvSpPr>
          <p:nvPr>
            <p:ph type="title"/>
          </p:nvPr>
        </p:nvSpPr>
        <p:spPr>
          <a:xfrm>
            <a:off x="677334" y="609600"/>
            <a:ext cx="10128318" cy="1320800"/>
          </a:xfrm>
        </p:spPr>
        <p:txBody>
          <a:bodyPr>
            <a:normAutofit/>
          </a:bodyPr>
          <a:lstStyle/>
          <a:p>
            <a:pPr algn="ctr"/>
            <a:r>
              <a:rPr lang="en-IN" sz="4000" dirty="0"/>
              <a:t>FUZZY EXPERT SYSTEMS IN MEDICAL FIELD</a:t>
            </a:r>
          </a:p>
        </p:txBody>
      </p:sp>
      <p:sp>
        <p:nvSpPr>
          <p:cNvPr id="3" name="Content Placeholder 2">
            <a:extLst>
              <a:ext uri="{FF2B5EF4-FFF2-40B4-BE49-F238E27FC236}">
                <a16:creationId xmlns:a16="http://schemas.microsoft.com/office/drawing/2014/main" id="{8009F655-00E3-40F1-A955-1D132581F70C}"/>
              </a:ext>
            </a:extLst>
          </p:cNvPr>
          <p:cNvSpPr>
            <a:spLocks noGrp="1"/>
          </p:cNvSpPr>
          <p:nvPr>
            <p:ph idx="1"/>
          </p:nvPr>
        </p:nvSpPr>
        <p:spPr>
          <a:xfrm>
            <a:off x="974388" y="1930400"/>
            <a:ext cx="9534210" cy="4195481"/>
          </a:xfrm>
        </p:spPr>
        <p:txBody>
          <a:bodyPr>
            <a:normAutofit/>
          </a:bodyPr>
          <a:lstStyle/>
          <a:p>
            <a:pPr marL="0" indent="0">
              <a:buNone/>
            </a:pPr>
            <a:r>
              <a:rPr lang="en-IN" sz="2800" dirty="0"/>
              <a:t>Why is fuzzy expert system used in medical sector:</a:t>
            </a:r>
          </a:p>
          <a:p>
            <a:pPr lvl="1"/>
            <a:r>
              <a:rPr lang="en-US" sz="2400" dirty="0"/>
              <a:t>To deal with inconsistencies of reports. </a:t>
            </a:r>
          </a:p>
          <a:p>
            <a:pPr lvl="1"/>
            <a:r>
              <a:rPr lang="en-US" sz="2400" dirty="0"/>
              <a:t>Treatment planning.</a:t>
            </a:r>
          </a:p>
          <a:p>
            <a:pPr lvl="1"/>
            <a:r>
              <a:rPr lang="en-US" sz="2400" dirty="0"/>
              <a:t>Advisory, monitoring, and control of systems.</a:t>
            </a:r>
          </a:p>
          <a:p>
            <a:pPr lvl="1"/>
            <a:r>
              <a:rPr lang="en-US" sz="2400" dirty="0"/>
              <a:t>Parameters predictions.</a:t>
            </a:r>
          </a:p>
          <a:p>
            <a:pPr lvl="1"/>
            <a:r>
              <a:rPr lang="en-US" sz="2400" dirty="0"/>
              <a:t>Artificial thinking.</a:t>
            </a:r>
            <a:endParaRPr lang="en-IN" sz="2400" dirty="0"/>
          </a:p>
        </p:txBody>
      </p:sp>
    </p:spTree>
    <p:extLst>
      <p:ext uri="{BB962C8B-B14F-4D97-AF65-F5344CB8AC3E}">
        <p14:creationId xmlns:p14="http://schemas.microsoft.com/office/powerpoint/2010/main" val="19129574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5A2EC-420B-4473-ADA7-FF1DA6B9B3CF}"/>
              </a:ext>
            </a:extLst>
          </p:cNvPr>
          <p:cNvSpPr>
            <a:spLocks noGrp="1"/>
          </p:cNvSpPr>
          <p:nvPr>
            <p:ph type="title"/>
          </p:nvPr>
        </p:nvSpPr>
        <p:spPr>
          <a:xfrm>
            <a:off x="677334" y="609600"/>
            <a:ext cx="9381066" cy="1320800"/>
          </a:xfrm>
        </p:spPr>
        <p:txBody>
          <a:bodyPr>
            <a:normAutofit/>
          </a:bodyPr>
          <a:lstStyle/>
          <a:p>
            <a:r>
              <a:rPr lang="en-IN" sz="4000" dirty="0"/>
              <a:t>FUZZY EXPERT SYSTEMS analysis and literature studies in medical field:</a:t>
            </a:r>
          </a:p>
        </p:txBody>
      </p:sp>
      <p:sp>
        <p:nvSpPr>
          <p:cNvPr id="3" name="Content Placeholder 2">
            <a:extLst>
              <a:ext uri="{FF2B5EF4-FFF2-40B4-BE49-F238E27FC236}">
                <a16:creationId xmlns:a16="http://schemas.microsoft.com/office/drawing/2014/main" id="{3F131FBF-A578-479E-BA27-3E45E2814A55}"/>
              </a:ext>
            </a:extLst>
          </p:cNvPr>
          <p:cNvSpPr>
            <a:spLocks noGrp="1"/>
          </p:cNvSpPr>
          <p:nvPr>
            <p:ph idx="1"/>
          </p:nvPr>
        </p:nvSpPr>
        <p:spPr>
          <a:xfrm>
            <a:off x="1103312" y="2052918"/>
            <a:ext cx="10026804" cy="4195481"/>
          </a:xfrm>
        </p:spPr>
        <p:txBody>
          <a:bodyPr>
            <a:normAutofit lnSpcReduction="10000"/>
          </a:bodyPr>
          <a:lstStyle/>
          <a:p>
            <a:pPr marL="0" indent="0">
              <a:buNone/>
            </a:pPr>
            <a:r>
              <a:rPr lang="en-US" sz="2400" dirty="0"/>
              <a:t>In the last three decades, Fuzzy rule-based systems is a subsidiary of Artiﬁcial intelligence ﬁtted of interpreting complicated medical data. Their potential to employ signiﬁcant relationship within a data set has been used in the diagnosis, treatment and predicting consequence in various clinical outlines. A survey of different artiﬁcial intelligence methods is exhibited in this part, along with the study of critical clinical applications of expert systems. The ability of artiﬁcial intelligence systems and has been explored in almost every ﬁeld of medicine. Artiﬁcial neural network and knowledge based systems were the most regularly accepted analytical tool while additional AI systems such as evolutionary algorithms, swarm intelligence and hybrid systems have been handled in various clinical environments.</a:t>
            </a:r>
          </a:p>
          <a:p>
            <a:endParaRPr lang="en-IN" dirty="0"/>
          </a:p>
        </p:txBody>
      </p:sp>
    </p:spTree>
    <p:extLst>
      <p:ext uri="{BB962C8B-B14F-4D97-AF65-F5344CB8AC3E}">
        <p14:creationId xmlns:p14="http://schemas.microsoft.com/office/powerpoint/2010/main" val="9032270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F4BCB-7918-4702-9E7D-E2CE0FE112C7}"/>
              </a:ext>
            </a:extLst>
          </p:cNvPr>
          <p:cNvSpPr>
            <a:spLocks noGrp="1"/>
          </p:cNvSpPr>
          <p:nvPr>
            <p:ph type="title"/>
          </p:nvPr>
        </p:nvSpPr>
        <p:spPr>
          <a:xfrm>
            <a:off x="646111" y="452719"/>
            <a:ext cx="9874405" cy="923798"/>
          </a:xfrm>
        </p:spPr>
        <p:txBody>
          <a:bodyPr>
            <a:normAutofit fontScale="90000"/>
          </a:bodyPr>
          <a:lstStyle/>
          <a:p>
            <a:pPr algn="ctr"/>
            <a:r>
              <a:rPr lang="en-IN" sz="3200" dirty="0"/>
              <a:t>Well known sectors of medical field that uses </a:t>
            </a:r>
            <a:br>
              <a:rPr lang="en-IN" sz="3200" dirty="0"/>
            </a:br>
            <a:r>
              <a:rPr lang="en-IN" sz="3200" dirty="0"/>
              <a:t>FUZZY EXPERT SYSTEM</a:t>
            </a:r>
          </a:p>
        </p:txBody>
      </p:sp>
      <p:pic>
        <p:nvPicPr>
          <p:cNvPr id="4" name="Content Placeholder 4">
            <a:extLst>
              <a:ext uri="{FF2B5EF4-FFF2-40B4-BE49-F238E27FC236}">
                <a16:creationId xmlns:a16="http://schemas.microsoft.com/office/drawing/2014/main" id="{C1588D4D-EE9D-4C4F-8C31-0FB3F3FDE33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51181" y="1465005"/>
            <a:ext cx="7264263" cy="5090386"/>
          </a:xfrm>
        </p:spPr>
      </p:pic>
    </p:spTree>
    <p:extLst>
      <p:ext uri="{BB962C8B-B14F-4D97-AF65-F5344CB8AC3E}">
        <p14:creationId xmlns:p14="http://schemas.microsoft.com/office/powerpoint/2010/main" val="36622568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1B78B-21B3-4780-BACF-89B726D01782}"/>
              </a:ext>
            </a:extLst>
          </p:cNvPr>
          <p:cNvSpPr>
            <a:spLocks noGrp="1"/>
          </p:cNvSpPr>
          <p:nvPr>
            <p:ph type="title"/>
          </p:nvPr>
        </p:nvSpPr>
        <p:spPr>
          <a:xfrm>
            <a:off x="980408" y="442886"/>
            <a:ext cx="9404723" cy="1400530"/>
          </a:xfrm>
        </p:spPr>
        <p:txBody>
          <a:bodyPr>
            <a:normAutofit fontScale="90000"/>
          </a:bodyPr>
          <a:lstStyle/>
          <a:p>
            <a:pPr algn="ctr"/>
            <a:r>
              <a:rPr lang="en-GB" sz="4400" dirty="0"/>
              <a:t>Fuzzy Logic in Finance and Management </a:t>
            </a:r>
            <a:endParaRPr lang="en-IN" sz="4400" dirty="0"/>
          </a:p>
        </p:txBody>
      </p:sp>
      <p:sp>
        <p:nvSpPr>
          <p:cNvPr id="3" name="Content Placeholder 2">
            <a:extLst>
              <a:ext uri="{FF2B5EF4-FFF2-40B4-BE49-F238E27FC236}">
                <a16:creationId xmlns:a16="http://schemas.microsoft.com/office/drawing/2014/main" id="{B999A19F-9248-4901-A973-5E0F25844E57}"/>
              </a:ext>
            </a:extLst>
          </p:cNvPr>
          <p:cNvSpPr>
            <a:spLocks noGrp="1"/>
          </p:cNvSpPr>
          <p:nvPr>
            <p:ph idx="1"/>
          </p:nvPr>
        </p:nvSpPr>
        <p:spPr>
          <a:xfrm>
            <a:off x="980408" y="1843416"/>
            <a:ext cx="8596668" cy="3880773"/>
          </a:xfrm>
        </p:spPr>
        <p:txBody>
          <a:bodyPr>
            <a:normAutofit fontScale="92500" lnSpcReduction="10000"/>
          </a:bodyPr>
          <a:lstStyle/>
          <a:p>
            <a:r>
              <a:rPr lang="en-GB" sz="2400" dirty="0"/>
              <a:t>The major success of fuzzy logic in the field of remote control opened the door to its application in many other fields, including finance but the foot-print has been almost been non existent. </a:t>
            </a:r>
          </a:p>
          <a:p>
            <a:r>
              <a:rPr lang="en-GB" sz="2400" dirty="0"/>
              <a:t>Fuzzy logic has been successfully applied in the field of finance due to its ability to address imprecise, incomplete and vague data. However, there hasn’t been much use of fuzzy logic in resolving bank crisis.</a:t>
            </a:r>
          </a:p>
          <a:p>
            <a:r>
              <a:rPr lang="en-GB" sz="2400" dirty="0"/>
              <a:t>This absence could be seen as a contradiction, given the properties of fuzzy logic, which seem to fit particularly well in complex and uncertain environments.</a:t>
            </a:r>
          </a:p>
          <a:p>
            <a:endParaRPr lang="en-IN" dirty="0"/>
          </a:p>
        </p:txBody>
      </p:sp>
    </p:spTree>
    <p:extLst>
      <p:ext uri="{BB962C8B-B14F-4D97-AF65-F5344CB8AC3E}">
        <p14:creationId xmlns:p14="http://schemas.microsoft.com/office/powerpoint/2010/main" val="17407305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F7278-1262-4617-ADBE-6A68CE787BDC}"/>
              </a:ext>
            </a:extLst>
          </p:cNvPr>
          <p:cNvSpPr>
            <a:spLocks noGrp="1"/>
          </p:cNvSpPr>
          <p:nvPr>
            <p:ph type="title"/>
          </p:nvPr>
        </p:nvSpPr>
        <p:spPr>
          <a:xfrm>
            <a:off x="1029569" y="452718"/>
            <a:ext cx="9404723" cy="1400530"/>
          </a:xfrm>
        </p:spPr>
        <p:txBody>
          <a:bodyPr>
            <a:normAutofit/>
          </a:bodyPr>
          <a:lstStyle/>
          <a:p>
            <a:pPr algn="ctr"/>
            <a:r>
              <a:rPr lang="en-GB" sz="4800" dirty="0"/>
              <a:t>Problems and solutions </a:t>
            </a:r>
            <a:endParaRPr lang="en-IN" sz="4800" dirty="0"/>
          </a:p>
        </p:txBody>
      </p:sp>
      <p:sp>
        <p:nvSpPr>
          <p:cNvPr id="3" name="Content Placeholder 2">
            <a:extLst>
              <a:ext uri="{FF2B5EF4-FFF2-40B4-BE49-F238E27FC236}">
                <a16:creationId xmlns:a16="http://schemas.microsoft.com/office/drawing/2014/main" id="{7BBE18A0-102F-4AB6-A9D4-7AB53E28E9B6}"/>
              </a:ext>
            </a:extLst>
          </p:cNvPr>
          <p:cNvSpPr>
            <a:spLocks noGrp="1"/>
          </p:cNvSpPr>
          <p:nvPr>
            <p:ph idx="1"/>
          </p:nvPr>
        </p:nvSpPr>
        <p:spPr>
          <a:xfrm>
            <a:off x="1103312" y="2052918"/>
            <a:ext cx="10075965" cy="4195481"/>
          </a:xfrm>
        </p:spPr>
        <p:txBody>
          <a:bodyPr/>
          <a:lstStyle/>
          <a:p>
            <a:r>
              <a:rPr lang="en-GB" sz="2800" dirty="0"/>
              <a:t>Since the global financial crisis, preventing banking crises and establishing banking resolution strategies to avoid the use of public money to rescue banks have been the main priorities within the area of finance.</a:t>
            </a:r>
          </a:p>
          <a:p>
            <a:r>
              <a:rPr lang="en-GB" sz="2800" dirty="0"/>
              <a:t>Introducing fuzzy logic and FUZZY EXPERT SYSTEM to the analysis of banking crises could represent an important step towards addressing and resolving banking crises more efficiently.</a:t>
            </a:r>
          </a:p>
          <a:p>
            <a:endParaRPr lang="en-IN" dirty="0"/>
          </a:p>
        </p:txBody>
      </p:sp>
    </p:spTree>
    <p:extLst>
      <p:ext uri="{BB962C8B-B14F-4D97-AF65-F5344CB8AC3E}">
        <p14:creationId xmlns:p14="http://schemas.microsoft.com/office/powerpoint/2010/main" val="31975530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A99E0-B394-475F-9603-035E721C5505}"/>
              </a:ext>
            </a:extLst>
          </p:cNvPr>
          <p:cNvSpPr>
            <a:spLocks noGrp="1"/>
          </p:cNvSpPr>
          <p:nvPr>
            <p:ph type="title"/>
          </p:nvPr>
        </p:nvSpPr>
        <p:spPr>
          <a:xfrm>
            <a:off x="646111" y="452718"/>
            <a:ext cx="10110379" cy="1400530"/>
          </a:xfrm>
        </p:spPr>
        <p:txBody>
          <a:bodyPr>
            <a:normAutofit/>
          </a:bodyPr>
          <a:lstStyle/>
          <a:p>
            <a:r>
              <a:rPr lang="en-IN" sz="4000" dirty="0"/>
              <a:t>Application of systems in finance field</a:t>
            </a:r>
          </a:p>
        </p:txBody>
      </p:sp>
      <p:sp>
        <p:nvSpPr>
          <p:cNvPr id="3" name="Content Placeholder 2">
            <a:extLst>
              <a:ext uri="{FF2B5EF4-FFF2-40B4-BE49-F238E27FC236}">
                <a16:creationId xmlns:a16="http://schemas.microsoft.com/office/drawing/2014/main" id="{8E90622D-0FDF-4E97-8A98-FB6D6B9DDCB2}"/>
              </a:ext>
            </a:extLst>
          </p:cNvPr>
          <p:cNvSpPr>
            <a:spLocks noGrp="1"/>
          </p:cNvSpPr>
          <p:nvPr>
            <p:ph idx="1"/>
          </p:nvPr>
        </p:nvSpPr>
        <p:spPr>
          <a:xfrm>
            <a:off x="1122976" y="1708789"/>
            <a:ext cx="9633514" cy="4456037"/>
          </a:xfrm>
        </p:spPr>
        <p:txBody>
          <a:bodyPr>
            <a:normAutofit/>
          </a:bodyPr>
          <a:lstStyle/>
          <a:p>
            <a:pPr marL="0" indent="0">
              <a:buNone/>
            </a:pPr>
            <a:r>
              <a:rPr lang="en-GB" sz="2400" dirty="0"/>
              <a:t>The most frequent topic in which fuzzy logic has been applied in the field of finance is financial markets, with approximately 60% of the total articles classified in this category, followed by corporate finance, with approximately 35%. The remaining articles focused on public finance (3%), personal finance (1%) and other topics (2.52%). This fact clearly underscores the focus of the academic research on financial markets and corporate finance, and it can be explained by the greater volume of publicly available data in these fields compared with other areas, such as personal finance.</a:t>
            </a:r>
            <a:endParaRPr lang="en-IN" sz="2400" dirty="0"/>
          </a:p>
        </p:txBody>
      </p:sp>
    </p:spTree>
    <p:extLst>
      <p:ext uri="{BB962C8B-B14F-4D97-AF65-F5344CB8AC3E}">
        <p14:creationId xmlns:p14="http://schemas.microsoft.com/office/powerpoint/2010/main" val="6491680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155AE-F688-4F47-8539-3CD8A3B3936A}"/>
              </a:ext>
            </a:extLst>
          </p:cNvPr>
          <p:cNvSpPr>
            <a:spLocks noGrp="1"/>
          </p:cNvSpPr>
          <p:nvPr>
            <p:ph type="title"/>
          </p:nvPr>
        </p:nvSpPr>
        <p:spPr>
          <a:xfrm>
            <a:off x="616614" y="4896899"/>
            <a:ext cx="11221424" cy="1400530"/>
          </a:xfrm>
        </p:spPr>
        <p:txBody>
          <a:bodyPr/>
          <a:lstStyle/>
          <a:p>
            <a:r>
              <a:rPr lang="en-GB" sz="2400" b="1" dirty="0">
                <a:solidFill>
                  <a:srgbClr val="00B050"/>
                </a:solidFill>
              </a:rPr>
              <a:t>Categorization of the main topics usually analysed when applying fuzzy logic in finance: (a) Category of financial markets, and (b) category of corporate finance.</a:t>
            </a:r>
            <a:endParaRPr lang="en-IN" sz="2400" b="1" dirty="0">
              <a:solidFill>
                <a:srgbClr val="00B050"/>
              </a:solidFill>
            </a:endParaRPr>
          </a:p>
        </p:txBody>
      </p:sp>
      <p:pic>
        <p:nvPicPr>
          <p:cNvPr id="4" name="Content Placeholder 5">
            <a:extLst>
              <a:ext uri="{FF2B5EF4-FFF2-40B4-BE49-F238E27FC236}">
                <a16:creationId xmlns:a16="http://schemas.microsoft.com/office/drawing/2014/main" id="{A9806ECE-FCC4-4081-8AFA-C41F85A526EF}"/>
              </a:ext>
            </a:extLst>
          </p:cNvPr>
          <p:cNvPicPr>
            <a:picLocks noGrp="1" noChangeAspect="1"/>
          </p:cNvPicPr>
          <p:nvPr>
            <p:ph idx="1"/>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616614" y="1327922"/>
            <a:ext cx="10766454" cy="3175819"/>
          </a:xfrm>
          <a:prstGeom prst="rect">
            <a:avLst/>
          </a:prstGeom>
        </p:spPr>
      </p:pic>
    </p:spTree>
    <p:extLst>
      <p:ext uri="{BB962C8B-B14F-4D97-AF65-F5344CB8AC3E}">
        <p14:creationId xmlns:p14="http://schemas.microsoft.com/office/powerpoint/2010/main" val="19065072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06122-C6AF-4368-B4FB-212F70F8B63B}"/>
              </a:ext>
            </a:extLst>
          </p:cNvPr>
          <p:cNvSpPr>
            <a:spLocks noGrp="1"/>
          </p:cNvSpPr>
          <p:nvPr>
            <p:ph type="title"/>
          </p:nvPr>
        </p:nvSpPr>
        <p:spPr/>
        <p:txBody>
          <a:bodyPr>
            <a:normAutofit/>
          </a:bodyPr>
          <a:lstStyle/>
          <a:p>
            <a:r>
              <a:rPr lang="en-IN" sz="4000" dirty="0"/>
              <a:t>Advantages of FUZZY EXPERT SYSTEMS</a:t>
            </a:r>
          </a:p>
        </p:txBody>
      </p:sp>
      <p:sp>
        <p:nvSpPr>
          <p:cNvPr id="3" name="Content Placeholder 2">
            <a:extLst>
              <a:ext uri="{FF2B5EF4-FFF2-40B4-BE49-F238E27FC236}">
                <a16:creationId xmlns:a16="http://schemas.microsoft.com/office/drawing/2014/main" id="{FE70E713-45DF-4416-94E1-8F04245D96E9}"/>
              </a:ext>
            </a:extLst>
          </p:cNvPr>
          <p:cNvSpPr>
            <a:spLocks noGrp="1"/>
          </p:cNvSpPr>
          <p:nvPr>
            <p:ph idx="1"/>
          </p:nvPr>
        </p:nvSpPr>
        <p:spPr>
          <a:xfrm>
            <a:off x="1129617" y="2160590"/>
            <a:ext cx="8596668" cy="3880773"/>
          </a:xfrm>
        </p:spPr>
        <p:txBody>
          <a:bodyPr/>
          <a:lstStyle/>
          <a:p>
            <a:pPr>
              <a:buFontTx/>
              <a:buChar char="-"/>
            </a:pPr>
            <a:r>
              <a:rPr lang="en-US" sz="2800" dirty="0"/>
              <a:t>Can work on a wide range of problems with uncertainty.</a:t>
            </a:r>
          </a:p>
          <a:p>
            <a:pPr>
              <a:buFontTx/>
              <a:buChar char="-"/>
            </a:pPr>
            <a:r>
              <a:rPr lang="en-US" sz="2800" dirty="0"/>
              <a:t>Universal function approximation.</a:t>
            </a:r>
          </a:p>
          <a:p>
            <a:pPr>
              <a:buFontTx/>
              <a:buChar char="-"/>
            </a:pPr>
            <a:r>
              <a:rPr lang="en-US" sz="2800" dirty="0"/>
              <a:t>Comprehensibility Modularity.</a:t>
            </a:r>
          </a:p>
          <a:p>
            <a:pPr>
              <a:buFontTx/>
              <a:buChar char="-"/>
            </a:pPr>
            <a:r>
              <a:rPr lang="en-US" sz="2800" dirty="0" err="1"/>
              <a:t>Explainability</a:t>
            </a:r>
            <a:r>
              <a:rPr lang="en-US" sz="2800" dirty="0"/>
              <a:t>.</a:t>
            </a:r>
          </a:p>
          <a:p>
            <a:pPr>
              <a:buFontTx/>
              <a:buChar char="-"/>
            </a:pPr>
            <a:r>
              <a:rPr lang="en-US" sz="2800" dirty="0"/>
              <a:t>Easy handling and easy integration with Expert system.</a:t>
            </a:r>
            <a:endParaRPr lang="en-IN" sz="2800" dirty="0"/>
          </a:p>
          <a:p>
            <a:pPr marL="0" indent="0">
              <a:buNone/>
            </a:pPr>
            <a:endParaRPr lang="en-IN" dirty="0"/>
          </a:p>
        </p:txBody>
      </p:sp>
    </p:spTree>
    <p:extLst>
      <p:ext uri="{BB962C8B-B14F-4D97-AF65-F5344CB8AC3E}">
        <p14:creationId xmlns:p14="http://schemas.microsoft.com/office/powerpoint/2010/main" val="25978468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BE10F-1736-4091-98F5-D8D10CA56D97}"/>
              </a:ext>
            </a:extLst>
          </p:cNvPr>
          <p:cNvSpPr>
            <a:spLocks noGrp="1"/>
          </p:cNvSpPr>
          <p:nvPr>
            <p:ph type="title"/>
          </p:nvPr>
        </p:nvSpPr>
        <p:spPr/>
        <p:txBody>
          <a:bodyPr>
            <a:normAutofit/>
          </a:bodyPr>
          <a:lstStyle/>
          <a:p>
            <a:r>
              <a:rPr lang="en-IN" sz="4000" dirty="0"/>
              <a:t>Disadvantages of FUZZY EXPERT SYSTEM</a:t>
            </a:r>
          </a:p>
        </p:txBody>
      </p:sp>
      <p:sp>
        <p:nvSpPr>
          <p:cNvPr id="3" name="Content Placeholder 2">
            <a:extLst>
              <a:ext uri="{FF2B5EF4-FFF2-40B4-BE49-F238E27FC236}">
                <a16:creationId xmlns:a16="http://schemas.microsoft.com/office/drawing/2014/main" id="{520E0E67-D7DE-42E9-8B28-17B7976CC144}"/>
              </a:ext>
            </a:extLst>
          </p:cNvPr>
          <p:cNvSpPr>
            <a:spLocks noGrp="1"/>
          </p:cNvSpPr>
          <p:nvPr>
            <p:ph idx="1"/>
          </p:nvPr>
        </p:nvSpPr>
        <p:spPr>
          <a:xfrm>
            <a:off x="991967" y="2367627"/>
            <a:ext cx="8596668" cy="3880773"/>
          </a:xfrm>
        </p:spPr>
        <p:txBody>
          <a:bodyPr>
            <a:normAutofit/>
          </a:bodyPr>
          <a:lstStyle/>
          <a:p>
            <a:pPr>
              <a:buFontTx/>
              <a:buChar char="-"/>
            </a:pPr>
            <a:r>
              <a:rPr lang="en-US" sz="2800" dirty="0"/>
              <a:t>High computational cost</a:t>
            </a:r>
          </a:p>
          <a:p>
            <a:pPr>
              <a:buFontTx/>
              <a:buChar char="-"/>
            </a:pPr>
            <a:r>
              <a:rPr lang="en-US" sz="2800" dirty="0"/>
              <a:t>The rules have to be accurate</a:t>
            </a:r>
          </a:p>
          <a:p>
            <a:pPr>
              <a:buFontTx/>
              <a:buChar char="-"/>
            </a:pPr>
            <a:r>
              <a:rPr lang="en-US" sz="2800" dirty="0"/>
              <a:t> </a:t>
            </a:r>
            <a:r>
              <a:rPr lang="en-US" sz="2800" dirty="0" err="1"/>
              <a:t>Optimisation</a:t>
            </a:r>
            <a:endParaRPr lang="en-US" sz="2800" dirty="0"/>
          </a:p>
          <a:p>
            <a:pPr>
              <a:buFontTx/>
              <a:buChar char="-"/>
            </a:pPr>
            <a:r>
              <a:rPr lang="en-US" sz="2800" dirty="0"/>
              <a:t>Avoiding error in knowledge base is mandatory for Fuzzy system to give accurate result.</a:t>
            </a:r>
            <a:endParaRPr lang="en-IN" sz="2800" dirty="0"/>
          </a:p>
        </p:txBody>
      </p:sp>
    </p:spTree>
    <p:extLst>
      <p:ext uri="{BB962C8B-B14F-4D97-AF65-F5344CB8AC3E}">
        <p14:creationId xmlns:p14="http://schemas.microsoft.com/office/powerpoint/2010/main" val="31134048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CC583-9FE3-4B6A-BC29-909B1577B04F}"/>
              </a:ext>
            </a:extLst>
          </p:cNvPr>
          <p:cNvSpPr>
            <a:spLocks noGrp="1"/>
          </p:cNvSpPr>
          <p:nvPr>
            <p:ph type="title"/>
          </p:nvPr>
        </p:nvSpPr>
        <p:spPr>
          <a:xfrm>
            <a:off x="1489434" y="41870"/>
            <a:ext cx="8561399" cy="1400530"/>
          </a:xfrm>
        </p:spPr>
        <p:txBody>
          <a:bodyPr/>
          <a:lstStyle/>
          <a:p>
            <a:pPr algn="ctr"/>
            <a:r>
              <a:rPr lang="en-IN" b="1" dirty="0"/>
              <a:t>INDEX</a:t>
            </a:r>
          </a:p>
        </p:txBody>
      </p:sp>
      <p:graphicFrame>
        <p:nvGraphicFramePr>
          <p:cNvPr id="6" name="Table 6">
            <a:extLst>
              <a:ext uri="{FF2B5EF4-FFF2-40B4-BE49-F238E27FC236}">
                <a16:creationId xmlns:a16="http://schemas.microsoft.com/office/drawing/2014/main" id="{F30713F4-B5D6-4C20-B34B-F206832CC4FA}"/>
              </a:ext>
            </a:extLst>
          </p:cNvPr>
          <p:cNvGraphicFramePr>
            <a:graphicFrameLocks noGrp="1"/>
          </p:cNvGraphicFramePr>
          <p:nvPr>
            <p:ph idx="1"/>
            <p:extLst>
              <p:ext uri="{D42A27DB-BD31-4B8C-83A1-F6EECF244321}">
                <p14:modId xmlns:p14="http://schemas.microsoft.com/office/powerpoint/2010/main" val="2079982610"/>
              </p:ext>
            </p:extLst>
          </p:nvPr>
        </p:nvGraphicFramePr>
        <p:xfrm>
          <a:off x="1489434" y="742135"/>
          <a:ext cx="8760643" cy="5852160"/>
        </p:xfrm>
        <a:graphic>
          <a:graphicData uri="http://schemas.openxmlformats.org/drawingml/2006/table">
            <a:tbl>
              <a:tblPr firstRow="1" bandRow="1">
                <a:tableStyleId>{5C22544A-7EE6-4342-B048-85BDC9FD1C3A}</a:tableStyleId>
              </a:tblPr>
              <a:tblGrid>
                <a:gridCol w="1024193">
                  <a:extLst>
                    <a:ext uri="{9D8B030D-6E8A-4147-A177-3AD203B41FA5}">
                      <a16:colId xmlns:a16="http://schemas.microsoft.com/office/drawing/2014/main" val="241901040"/>
                    </a:ext>
                  </a:extLst>
                </a:gridCol>
                <a:gridCol w="7736450">
                  <a:extLst>
                    <a:ext uri="{9D8B030D-6E8A-4147-A177-3AD203B41FA5}">
                      <a16:colId xmlns:a16="http://schemas.microsoft.com/office/drawing/2014/main" val="1514074839"/>
                    </a:ext>
                  </a:extLst>
                </a:gridCol>
              </a:tblGrid>
              <a:tr h="355339">
                <a:tc>
                  <a:txBody>
                    <a:bodyPr/>
                    <a:lstStyle/>
                    <a:p>
                      <a:r>
                        <a:rPr lang="en-IN" dirty="0"/>
                        <a:t>Sr No.</a:t>
                      </a:r>
                    </a:p>
                  </a:txBody>
                  <a:tcPr/>
                </a:tc>
                <a:tc>
                  <a:txBody>
                    <a:bodyPr/>
                    <a:lstStyle/>
                    <a:p>
                      <a:pPr algn="ctr"/>
                      <a:r>
                        <a:rPr lang="en-IN" dirty="0"/>
                        <a:t>CONTENT</a:t>
                      </a:r>
                    </a:p>
                  </a:txBody>
                  <a:tcPr/>
                </a:tc>
                <a:extLst>
                  <a:ext uri="{0D108BD9-81ED-4DB2-BD59-A6C34878D82A}">
                    <a16:rowId xmlns:a16="http://schemas.microsoft.com/office/drawing/2014/main" val="165566234"/>
                  </a:ext>
                </a:extLst>
              </a:tr>
              <a:tr h="355339">
                <a:tc>
                  <a:txBody>
                    <a:bodyPr/>
                    <a:lstStyle/>
                    <a:p>
                      <a:r>
                        <a:rPr lang="en-IN" dirty="0"/>
                        <a:t>1</a:t>
                      </a:r>
                    </a:p>
                  </a:txBody>
                  <a:tcPr/>
                </a:tc>
                <a:tc>
                  <a:txBody>
                    <a:bodyPr/>
                    <a:lstStyle/>
                    <a:p>
                      <a:r>
                        <a:rPr lang="en-IN" dirty="0"/>
                        <a:t>ABSTRACT</a:t>
                      </a:r>
                    </a:p>
                  </a:txBody>
                  <a:tcPr/>
                </a:tc>
                <a:extLst>
                  <a:ext uri="{0D108BD9-81ED-4DB2-BD59-A6C34878D82A}">
                    <a16:rowId xmlns:a16="http://schemas.microsoft.com/office/drawing/2014/main" val="3186490856"/>
                  </a:ext>
                </a:extLst>
              </a:tr>
              <a:tr h="355339">
                <a:tc>
                  <a:txBody>
                    <a:bodyPr/>
                    <a:lstStyle/>
                    <a:p>
                      <a:r>
                        <a:rPr lang="en-IN" dirty="0"/>
                        <a:t>2</a:t>
                      </a:r>
                    </a:p>
                  </a:txBody>
                  <a:tcPr/>
                </a:tc>
                <a:tc>
                  <a:txBody>
                    <a:bodyPr/>
                    <a:lstStyle/>
                    <a:p>
                      <a:r>
                        <a:rPr lang="en-IN" dirty="0"/>
                        <a:t>INTRODUCTION</a:t>
                      </a:r>
                    </a:p>
                  </a:txBody>
                  <a:tcPr/>
                </a:tc>
                <a:extLst>
                  <a:ext uri="{0D108BD9-81ED-4DB2-BD59-A6C34878D82A}">
                    <a16:rowId xmlns:a16="http://schemas.microsoft.com/office/drawing/2014/main" val="3236920583"/>
                  </a:ext>
                </a:extLst>
              </a:tr>
              <a:tr h="355339">
                <a:tc>
                  <a:txBody>
                    <a:bodyPr/>
                    <a:lstStyle/>
                    <a:p>
                      <a:r>
                        <a:rPr lang="en-IN" dirty="0"/>
                        <a:t>3</a:t>
                      </a:r>
                    </a:p>
                  </a:txBody>
                  <a:tcPr/>
                </a:tc>
                <a:tc>
                  <a:txBody>
                    <a:bodyPr/>
                    <a:lstStyle/>
                    <a:p>
                      <a:r>
                        <a:rPr lang="en-IN" dirty="0"/>
                        <a:t>WHAT IS FUZZY EXPERT SYSTEM ?</a:t>
                      </a:r>
                    </a:p>
                  </a:txBody>
                  <a:tcPr/>
                </a:tc>
                <a:extLst>
                  <a:ext uri="{0D108BD9-81ED-4DB2-BD59-A6C34878D82A}">
                    <a16:rowId xmlns:a16="http://schemas.microsoft.com/office/drawing/2014/main" val="959048400"/>
                  </a:ext>
                </a:extLst>
              </a:tr>
              <a:tr h="355339">
                <a:tc>
                  <a:txBody>
                    <a:bodyPr/>
                    <a:lstStyle/>
                    <a:p>
                      <a:r>
                        <a:rPr lang="en-IN" dirty="0"/>
                        <a:t>4</a:t>
                      </a:r>
                    </a:p>
                  </a:txBody>
                  <a:tcPr/>
                </a:tc>
                <a:tc>
                  <a:txBody>
                    <a:bodyPr/>
                    <a:lstStyle/>
                    <a:p>
                      <a:r>
                        <a:rPr lang="en-IN" dirty="0"/>
                        <a:t>WHY IS FUZZINESS REQUIRED IN EXPERT SYSTEM ?</a:t>
                      </a:r>
                    </a:p>
                  </a:txBody>
                  <a:tcPr/>
                </a:tc>
                <a:extLst>
                  <a:ext uri="{0D108BD9-81ED-4DB2-BD59-A6C34878D82A}">
                    <a16:rowId xmlns:a16="http://schemas.microsoft.com/office/drawing/2014/main" val="1110325767"/>
                  </a:ext>
                </a:extLst>
              </a:tr>
              <a:tr h="355339">
                <a:tc>
                  <a:txBody>
                    <a:bodyPr/>
                    <a:lstStyle/>
                    <a:p>
                      <a:r>
                        <a:rPr lang="en-IN" dirty="0"/>
                        <a:t>5</a:t>
                      </a:r>
                    </a:p>
                  </a:txBody>
                  <a:tcPr/>
                </a:tc>
                <a:tc>
                  <a:txBody>
                    <a:bodyPr/>
                    <a:lstStyle/>
                    <a:p>
                      <a:r>
                        <a:rPr lang="en-IN" dirty="0"/>
                        <a:t>AI AND SC IN HEALTHCARE DEPARTMENT</a:t>
                      </a:r>
                    </a:p>
                  </a:txBody>
                  <a:tcPr/>
                </a:tc>
                <a:extLst>
                  <a:ext uri="{0D108BD9-81ED-4DB2-BD59-A6C34878D82A}">
                    <a16:rowId xmlns:a16="http://schemas.microsoft.com/office/drawing/2014/main" val="2598441094"/>
                  </a:ext>
                </a:extLst>
              </a:tr>
              <a:tr h="355339">
                <a:tc>
                  <a:txBody>
                    <a:bodyPr/>
                    <a:lstStyle/>
                    <a:p>
                      <a:r>
                        <a:rPr lang="en-IN" dirty="0"/>
                        <a:t>6</a:t>
                      </a:r>
                    </a:p>
                  </a:txBody>
                  <a:tcPr/>
                </a:tc>
                <a:tc>
                  <a:txBody>
                    <a:bodyPr/>
                    <a:lstStyle/>
                    <a:p>
                      <a:r>
                        <a:rPr lang="en-IN" dirty="0"/>
                        <a:t>WHY TO USE A FUZZY EXPERT SYSTEM IN MEDICAL FIELD</a:t>
                      </a:r>
                    </a:p>
                  </a:txBody>
                  <a:tcPr/>
                </a:tc>
                <a:extLst>
                  <a:ext uri="{0D108BD9-81ED-4DB2-BD59-A6C34878D82A}">
                    <a16:rowId xmlns:a16="http://schemas.microsoft.com/office/drawing/2014/main" val="704771910"/>
                  </a:ext>
                </a:extLst>
              </a:tr>
              <a:tr h="355339">
                <a:tc>
                  <a:txBody>
                    <a:bodyPr/>
                    <a:lstStyle/>
                    <a:p>
                      <a:r>
                        <a:rPr lang="en-IN" dirty="0"/>
                        <a:t>7</a:t>
                      </a:r>
                    </a:p>
                  </a:txBody>
                  <a:tcPr/>
                </a:tc>
                <a:tc>
                  <a:txBody>
                    <a:bodyPr/>
                    <a:lstStyle/>
                    <a:p>
                      <a:r>
                        <a:rPr lang="en-IN" dirty="0"/>
                        <a:t>FUZZY SYSTEMS ANALYSIS AND LITRATURE STUDIES </a:t>
                      </a:r>
                    </a:p>
                  </a:txBody>
                  <a:tcPr/>
                </a:tc>
                <a:extLst>
                  <a:ext uri="{0D108BD9-81ED-4DB2-BD59-A6C34878D82A}">
                    <a16:rowId xmlns:a16="http://schemas.microsoft.com/office/drawing/2014/main" val="2042950263"/>
                  </a:ext>
                </a:extLst>
              </a:tr>
              <a:tr h="355339">
                <a:tc>
                  <a:txBody>
                    <a:bodyPr/>
                    <a:lstStyle/>
                    <a:p>
                      <a:r>
                        <a:rPr lang="en-IN" dirty="0"/>
                        <a:t>8</a:t>
                      </a:r>
                    </a:p>
                  </a:txBody>
                  <a:tcPr/>
                </a:tc>
                <a:tc>
                  <a:txBody>
                    <a:bodyPr/>
                    <a:lstStyle/>
                    <a:p>
                      <a:r>
                        <a:rPr lang="en-IN" dirty="0"/>
                        <a:t>WELL KNOWN SECTORS THAT USE FUZZY EXPERT SYSTEM</a:t>
                      </a:r>
                    </a:p>
                  </a:txBody>
                  <a:tcPr/>
                </a:tc>
                <a:extLst>
                  <a:ext uri="{0D108BD9-81ED-4DB2-BD59-A6C34878D82A}">
                    <a16:rowId xmlns:a16="http://schemas.microsoft.com/office/drawing/2014/main" val="2937091797"/>
                  </a:ext>
                </a:extLst>
              </a:tr>
              <a:tr h="355339">
                <a:tc>
                  <a:txBody>
                    <a:bodyPr/>
                    <a:lstStyle/>
                    <a:p>
                      <a:r>
                        <a:rPr lang="en-IN" dirty="0"/>
                        <a:t>9 </a:t>
                      </a:r>
                    </a:p>
                  </a:txBody>
                  <a:tcPr/>
                </a:tc>
                <a:tc>
                  <a:txBody>
                    <a:bodyPr/>
                    <a:lstStyle/>
                    <a:p>
                      <a:r>
                        <a:rPr lang="en-IN" dirty="0"/>
                        <a:t>FUZZY LOGIC IN FINANCE AND MANAGEMENT</a:t>
                      </a:r>
                    </a:p>
                  </a:txBody>
                  <a:tcPr/>
                </a:tc>
                <a:extLst>
                  <a:ext uri="{0D108BD9-81ED-4DB2-BD59-A6C34878D82A}">
                    <a16:rowId xmlns:a16="http://schemas.microsoft.com/office/drawing/2014/main" val="1675391753"/>
                  </a:ext>
                </a:extLst>
              </a:tr>
              <a:tr h="355339">
                <a:tc>
                  <a:txBody>
                    <a:bodyPr/>
                    <a:lstStyle/>
                    <a:p>
                      <a:r>
                        <a:rPr lang="en-IN" dirty="0"/>
                        <a:t>10</a:t>
                      </a:r>
                    </a:p>
                  </a:txBody>
                  <a:tcPr/>
                </a:tc>
                <a:tc>
                  <a:txBody>
                    <a:bodyPr/>
                    <a:lstStyle/>
                    <a:p>
                      <a:r>
                        <a:rPr lang="en-IN" dirty="0"/>
                        <a:t>PROBLEMS AND SOLUTIONS</a:t>
                      </a:r>
                    </a:p>
                  </a:txBody>
                  <a:tcPr/>
                </a:tc>
                <a:extLst>
                  <a:ext uri="{0D108BD9-81ED-4DB2-BD59-A6C34878D82A}">
                    <a16:rowId xmlns:a16="http://schemas.microsoft.com/office/drawing/2014/main" val="74947684"/>
                  </a:ext>
                </a:extLst>
              </a:tr>
              <a:tr h="355339">
                <a:tc>
                  <a:txBody>
                    <a:bodyPr/>
                    <a:lstStyle/>
                    <a:p>
                      <a:r>
                        <a:rPr lang="en-IN" dirty="0"/>
                        <a:t>11</a:t>
                      </a:r>
                    </a:p>
                  </a:txBody>
                  <a:tcPr/>
                </a:tc>
                <a:tc>
                  <a:txBody>
                    <a:bodyPr/>
                    <a:lstStyle/>
                    <a:p>
                      <a:r>
                        <a:rPr lang="en-IN" dirty="0"/>
                        <a:t>APPLICATION OF FUZZY EXPERT SYSTEM IN FINANCE</a:t>
                      </a:r>
                    </a:p>
                  </a:txBody>
                  <a:tcPr/>
                </a:tc>
                <a:extLst>
                  <a:ext uri="{0D108BD9-81ED-4DB2-BD59-A6C34878D82A}">
                    <a16:rowId xmlns:a16="http://schemas.microsoft.com/office/drawing/2014/main" val="1654897684"/>
                  </a:ext>
                </a:extLst>
              </a:tr>
              <a:tr h="355339">
                <a:tc>
                  <a:txBody>
                    <a:bodyPr/>
                    <a:lstStyle/>
                    <a:p>
                      <a:r>
                        <a:rPr lang="en-IN" dirty="0"/>
                        <a:t>12</a:t>
                      </a:r>
                    </a:p>
                  </a:txBody>
                  <a:tcPr/>
                </a:tc>
                <a:tc>
                  <a:txBody>
                    <a:bodyPr/>
                    <a:lstStyle/>
                    <a:p>
                      <a:r>
                        <a:rPr lang="en-IN" dirty="0"/>
                        <a:t>ADVANTAGES AND DISADVANTAGES OF FUZZY SYSTEM</a:t>
                      </a:r>
                    </a:p>
                  </a:txBody>
                  <a:tcPr/>
                </a:tc>
                <a:extLst>
                  <a:ext uri="{0D108BD9-81ED-4DB2-BD59-A6C34878D82A}">
                    <a16:rowId xmlns:a16="http://schemas.microsoft.com/office/drawing/2014/main" val="2957739259"/>
                  </a:ext>
                </a:extLst>
              </a:tr>
              <a:tr h="355339">
                <a:tc>
                  <a:txBody>
                    <a:bodyPr/>
                    <a:lstStyle/>
                    <a:p>
                      <a:r>
                        <a:rPr lang="en-IN" dirty="0"/>
                        <a:t>13</a:t>
                      </a:r>
                    </a:p>
                  </a:txBody>
                  <a:tcPr/>
                </a:tc>
                <a:tc>
                  <a:txBody>
                    <a:bodyPr/>
                    <a:lstStyle/>
                    <a:p>
                      <a:r>
                        <a:rPr lang="en-IN" dirty="0"/>
                        <a:t>OTHER APPLICATIONS</a:t>
                      </a:r>
                    </a:p>
                  </a:txBody>
                  <a:tcPr/>
                </a:tc>
                <a:extLst>
                  <a:ext uri="{0D108BD9-81ED-4DB2-BD59-A6C34878D82A}">
                    <a16:rowId xmlns:a16="http://schemas.microsoft.com/office/drawing/2014/main" val="1892361682"/>
                  </a:ext>
                </a:extLst>
              </a:tr>
              <a:tr h="355339">
                <a:tc>
                  <a:txBody>
                    <a:bodyPr/>
                    <a:lstStyle/>
                    <a:p>
                      <a:r>
                        <a:rPr lang="en-IN" dirty="0"/>
                        <a:t>14</a:t>
                      </a:r>
                    </a:p>
                  </a:txBody>
                  <a:tcPr/>
                </a:tc>
                <a:tc>
                  <a:txBody>
                    <a:bodyPr/>
                    <a:lstStyle/>
                    <a:p>
                      <a:r>
                        <a:rPr lang="en-IN" dirty="0"/>
                        <a:t>CONCLUSION</a:t>
                      </a:r>
                    </a:p>
                  </a:txBody>
                  <a:tcPr/>
                </a:tc>
                <a:extLst>
                  <a:ext uri="{0D108BD9-81ED-4DB2-BD59-A6C34878D82A}">
                    <a16:rowId xmlns:a16="http://schemas.microsoft.com/office/drawing/2014/main" val="3790830509"/>
                  </a:ext>
                </a:extLst>
              </a:tr>
              <a:tr h="355339">
                <a:tc>
                  <a:txBody>
                    <a:bodyPr/>
                    <a:lstStyle/>
                    <a:p>
                      <a:r>
                        <a:rPr lang="en-IN" dirty="0"/>
                        <a:t>15</a:t>
                      </a:r>
                    </a:p>
                  </a:txBody>
                  <a:tcPr/>
                </a:tc>
                <a:tc>
                  <a:txBody>
                    <a:bodyPr/>
                    <a:lstStyle/>
                    <a:p>
                      <a:r>
                        <a:rPr lang="en-IN" dirty="0"/>
                        <a:t>REFRENCES</a:t>
                      </a:r>
                    </a:p>
                  </a:txBody>
                  <a:tcPr/>
                </a:tc>
                <a:extLst>
                  <a:ext uri="{0D108BD9-81ED-4DB2-BD59-A6C34878D82A}">
                    <a16:rowId xmlns:a16="http://schemas.microsoft.com/office/drawing/2014/main" val="2267178862"/>
                  </a:ext>
                </a:extLst>
              </a:tr>
            </a:tbl>
          </a:graphicData>
        </a:graphic>
      </p:graphicFrame>
    </p:spTree>
    <p:extLst>
      <p:ext uri="{BB962C8B-B14F-4D97-AF65-F5344CB8AC3E}">
        <p14:creationId xmlns:p14="http://schemas.microsoft.com/office/powerpoint/2010/main" val="6686802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1A785-923A-4CF3-9ACF-3306FFB14989}"/>
              </a:ext>
            </a:extLst>
          </p:cNvPr>
          <p:cNvSpPr>
            <a:spLocks noGrp="1"/>
          </p:cNvSpPr>
          <p:nvPr>
            <p:ph type="title"/>
          </p:nvPr>
        </p:nvSpPr>
        <p:spPr/>
        <p:txBody>
          <a:bodyPr>
            <a:normAutofit fontScale="90000"/>
          </a:bodyPr>
          <a:lstStyle/>
          <a:p>
            <a:pPr algn="ctr"/>
            <a:r>
              <a:rPr lang="en-IN" sz="4400" dirty="0"/>
              <a:t>Other applications of Fuzzy systems</a:t>
            </a:r>
          </a:p>
        </p:txBody>
      </p:sp>
      <p:sp>
        <p:nvSpPr>
          <p:cNvPr id="3" name="Content Placeholder 2">
            <a:extLst>
              <a:ext uri="{FF2B5EF4-FFF2-40B4-BE49-F238E27FC236}">
                <a16:creationId xmlns:a16="http://schemas.microsoft.com/office/drawing/2014/main" id="{93157C35-CD71-4EB8-BB39-45AB00B25D81}"/>
              </a:ext>
            </a:extLst>
          </p:cNvPr>
          <p:cNvSpPr>
            <a:spLocks noGrp="1"/>
          </p:cNvSpPr>
          <p:nvPr>
            <p:ph idx="1"/>
          </p:nvPr>
        </p:nvSpPr>
        <p:spPr>
          <a:xfrm>
            <a:off x="1035468" y="1930400"/>
            <a:ext cx="8946541" cy="4195481"/>
          </a:xfrm>
        </p:spPr>
        <p:txBody>
          <a:bodyPr>
            <a:normAutofit/>
          </a:bodyPr>
          <a:lstStyle/>
          <a:p>
            <a:r>
              <a:rPr lang="en-IN" sz="2000" dirty="0"/>
              <a:t>Agriculture field</a:t>
            </a:r>
          </a:p>
          <a:p>
            <a:pPr marL="0" indent="0">
              <a:buNone/>
            </a:pPr>
            <a:r>
              <a:rPr lang="en-IN" sz="2000" dirty="0"/>
              <a:t>-    CLEAX for growers, advisors and managers. </a:t>
            </a:r>
          </a:p>
          <a:p>
            <a:pPr>
              <a:buFontTx/>
              <a:buChar char="-"/>
            </a:pPr>
            <a:r>
              <a:rPr lang="en-IN" sz="2000" dirty="0"/>
              <a:t>VAREX- enables selection of the best cultivators for diverse cultural situation.</a:t>
            </a:r>
          </a:p>
          <a:p>
            <a:r>
              <a:rPr lang="en-IN" sz="2000" dirty="0"/>
              <a:t>Education</a:t>
            </a:r>
          </a:p>
          <a:p>
            <a:pPr>
              <a:buFontTx/>
              <a:buChar char="-"/>
            </a:pPr>
            <a:r>
              <a:rPr lang="en-IN" sz="2000" dirty="0"/>
              <a:t>Can be used in performance evaluation at different parameters.</a:t>
            </a:r>
          </a:p>
          <a:p>
            <a:r>
              <a:rPr lang="en-IN" sz="2000" dirty="0"/>
              <a:t>Environmental Management</a:t>
            </a:r>
          </a:p>
          <a:p>
            <a:pPr>
              <a:buFontTx/>
              <a:buChar char="-"/>
            </a:pPr>
            <a:r>
              <a:rPr lang="en-IN" sz="2000" dirty="0"/>
              <a:t>Cost effective integrated environmental monitoring system. </a:t>
            </a:r>
          </a:p>
          <a:p>
            <a:r>
              <a:rPr lang="en-IN" sz="2000" dirty="0"/>
              <a:t>Sports  </a:t>
            </a:r>
          </a:p>
          <a:p>
            <a:pPr>
              <a:buFontTx/>
              <a:buChar char="-"/>
            </a:pPr>
            <a:r>
              <a:rPr lang="en-IN" sz="2000" dirty="0"/>
              <a:t>Goalkeeper quality recognition.</a:t>
            </a:r>
          </a:p>
        </p:txBody>
      </p:sp>
    </p:spTree>
    <p:extLst>
      <p:ext uri="{BB962C8B-B14F-4D97-AF65-F5344CB8AC3E}">
        <p14:creationId xmlns:p14="http://schemas.microsoft.com/office/powerpoint/2010/main" val="33165632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75F84-DDB7-47E2-AB99-EBB2BD3EFD61}"/>
              </a:ext>
            </a:extLst>
          </p:cNvPr>
          <p:cNvSpPr>
            <a:spLocks noGrp="1"/>
          </p:cNvSpPr>
          <p:nvPr>
            <p:ph type="title"/>
          </p:nvPr>
        </p:nvSpPr>
        <p:spPr>
          <a:xfrm>
            <a:off x="677333" y="609600"/>
            <a:ext cx="10560937" cy="1320800"/>
          </a:xfrm>
        </p:spPr>
        <p:txBody>
          <a:bodyPr>
            <a:normAutofit/>
          </a:bodyPr>
          <a:lstStyle/>
          <a:p>
            <a:pPr algn="ctr"/>
            <a:r>
              <a:rPr lang="en-IN" sz="4800" dirty="0"/>
              <a:t>Conclusion</a:t>
            </a:r>
          </a:p>
        </p:txBody>
      </p:sp>
      <p:sp>
        <p:nvSpPr>
          <p:cNvPr id="3" name="Content Placeholder 2">
            <a:extLst>
              <a:ext uri="{FF2B5EF4-FFF2-40B4-BE49-F238E27FC236}">
                <a16:creationId xmlns:a16="http://schemas.microsoft.com/office/drawing/2014/main" id="{DB567CFC-D80C-4C25-9229-B928CA847F8E}"/>
              </a:ext>
            </a:extLst>
          </p:cNvPr>
          <p:cNvSpPr>
            <a:spLocks noGrp="1"/>
          </p:cNvSpPr>
          <p:nvPr>
            <p:ph idx="1"/>
          </p:nvPr>
        </p:nvSpPr>
        <p:spPr>
          <a:xfrm>
            <a:off x="1099257" y="1624636"/>
            <a:ext cx="9717088" cy="4849905"/>
          </a:xfrm>
        </p:spPr>
        <p:txBody>
          <a:bodyPr/>
          <a:lstStyle/>
          <a:p>
            <a:pPr marL="0" indent="0">
              <a:buNone/>
            </a:pPr>
            <a:r>
              <a:rPr lang="en-US" dirty="0"/>
              <a:t>• </a:t>
            </a:r>
            <a:r>
              <a:rPr lang="en-US" sz="2400" dirty="0"/>
              <a:t>Fuzzy Expert Systems are one of the major game changers in the area of computation.</a:t>
            </a:r>
          </a:p>
          <a:p>
            <a:pPr marL="0" indent="0">
              <a:buNone/>
            </a:pPr>
            <a:r>
              <a:rPr lang="en-US" sz="2400" dirty="0"/>
              <a:t>• It's way of dealing with uncertainty and using that in problem solving process is highly remarkable. </a:t>
            </a:r>
          </a:p>
          <a:p>
            <a:pPr marL="0" indent="0">
              <a:buNone/>
            </a:pPr>
            <a:r>
              <a:rPr lang="en-US" sz="2400" dirty="0"/>
              <a:t>• However, it has various overheads and difficulties also.</a:t>
            </a:r>
          </a:p>
          <a:p>
            <a:pPr marL="0" indent="0">
              <a:buNone/>
            </a:pPr>
            <a:r>
              <a:rPr lang="en-US" sz="2400" dirty="0"/>
              <a:t>• To design a system that overcomes these overheads and provides an efficient solution regarding its task domain is a very important and challenging task.</a:t>
            </a:r>
          </a:p>
          <a:p>
            <a:pPr marL="0" indent="0">
              <a:buNone/>
            </a:pPr>
            <a:r>
              <a:rPr lang="en-US" sz="2400" dirty="0"/>
              <a:t>• If able to do so, it will provide an unmatched power to the problem solving domain.</a:t>
            </a:r>
            <a:endParaRPr lang="en-IN" sz="2400" dirty="0"/>
          </a:p>
        </p:txBody>
      </p:sp>
    </p:spTree>
    <p:extLst>
      <p:ext uri="{BB962C8B-B14F-4D97-AF65-F5344CB8AC3E}">
        <p14:creationId xmlns:p14="http://schemas.microsoft.com/office/powerpoint/2010/main" val="36390733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90AC8-DA97-494E-89C2-DD5A345527D7}"/>
              </a:ext>
            </a:extLst>
          </p:cNvPr>
          <p:cNvSpPr>
            <a:spLocks noGrp="1"/>
          </p:cNvSpPr>
          <p:nvPr>
            <p:ph type="title"/>
          </p:nvPr>
        </p:nvSpPr>
        <p:spPr>
          <a:xfrm>
            <a:off x="646111" y="263951"/>
            <a:ext cx="10896960" cy="1052383"/>
          </a:xfrm>
        </p:spPr>
        <p:txBody>
          <a:bodyPr/>
          <a:lstStyle/>
          <a:p>
            <a:pPr algn="ctr"/>
            <a:r>
              <a:rPr lang="en-IN" dirty="0"/>
              <a:t>References</a:t>
            </a:r>
          </a:p>
        </p:txBody>
      </p:sp>
      <p:sp>
        <p:nvSpPr>
          <p:cNvPr id="3" name="Content Placeholder 2">
            <a:extLst>
              <a:ext uri="{FF2B5EF4-FFF2-40B4-BE49-F238E27FC236}">
                <a16:creationId xmlns:a16="http://schemas.microsoft.com/office/drawing/2014/main" id="{ACF4AB69-3991-4489-8849-F0C2B52FE07A}"/>
              </a:ext>
            </a:extLst>
          </p:cNvPr>
          <p:cNvSpPr>
            <a:spLocks noGrp="1"/>
          </p:cNvSpPr>
          <p:nvPr>
            <p:ph idx="1"/>
          </p:nvPr>
        </p:nvSpPr>
        <p:spPr>
          <a:xfrm>
            <a:off x="964642" y="1316334"/>
            <a:ext cx="9983665" cy="4932066"/>
          </a:xfrm>
        </p:spPr>
        <p:txBody>
          <a:bodyPr>
            <a:normAutofit fontScale="77500" lnSpcReduction="20000"/>
          </a:bodyPr>
          <a:lstStyle/>
          <a:p>
            <a:pPr marL="0" indent="0">
              <a:buNone/>
            </a:pPr>
            <a:r>
              <a:rPr lang="en-IN" dirty="0"/>
              <a:t>[1] Expert systems in the 1980s. State of the art report on machine intelligence. Maidenhead: Pergamon-Infotech, 1981.</a:t>
            </a:r>
          </a:p>
          <a:p>
            <a:pPr marL="0" indent="0">
              <a:buNone/>
            </a:pPr>
            <a:r>
              <a:rPr lang="en-IN" dirty="0"/>
              <a:t>[2] Judy F Burnham. Scopus database: a review. Biomedical digital libraries, 3(1):1, 2006.</a:t>
            </a:r>
          </a:p>
          <a:p>
            <a:pPr marL="0" indent="0">
              <a:buNone/>
            </a:pPr>
            <a:r>
              <a:rPr lang="en-IN" dirty="0"/>
              <a:t>[3] </a:t>
            </a:r>
            <a:r>
              <a:rPr lang="en-IN" dirty="0" err="1"/>
              <a:t>Lotﬁ</a:t>
            </a:r>
            <a:r>
              <a:rPr lang="en-IN" dirty="0"/>
              <a:t> A Zadeh. Soft computing and fuzzy logic. In Fuzzy Sets, Fuzzy Logic, and Fuzzy Systems: Selected Papers by </a:t>
            </a:r>
            <a:r>
              <a:rPr lang="en-IN" dirty="0" err="1"/>
              <a:t>Lotﬁ</a:t>
            </a:r>
            <a:r>
              <a:rPr lang="en-IN" dirty="0"/>
              <a:t> a Zadeh, pages 796–804. World Scientiﬁc, 1996. </a:t>
            </a:r>
          </a:p>
          <a:p>
            <a:pPr marL="0" indent="0">
              <a:buNone/>
            </a:pPr>
            <a:r>
              <a:rPr lang="en-IN" dirty="0"/>
              <a:t>[4] William P Wagner. Trends in expert system development: A longitudinal content analysis of over thirty years of expert system case studies. Expert systems with applications, 76:85–96, 2017. </a:t>
            </a:r>
          </a:p>
          <a:p>
            <a:pPr marL="0" indent="0">
              <a:buNone/>
            </a:pPr>
            <a:r>
              <a:rPr lang="en-IN" dirty="0"/>
              <a:t>[5]Hepatitis disease diagnosis using a new hybrid system based on feature selection (fs). DigitalSignalProcessing,16(6):889–901, 2006.</a:t>
            </a:r>
          </a:p>
          <a:p>
            <a:pPr marL="0" indent="0">
              <a:buNone/>
            </a:pPr>
            <a:r>
              <a:rPr lang="en-IN" dirty="0"/>
              <a:t>[6] Kemal </a:t>
            </a:r>
            <a:r>
              <a:rPr lang="en-IN" dirty="0" err="1"/>
              <a:t>Polat</a:t>
            </a:r>
            <a:r>
              <a:rPr lang="en-IN" dirty="0"/>
              <a:t>, Salih </a:t>
            </a:r>
            <a:r>
              <a:rPr lang="en-IN" dirty="0" err="1"/>
              <a:t>Günes</a:t>
            </a:r>
            <a:r>
              <a:rPr lang="en-IN" dirty="0"/>
              <a:t>¸, and </a:t>
            </a:r>
            <a:r>
              <a:rPr lang="en-IN" dirty="0" err="1"/>
              <a:t>Sülayman</a:t>
            </a:r>
            <a:r>
              <a:rPr lang="en-IN" dirty="0"/>
              <a:t> </a:t>
            </a:r>
            <a:r>
              <a:rPr lang="en-IN" dirty="0" err="1"/>
              <a:t>Tosun</a:t>
            </a:r>
            <a:r>
              <a:rPr lang="en-IN" dirty="0"/>
              <a:t>. Diagnosis of heart disease using artiﬁcial immune recognition system and fuzzy weighted pre-processing. Pattern Recognition, 39(11):2186–2193, 2006. </a:t>
            </a:r>
          </a:p>
          <a:p>
            <a:pPr marL="0" indent="0">
              <a:buNone/>
            </a:pPr>
            <a:r>
              <a:rPr lang="en-IN" dirty="0"/>
              <a:t>[7] Kemal </a:t>
            </a:r>
            <a:r>
              <a:rPr lang="en-IN" dirty="0" err="1"/>
              <a:t>Polat</a:t>
            </a:r>
            <a:r>
              <a:rPr lang="en-IN" dirty="0"/>
              <a:t>, Seral </a:t>
            </a:r>
            <a:r>
              <a:rPr lang="en-IN" dirty="0" err="1"/>
              <a:t>S¸ahan</a:t>
            </a:r>
            <a:r>
              <a:rPr lang="en-IN" dirty="0"/>
              <a:t>, and Salih </a:t>
            </a:r>
            <a:r>
              <a:rPr lang="en-IN" dirty="0" err="1"/>
              <a:t>Günes</a:t>
            </a:r>
            <a:r>
              <a:rPr lang="en-IN" dirty="0"/>
              <a:t>¸. A new method to medical diagnosis: Artiﬁcial immune recognition system (airs) with fuzzy weighted pre-processing and application to </a:t>
            </a:r>
            <a:r>
              <a:rPr lang="en-IN" dirty="0" err="1"/>
              <a:t>ecg</a:t>
            </a:r>
            <a:r>
              <a:rPr lang="en-IN" dirty="0"/>
              <a:t> arrhythmia. Expert Systems with Applications, 31(2):264–269, 2006.</a:t>
            </a:r>
          </a:p>
          <a:p>
            <a:pPr marL="0" indent="0">
              <a:buNone/>
            </a:pPr>
            <a:r>
              <a:rPr lang="en-IN" dirty="0"/>
              <a:t>[8] Kemal </a:t>
            </a:r>
            <a:r>
              <a:rPr lang="en-IN" dirty="0" err="1"/>
              <a:t>Polat</a:t>
            </a:r>
            <a:r>
              <a:rPr lang="en-IN" dirty="0"/>
              <a:t> and Salih </a:t>
            </a:r>
            <a:r>
              <a:rPr lang="en-IN" dirty="0" err="1"/>
              <a:t>Günes</a:t>
            </a:r>
            <a:r>
              <a:rPr lang="en-IN" dirty="0"/>
              <a:t>¸. An expert system approach based on principal component analysis and adaptive neuro-fuzzy inference system to diagnosis of diabetes disease. Digital Signal Processing, 17(4):702–710, 2007. </a:t>
            </a:r>
          </a:p>
          <a:p>
            <a:pPr marL="0" indent="0">
              <a:buNone/>
            </a:pPr>
            <a:r>
              <a:rPr lang="en-IN" dirty="0"/>
              <a:t>[9] </a:t>
            </a:r>
            <a:r>
              <a:rPr lang="en-IN" dirty="0" err="1"/>
              <a:t>SeralS¸ahan,KemalPolat</a:t>
            </a:r>
            <a:r>
              <a:rPr lang="en-IN" dirty="0"/>
              <a:t>, </a:t>
            </a:r>
            <a:r>
              <a:rPr lang="en-IN" dirty="0" err="1"/>
              <a:t>HalifeKodaz,andSalihGünes</a:t>
            </a:r>
            <a:r>
              <a:rPr lang="en-IN" dirty="0"/>
              <a:t>¸. </a:t>
            </a:r>
            <a:r>
              <a:rPr lang="en-IN" dirty="0" err="1"/>
              <a:t>Anewhybridmethodbasedonfuzzy-artiﬁcialimmune</a:t>
            </a:r>
            <a:r>
              <a:rPr lang="en-IN" dirty="0"/>
              <a:t> system and k-</a:t>
            </a:r>
            <a:r>
              <a:rPr lang="en-IN" dirty="0" err="1"/>
              <a:t>nn</a:t>
            </a:r>
            <a:r>
              <a:rPr lang="en-IN" dirty="0"/>
              <a:t> algorithm for breast cancer diagnosis. </a:t>
            </a:r>
          </a:p>
          <a:p>
            <a:pPr marL="0" indent="0">
              <a:buNone/>
            </a:pPr>
            <a:r>
              <a:rPr lang="en-IN" dirty="0"/>
              <a:t>[10] Kemal </a:t>
            </a:r>
            <a:r>
              <a:rPr lang="en-IN" dirty="0" err="1"/>
              <a:t>Polat</a:t>
            </a:r>
            <a:r>
              <a:rPr lang="en-IN" dirty="0"/>
              <a:t> and Salih </a:t>
            </a:r>
            <a:r>
              <a:rPr lang="en-IN" dirty="0" err="1"/>
              <a:t>Günes</a:t>
            </a:r>
            <a:r>
              <a:rPr lang="en-IN" dirty="0"/>
              <a:t>¸. Artiﬁcial immune recognition system with fuzzy resource allocation mechanism classiﬁer, principal component analysis and </a:t>
            </a:r>
            <a:r>
              <a:rPr lang="en-IN" dirty="0" err="1"/>
              <a:t>fft</a:t>
            </a:r>
            <a:r>
              <a:rPr lang="en-IN" dirty="0"/>
              <a:t> method based new hybrid automated identiﬁcation system for classiﬁcation of </a:t>
            </a:r>
            <a:r>
              <a:rPr lang="en-IN" dirty="0" err="1"/>
              <a:t>eeg</a:t>
            </a:r>
            <a:r>
              <a:rPr lang="en-IN" dirty="0"/>
              <a:t> signals. Expert Systems with Applications, 34(3):2039–2048, 2008.</a:t>
            </a:r>
          </a:p>
          <a:p>
            <a:endParaRPr lang="en-IN" dirty="0"/>
          </a:p>
        </p:txBody>
      </p:sp>
    </p:spTree>
    <p:extLst>
      <p:ext uri="{BB962C8B-B14F-4D97-AF65-F5344CB8AC3E}">
        <p14:creationId xmlns:p14="http://schemas.microsoft.com/office/powerpoint/2010/main" val="42537827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9D578-7C20-4DB5-992D-C961B75548BB}"/>
              </a:ext>
            </a:extLst>
          </p:cNvPr>
          <p:cNvSpPr>
            <a:spLocks noGrp="1"/>
          </p:cNvSpPr>
          <p:nvPr>
            <p:ph type="title"/>
          </p:nvPr>
        </p:nvSpPr>
        <p:spPr>
          <a:xfrm>
            <a:off x="1393638" y="2799074"/>
            <a:ext cx="9404723" cy="1400530"/>
          </a:xfrm>
        </p:spPr>
        <p:txBody>
          <a:bodyPr/>
          <a:lstStyle/>
          <a:p>
            <a:pPr algn="ctr"/>
            <a:r>
              <a:rPr lang="en-IN" sz="7200" i="1" dirty="0"/>
              <a:t>THANK YOU</a:t>
            </a:r>
          </a:p>
        </p:txBody>
      </p:sp>
    </p:spTree>
    <p:extLst>
      <p:ext uri="{BB962C8B-B14F-4D97-AF65-F5344CB8AC3E}">
        <p14:creationId xmlns:p14="http://schemas.microsoft.com/office/powerpoint/2010/main" val="25354382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D6760-5BD2-4EA3-A014-D92393D1D0AF}"/>
              </a:ext>
            </a:extLst>
          </p:cNvPr>
          <p:cNvSpPr>
            <a:spLocks noGrp="1"/>
          </p:cNvSpPr>
          <p:nvPr>
            <p:ph type="title"/>
          </p:nvPr>
        </p:nvSpPr>
        <p:spPr>
          <a:xfrm>
            <a:off x="300942" y="2860252"/>
            <a:ext cx="11539959" cy="1400530"/>
          </a:xfrm>
        </p:spPr>
        <p:txBody>
          <a:bodyPr/>
          <a:lstStyle/>
          <a:p>
            <a:pPr algn="ctr"/>
            <a:r>
              <a:rPr lang="en-IN" sz="5400" b="1" dirty="0"/>
              <a:t>Any Questions ?</a:t>
            </a:r>
          </a:p>
        </p:txBody>
      </p:sp>
    </p:spTree>
    <p:extLst>
      <p:ext uri="{BB962C8B-B14F-4D97-AF65-F5344CB8AC3E}">
        <p14:creationId xmlns:p14="http://schemas.microsoft.com/office/powerpoint/2010/main" val="2688648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3312" y="452718"/>
            <a:ext cx="9709232" cy="1400530"/>
          </a:xfrm>
        </p:spPr>
        <p:txBody>
          <a:bodyPr/>
          <a:lstStyle/>
          <a:p>
            <a:pPr algn="ctr"/>
            <a:r>
              <a:rPr lang="en-US" dirty="0"/>
              <a:t>ABSTRACT</a:t>
            </a:r>
          </a:p>
        </p:txBody>
      </p:sp>
      <p:sp>
        <p:nvSpPr>
          <p:cNvPr id="3" name="Content Placeholder 2"/>
          <p:cNvSpPr>
            <a:spLocks noGrp="1"/>
          </p:cNvSpPr>
          <p:nvPr>
            <p:ph idx="1"/>
          </p:nvPr>
        </p:nvSpPr>
        <p:spPr>
          <a:xfrm>
            <a:off x="1103312" y="1580322"/>
            <a:ext cx="10124012" cy="4668077"/>
          </a:xfrm>
        </p:spPr>
        <p:txBody>
          <a:bodyPr>
            <a:normAutofit fontScale="92500" lnSpcReduction="20000"/>
          </a:bodyPr>
          <a:lstStyle/>
          <a:p>
            <a:pPr marL="0" indent="0">
              <a:buNone/>
            </a:pPr>
            <a:r>
              <a:rPr lang="en-US" sz="2800" dirty="0"/>
              <a:t>The main purposes of our study is to distinguish the trends of research in publication for the utilizations of the fuzzy expert and knowledge-based systems that is done based on the classiﬁcation of studies in the last decade. The investigation covers articles from related scholastic journals, International conference proceedings and some major literature review papers. The outcomes reveal an upward trend in the up-to-date publications number, that is evidence of growing notoriety on the various applications of fuzzy expert systems. This raise in the reports is mainly in the medical neuro-fuzzy and fuzzy expert systems. Moreover, another most critical observation is that many modern industrial applications are extended, employing knowledge-based systems by extracting the experts’ knowledge.</a:t>
            </a:r>
          </a:p>
          <a:p>
            <a:endParaRPr lang="en-US" dirty="0"/>
          </a:p>
        </p:txBody>
      </p:sp>
    </p:spTree>
    <p:extLst>
      <p:ext uri="{BB962C8B-B14F-4D97-AF65-F5344CB8AC3E}">
        <p14:creationId xmlns:p14="http://schemas.microsoft.com/office/powerpoint/2010/main" val="17917948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4ABEB-A4D1-4647-8C9A-1AA2BB511918}"/>
              </a:ext>
            </a:extLst>
          </p:cNvPr>
          <p:cNvSpPr>
            <a:spLocks noGrp="1"/>
          </p:cNvSpPr>
          <p:nvPr>
            <p:ph type="title"/>
          </p:nvPr>
        </p:nvSpPr>
        <p:spPr/>
        <p:txBody>
          <a:bodyPr/>
          <a:lstStyle/>
          <a:p>
            <a:pPr algn="ctr"/>
            <a:r>
              <a:rPr lang="en-IN" dirty="0"/>
              <a:t>INTRODUCTION</a:t>
            </a:r>
          </a:p>
        </p:txBody>
      </p:sp>
      <p:sp>
        <p:nvSpPr>
          <p:cNvPr id="3" name="Content Placeholder 2">
            <a:extLst>
              <a:ext uri="{FF2B5EF4-FFF2-40B4-BE49-F238E27FC236}">
                <a16:creationId xmlns:a16="http://schemas.microsoft.com/office/drawing/2014/main" id="{B6FCBB0C-C73B-4CE1-8A0B-76D6E886D8FA}"/>
              </a:ext>
            </a:extLst>
          </p:cNvPr>
          <p:cNvSpPr>
            <a:spLocks noGrp="1"/>
          </p:cNvSpPr>
          <p:nvPr>
            <p:ph idx="1"/>
          </p:nvPr>
        </p:nvSpPr>
        <p:spPr>
          <a:xfrm>
            <a:off x="1103312" y="1292772"/>
            <a:ext cx="8946541" cy="4955627"/>
          </a:xfrm>
        </p:spPr>
        <p:txBody>
          <a:bodyPr>
            <a:normAutofit/>
          </a:bodyPr>
          <a:lstStyle/>
          <a:p>
            <a:pPr marL="0" indent="0">
              <a:buNone/>
            </a:pPr>
            <a:r>
              <a:rPr lang="en-US" dirty="0"/>
              <a:t>Expert systems are the division of Artiﬁcial Intelligence (AI) which advances widespread use of techno-scientiﬁc human expertise to resolve semi or ill-structured problems where there is not a speciﬁc guaranteed for solving the algorithm. The expert systems have been characterized as a smart program that applies knowledge and inference steps to handle difﬁcult problems to need important human expertise for their solutions.</a:t>
            </a:r>
          </a:p>
          <a:p>
            <a:pPr marL="0" indent="0">
              <a:buNone/>
            </a:pPr>
            <a:endParaRPr lang="en-US" dirty="0"/>
          </a:p>
          <a:p>
            <a:endParaRPr lang="en-IN" dirty="0"/>
          </a:p>
        </p:txBody>
      </p:sp>
      <p:pic>
        <p:nvPicPr>
          <p:cNvPr id="4" name="Picture 3">
            <a:extLst>
              <a:ext uri="{FF2B5EF4-FFF2-40B4-BE49-F238E27FC236}">
                <a16:creationId xmlns:a16="http://schemas.microsoft.com/office/drawing/2014/main" id="{8555478D-FAD3-4F39-8304-A325BD865ED7}"/>
              </a:ext>
            </a:extLst>
          </p:cNvPr>
          <p:cNvPicPr>
            <a:picLocks noChangeAspect="1"/>
          </p:cNvPicPr>
          <p:nvPr/>
        </p:nvPicPr>
        <p:blipFill rotWithShape="1">
          <a:blip r:embed="rId2"/>
          <a:srcRect l="35336" t="29416" r="35206" b="37044"/>
          <a:stretch/>
        </p:blipFill>
        <p:spPr>
          <a:xfrm>
            <a:off x="3291177" y="3179324"/>
            <a:ext cx="4792286" cy="3069075"/>
          </a:xfrm>
          <a:prstGeom prst="rect">
            <a:avLst/>
          </a:prstGeom>
        </p:spPr>
      </p:pic>
    </p:spTree>
    <p:extLst>
      <p:ext uri="{BB962C8B-B14F-4D97-AF65-F5344CB8AC3E}">
        <p14:creationId xmlns:p14="http://schemas.microsoft.com/office/powerpoint/2010/main" val="2692387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45D9E-7D5B-4FED-B7A3-C1E5D3DCEF11}"/>
              </a:ext>
            </a:extLst>
          </p:cNvPr>
          <p:cNvSpPr>
            <a:spLocks noGrp="1"/>
          </p:cNvSpPr>
          <p:nvPr>
            <p:ph type="title"/>
          </p:nvPr>
        </p:nvSpPr>
        <p:spPr/>
        <p:txBody>
          <a:bodyPr/>
          <a:lstStyle/>
          <a:p>
            <a:r>
              <a:rPr lang="en-IN" dirty="0"/>
              <a:t>Introduction continued</a:t>
            </a:r>
          </a:p>
        </p:txBody>
      </p:sp>
      <p:sp>
        <p:nvSpPr>
          <p:cNvPr id="3" name="Content Placeholder 2">
            <a:extLst>
              <a:ext uri="{FF2B5EF4-FFF2-40B4-BE49-F238E27FC236}">
                <a16:creationId xmlns:a16="http://schemas.microsoft.com/office/drawing/2014/main" id="{DECB2BAC-D15D-489C-AC13-0C2BB08F1DF9}"/>
              </a:ext>
            </a:extLst>
          </p:cNvPr>
          <p:cNvSpPr>
            <a:spLocks noGrp="1"/>
          </p:cNvSpPr>
          <p:nvPr>
            <p:ph idx="1"/>
          </p:nvPr>
        </p:nvSpPr>
        <p:spPr>
          <a:xfrm>
            <a:off x="957869" y="1262503"/>
            <a:ext cx="10276262" cy="4332994"/>
          </a:xfrm>
        </p:spPr>
        <p:txBody>
          <a:bodyPr>
            <a:normAutofit/>
          </a:bodyPr>
          <a:lstStyle/>
          <a:p>
            <a:pPr marL="0" indent="0">
              <a:buNone/>
            </a:pPr>
            <a:r>
              <a:rPr lang="en-US" dirty="0"/>
              <a:t>Despite some ﬂuctuations in the growth trend of fuzzy expert systems publications, the overall trend has been excessively increasing between1983 and 2018 with the number from less than ten papers to more than 1000 publications per year. The main objective of this article is to discuss the principal beneﬁts and shortcomings of the current approaches and theories for improving and modelling fuzzy expert systems in different areas such as medicine and business. </a:t>
            </a:r>
            <a:endParaRPr lang="en-IN" dirty="0"/>
          </a:p>
        </p:txBody>
      </p:sp>
      <p:pic>
        <p:nvPicPr>
          <p:cNvPr id="4" name="Picture 3">
            <a:extLst>
              <a:ext uri="{FF2B5EF4-FFF2-40B4-BE49-F238E27FC236}">
                <a16:creationId xmlns:a16="http://schemas.microsoft.com/office/drawing/2014/main" id="{E559E512-E9D0-4266-8E7B-F4A18D0C8958}"/>
              </a:ext>
            </a:extLst>
          </p:cNvPr>
          <p:cNvPicPr>
            <a:picLocks noChangeAspect="1"/>
          </p:cNvPicPr>
          <p:nvPr/>
        </p:nvPicPr>
        <p:blipFill rotWithShape="1">
          <a:blip r:embed="rId2"/>
          <a:srcRect l="32355" t="22555" r="31871" b="49687"/>
          <a:stretch/>
        </p:blipFill>
        <p:spPr>
          <a:xfrm>
            <a:off x="1184610" y="3047410"/>
            <a:ext cx="8342848" cy="3397625"/>
          </a:xfrm>
          <a:prstGeom prst="rect">
            <a:avLst/>
          </a:prstGeom>
        </p:spPr>
      </p:pic>
    </p:spTree>
    <p:extLst>
      <p:ext uri="{BB962C8B-B14F-4D97-AF65-F5344CB8AC3E}">
        <p14:creationId xmlns:p14="http://schemas.microsoft.com/office/powerpoint/2010/main" val="36682081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AB74CF93-BDFB-4FBB-A23C-1DA0DCE1391F}"/>
              </a:ext>
            </a:extLst>
          </p:cNvPr>
          <p:cNvPicPr>
            <a:picLocks noGrp="1" noChangeAspect="1"/>
          </p:cNvPicPr>
          <p:nvPr>
            <p:ph idx="1"/>
          </p:nvPr>
        </p:nvPicPr>
        <p:blipFill rotWithShape="1">
          <a:blip r:embed="rId3"/>
          <a:srcRect l="29450" t="56859" r="37169" b="9831"/>
          <a:stretch/>
        </p:blipFill>
        <p:spPr>
          <a:xfrm>
            <a:off x="438363" y="979394"/>
            <a:ext cx="8872785" cy="4899212"/>
          </a:xfrm>
          <a:prstGeom prst="rect">
            <a:avLst/>
          </a:prstGeom>
        </p:spPr>
      </p:pic>
    </p:spTree>
    <p:extLst>
      <p:ext uri="{BB962C8B-B14F-4D97-AF65-F5344CB8AC3E}">
        <p14:creationId xmlns:p14="http://schemas.microsoft.com/office/powerpoint/2010/main" val="20664926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6125D-7F5C-462E-9CFB-45C58D4890A1}"/>
              </a:ext>
            </a:extLst>
          </p:cNvPr>
          <p:cNvSpPr>
            <a:spLocks noGrp="1"/>
          </p:cNvSpPr>
          <p:nvPr>
            <p:ph type="title"/>
          </p:nvPr>
        </p:nvSpPr>
        <p:spPr>
          <a:xfrm>
            <a:off x="646111" y="452717"/>
            <a:ext cx="9404723" cy="1407613"/>
          </a:xfrm>
        </p:spPr>
        <p:txBody>
          <a:bodyPr/>
          <a:lstStyle/>
          <a:p>
            <a:r>
              <a:rPr lang="en-IN" dirty="0"/>
              <a:t>WHAT IS A FUZZY EXPERT SYSTEM?</a:t>
            </a:r>
          </a:p>
        </p:txBody>
      </p:sp>
      <p:sp>
        <p:nvSpPr>
          <p:cNvPr id="3" name="Content Placeholder 2">
            <a:extLst>
              <a:ext uri="{FF2B5EF4-FFF2-40B4-BE49-F238E27FC236}">
                <a16:creationId xmlns:a16="http://schemas.microsoft.com/office/drawing/2014/main" id="{CD7E8F45-3869-4C5B-B506-610894A3521C}"/>
              </a:ext>
            </a:extLst>
          </p:cNvPr>
          <p:cNvSpPr>
            <a:spLocks noGrp="1"/>
          </p:cNvSpPr>
          <p:nvPr>
            <p:ph idx="1"/>
          </p:nvPr>
        </p:nvSpPr>
        <p:spPr>
          <a:xfrm>
            <a:off x="1103312" y="1524001"/>
            <a:ext cx="10442577" cy="4598894"/>
          </a:xfrm>
        </p:spPr>
        <p:txBody>
          <a:bodyPr>
            <a:normAutofit fontScale="77500" lnSpcReduction="20000"/>
          </a:bodyPr>
          <a:lstStyle/>
          <a:p>
            <a:pPr marL="0" indent="0">
              <a:buNone/>
            </a:pPr>
            <a:r>
              <a:rPr lang="en-US" dirty="0"/>
              <a:t>• </a:t>
            </a:r>
            <a:r>
              <a:rPr lang="en-US" sz="2300" dirty="0"/>
              <a:t>In every domain, there exist someone who has a certain amount of knowledge about certain parts of the domain.</a:t>
            </a:r>
          </a:p>
          <a:p>
            <a:pPr marL="0" indent="0">
              <a:buNone/>
            </a:pPr>
            <a:r>
              <a:rPr lang="en-US" sz="2300" dirty="0"/>
              <a:t>• However, it might not be possible for every person to master every knowledge in that domain. </a:t>
            </a:r>
          </a:p>
          <a:p>
            <a:pPr marL="0" indent="0">
              <a:buNone/>
            </a:pPr>
            <a:r>
              <a:rPr lang="en-US" sz="2300" dirty="0"/>
              <a:t>• Experts are defined as per their capability to solve a particular task of that domain.</a:t>
            </a:r>
          </a:p>
          <a:p>
            <a:pPr marL="0" indent="0">
              <a:buNone/>
            </a:pPr>
            <a:r>
              <a:rPr lang="en-US" sz="2300" dirty="0"/>
              <a:t>• To combine the ability of problem solving using knowledge and the speed and accuracy of computers, Expert systems are created.</a:t>
            </a:r>
          </a:p>
          <a:p>
            <a:pPr marL="0" indent="0">
              <a:buNone/>
            </a:pPr>
            <a:endParaRPr lang="en-US" sz="3100" b="1" dirty="0"/>
          </a:p>
          <a:p>
            <a:pPr marL="0" indent="0">
              <a:buNone/>
            </a:pPr>
            <a:r>
              <a:rPr lang="en-US" sz="3100" b="1" dirty="0"/>
              <a:t>DEFINITION:</a:t>
            </a:r>
          </a:p>
          <a:p>
            <a:pPr marL="0" indent="0">
              <a:buNone/>
            </a:pPr>
            <a:r>
              <a:rPr lang="en-US" sz="2300" dirty="0"/>
              <a:t>A fuzzy expert system is an expert system, which is composed of fuzziﬁcation, inference rules, knowledge database, and defuzziﬁcation parts, and employs fuzzy logic rather of the Boolean logic to deliberate about data in the inference mechanism. This procedure is adopted to explain decision-making problems, where there is no accurate algorithm exists, although instead, the problem solution can be estimated heuristically, which is depends on experts in the form of If-Then rules. A fuzzy expert system can be fully satisﬁed to the problem, which shows uncertainty emanating from fuzziness, uncertainty or subjectivity.</a:t>
            </a:r>
            <a:endParaRPr lang="en-IN" sz="2300" dirty="0"/>
          </a:p>
        </p:txBody>
      </p:sp>
    </p:spTree>
    <p:extLst>
      <p:ext uri="{BB962C8B-B14F-4D97-AF65-F5344CB8AC3E}">
        <p14:creationId xmlns:p14="http://schemas.microsoft.com/office/powerpoint/2010/main" val="20974082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AB621-74F6-4D87-942B-1B689A8F87BE}"/>
              </a:ext>
            </a:extLst>
          </p:cNvPr>
          <p:cNvSpPr>
            <a:spLocks noGrp="1"/>
          </p:cNvSpPr>
          <p:nvPr>
            <p:ph type="title"/>
          </p:nvPr>
        </p:nvSpPr>
        <p:spPr>
          <a:xfrm>
            <a:off x="1290918" y="452718"/>
            <a:ext cx="8758936" cy="954741"/>
          </a:xfrm>
        </p:spPr>
        <p:txBody>
          <a:bodyPr/>
          <a:lstStyle/>
          <a:p>
            <a:pPr algn="ctr"/>
            <a:r>
              <a:rPr lang="en-IN" dirty="0"/>
              <a:t>EXPERT SYSTEM ARCHITECTURE</a:t>
            </a:r>
          </a:p>
        </p:txBody>
      </p:sp>
      <p:pic>
        <p:nvPicPr>
          <p:cNvPr id="4" name="Picture 3">
            <a:extLst>
              <a:ext uri="{FF2B5EF4-FFF2-40B4-BE49-F238E27FC236}">
                <a16:creationId xmlns:a16="http://schemas.microsoft.com/office/drawing/2014/main" id="{B29721E0-FFFF-4314-B9F0-EF6219A9F853}"/>
              </a:ext>
            </a:extLst>
          </p:cNvPr>
          <p:cNvPicPr>
            <a:picLocks noChangeAspect="1"/>
          </p:cNvPicPr>
          <p:nvPr/>
        </p:nvPicPr>
        <p:blipFill rotWithShape="1">
          <a:blip r:embed="rId2">
            <a:extLst>
              <a:ext uri="{BEBA8EAE-BF5A-486C-A8C5-ECC9F3942E4B}">
                <a14:imgProps xmlns:a14="http://schemas.microsoft.com/office/drawing/2010/main">
                  <a14:imgLayer r:embed="rId3">
                    <a14:imgEffect>
                      <a14:sharpenSoften amount="50000"/>
                    </a14:imgEffect>
                  </a14:imgLayer>
                </a14:imgProps>
              </a:ext>
            </a:extLst>
          </a:blip>
          <a:srcRect l="20221" t="28889" r="42206" b="20000"/>
          <a:stretch/>
        </p:blipFill>
        <p:spPr>
          <a:xfrm>
            <a:off x="1556388" y="1481200"/>
            <a:ext cx="8624047" cy="4589929"/>
          </a:xfrm>
          <a:prstGeom prst="rect">
            <a:avLst/>
          </a:prstGeom>
        </p:spPr>
      </p:pic>
    </p:spTree>
    <p:extLst>
      <p:ext uri="{BB962C8B-B14F-4D97-AF65-F5344CB8AC3E}">
        <p14:creationId xmlns:p14="http://schemas.microsoft.com/office/powerpoint/2010/main" val="19589974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E0AFD-563F-4753-AF3B-E1E27DD3A954}"/>
              </a:ext>
            </a:extLst>
          </p:cNvPr>
          <p:cNvSpPr>
            <a:spLocks noGrp="1"/>
          </p:cNvSpPr>
          <p:nvPr>
            <p:ph type="title"/>
          </p:nvPr>
        </p:nvSpPr>
        <p:spPr/>
        <p:txBody>
          <a:bodyPr/>
          <a:lstStyle/>
          <a:p>
            <a:r>
              <a:rPr lang="en-IN" dirty="0"/>
              <a:t>Why fuzziness is necessary?</a:t>
            </a:r>
          </a:p>
        </p:txBody>
      </p:sp>
      <p:sp>
        <p:nvSpPr>
          <p:cNvPr id="3" name="Content Placeholder 2">
            <a:extLst>
              <a:ext uri="{FF2B5EF4-FFF2-40B4-BE49-F238E27FC236}">
                <a16:creationId xmlns:a16="http://schemas.microsoft.com/office/drawing/2014/main" id="{7D916C5B-B489-4EB3-8268-CC1DA3295286}"/>
              </a:ext>
            </a:extLst>
          </p:cNvPr>
          <p:cNvSpPr>
            <a:spLocks noGrp="1"/>
          </p:cNvSpPr>
          <p:nvPr>
            <p:ph idx="1"/>
          </p:nvPr>
        </p:nvSpPr>
        <p:spPr>
          <a:xfrm>
            <a:off x="1273641" y="1416423"/>
            <a:ext cx="8946541" cy="4616823"/>
          </a:xfrm>
        </p:spPr>
        <p:txBody>
          <a:bodyPr>
            <a:normAutofit/>
          </a:bodyPr>
          <a:lstStyle/>
          <a:p>
            <a:pPr marL="0" indent="0">
              <a:buNone/>
            </a:pPr>
            <a:r>
              <a:rPr lang="en-US" sz="2400" dirty="0"/>
              <a:t>-Because of the imprecision and uncertainty that might arise in various situations and might impact negatively on decision making capability.</a:t>
            </a:r>
          </a:p>
          <a:p>
            <a:pPr marL="0" indent="0">
              <a:buNone/>
            </a:pPr>
            <a:r>
              <a:rPr lang="en-US" sz="2400" dirty="0"/>
              <a:t>- To introduce this imprecision and uncertainty, fuzziness is to be involved in decision making process.</a:t>
            </a:r>
          </a:p>
          <a:p>
            <a:pPr marL="0" indent="0">
              <a:buNone/>
            </a:pPr>
            <a:r>
              <a:rPr lang="en-US" sz="2400" dirty="0"/>
              <a:t>- Expert systems solves problems that are normally solved by human experts and there can be factors affecting inference knowledge that’s why fuzziness in expert system is introduced</a:t>
            </a:r>
          </a:p>
          <a:p>
            <a:pPr marL="0" indent="0">
              <a:buNone/>
            </a:pPr>
            <a:r>
              <a:rPr lang="en-US" sz="2400" dirty="0"/>
              <a:t>Now we will discuss on application of these fuzzy expert system in Medical and Finance field.</a:t>
            </a:r>
          </a:p>
        </p:txBody>
      </p:sp>
    </p:spTree>
    <p:extLst>
      <p:ext uri="{BB962C8B-B14F-4D97-AF65-F5344CB8AC3E}">
        <p14:creationId xmlns:p14="http://schemas.microsoft.com/office/powerpoint/2010/main" val="401277881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466</TotalTime>
  <Words>1760</Words>
  <Application>Microsoft Office PowerPoint</Application>
  <PresentationFormat>Widescreen</PresentationFormat>
  <Paragraphs>121</Paragraphs>
  <Slides>24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Trebuchet MS</vt:lpstr>
      <vt:lpstr>Wingdings 3</vt:lpstr>
      <vt:lpstr>Facet</vt:lpstr>
      <vt:lpstr>A LITERATURE REVIEW ON CURRENT APPROACHES AND APPLICATIONS OF FUZZY EXPERT SYSTEMS   Group members : RUCHA TIRODKAR    BE B 26 PIYUSH VERMA         BE B 24 ARJUN BHARDWAJ   BE B 13 VISHAL PATIL            BE B 05</vt:lpstr>
      <vt:lpstr>INDEX</vt:lpstr>
      <vt:lpstr>ABSTRACT</vt:lpstr>
      <vt:lpstr>INTRODUCTION</vt:lpstr>
      <vt:lpstr>Introduction continued</vt:lpstr>
      <vt:lpstr>PowerPoint Presentation</vt:lpstr>
      <vt:lpstr>WHAT IS A FUZZY EXPERT SYSTEM?</vt:lpstr>
      <vt:lpstr>EXPERT SYSTEM ARCHITECTURE</vt:lpstr>
      <vt:lpstr>Why fuzziness is necessary?</vt:lpstr>
      <vt:lpstr>How Artificial intelligence and Soft computing is used in Healthcare department :</vt:lpstr>
      <vt:lpstr>FUZZY EXPERT SYSTEMS IN MEDICAL FIELD</vt:lpstr>
      <vt:lpstr>FUZZY EXPERT SYSTEMS analysis and literature studies in medical field:</vt:lpstr>
      <vt:lpstr>Well known sectors of medical field that uses  FUZZY EXPERT SYSTEM</vt:lpstr>
      <vt:lpstr>Fuzzy Logic in Finance and Management </vt:lpstr>
      <vt:lpstr>Problems and solutions </vt:lpstr>
      <vt:lpstr>Application of systems in finance field</vt:lpstr>
      <vt:lpstr>Categorization of the main topics usually analysed when applying fuzzy logic in finance: (a) Category of financial markets, and (b) category of corporate finance.</vt:lpstr>
      <vt:lpstr>Advantages of FUZZY EXPERT SYSTEMS</vt:lpstr>
      <vt:lpstr>Disadvantages of FUZZY EXPERT SYSTEM</vt:lpstr>
      <vt:lpstr>Other applications of Fuzzy systems</vt:lpstr>
      <vt:lpstr>Conclusion</vt:lpstr>
      <vt:lpstr>References</vt:lpstr>
      <vt:lpstr>THANK YOU</vt:lpstr>
      <vt:lpstr>Any Questions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Nilesh TIRODKAR</dc:creator>
  <cp:lastModifiedBy>ruchatirodkar1999@gmail.com</cp:lastModifiedBy>
  <cp:revision>99</cp:revision>
  <dcterms:created xsi:type="dcterms:W3CDTF">2020-10-27T14:34:08Z</dcterms:created>
  <dcterms:modified xsi:type="dcterms:W3CDTF">2020-11-03T05:29:25Z</dcterms:modified>
</cp:coreProperties>
</file>