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7" r:id="rId2"/>
    <p:sldMasterId id="2147483706" r:id="rId3"/>
    <p:sldMasterId id="2147483833" r:id="rId4"/>
  </p:sldMasterIdLst>
  <p:notesMasterIdLst>
    <p:notesMasterId r:id="rId18"/>
  </p:notesMasterIdLst>
  <p:sldIdLst>
    <p:sldId id="586" r:id="rId5"/>
    <p:sldId id="991" r:id="rId6"/>
    <p:sldId id="981" r:id="rId7"/>
    <p:sldId id="979" r:id="rId8"/>
    <p:sldId id="987" r:id="rId9"/>
    <p:sldId id="988" r:id="rId10"/>
    <p:sldId id="965" r:id="rId11"/>
    <p:sldId id="982" r:id="rId12"/>
    <p:sldId id="986" r:id="rId13"/>
    <p:sldId id="971" r:id="rId14"/>
    <p:sldId id="989" r:id="rId15"/>
    <p:sldId id="990" r:id="rId16"/>
    <p:sldId id="9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  <a:srgbClr val="A5A6A7"/>
    <a:srgbClr val="2D2D2D"/>
    <a:srgbClr val="A4D76B"/>
    <a:srgbClr val="60489D"/>
    <a:srgbClr val="00823B"/>
    <a:srgbClr val="FFFF66"/>
    <a:srgbClr val="FFFF99"/>
    <a:srgbClr val="33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97691" autoAdjust="0"/>
  </p:normalViewPr>
  <p:slideViewPr>
    <p:cSldViewPr>
      <p:cViewPr>
        <p:scale>
          <a:sx n="79" d="100"/>
          <a:sy n="79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00DD-CEF8-45E4-BA69-684397D3BA64}" type="datetimeFigureOut">
              <a:rPr lang="en-US" smtClean="0"/>
              <a:t>12/03/2024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0385-67E8-4E4F-95EE-53F70BD7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80d1f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80d1f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0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BEC4B-C6CA-4F18-8D59-FE13BC9FDAD0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6D7BA905-9C2B-46B5-8F79-E96AD287D34B}"/>
              </a:ext>
            </a:extLst>
          </p:cNvPr>
          <p:cNvSpPr/>
          <p:nvPr userDrawn="1"/>
        </p:nvSpPr>
        <p:spPr>
          <a:xfrm rot="10800000" flipH="1">
            <a:off x="0" y="0"/>
            <a:ext cx="376833" cy="502444"/>
          </a:xfrm>
          <a:prstGeom prst="rtTriangle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F73448-FA56-4FF8-AABB-0B4629FC6E4E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xmlns="" id="{AABD4397-5B15-4AAE-B46A-59F9A1764E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48208" y="313103"/>
            <a:ext cx="985500" cy="340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14818-984F-4759-BF72-A33BDC1963BD}" type="datetime1">
              <a:rPr lang="en-US" smtClean="0"/>
              <a:pPr/>
              <a:t>12/03/2024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44191C-FE35-432E-9BA7-634212EA490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A46FE6D-C12B-4EFE-97FC-55EBB6F472E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276463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90136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6D7BA905-9C2B-46B5-8F79-E96AD287D34B}"/>
              </a:ext>
            </a:extLst>
          </p:cNvPr>
          <p:cNvSpPr/>
          <p:nvPr userDrawn="1"/>
        </p:nvSpPr>
        <p:spPr>
          <a:xfrm rot="10800000" flipH="1">
            <a:off x="0" y="0"/>
            <a:ext cx="376833" cy="502444"/>
          </a:xfrm>
          <a:prstGeom prst="rtTriangle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A2E4FB-1034-4B1B-AAB2-1645F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E0BEC4B-C6CA-4F18-8D59-FE13BC9FDAD0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0F671-345E-4AF6-A69B-7761277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66CA3265-0B92-46FF-89D7-35E69099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73448-FA56-4FF8-AABB-0B4629FC6E4E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E35194F-047E-4672-92B0-1DD6429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3102"/>
            <a:ext cx="7677150" cy="290849"/>
          </a:xfrm>
        </p:spPr>
        <p:txBody>
          <a:bodyPr/>
          <a:lstStyle>
            <a:lvl1pPr>
              <a:defRPr sz="2100" b="0" spc="0">
                <a:solidFill>
                  <a:srgbClr val="5D4DA8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ABD4397-5B15-4AAE-B46A-59F9A1764E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48208" y="313103"/>
            <a:ext cx="985500" cy="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5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276463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670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6D7BA905-9C2B-46B5-8F79-E96AD287D34B}"/>
              </a:ext>
            </a:extLst>
          </p:cNvPr>
          <p:cNvSpPr/>
          <p:nvPr userDrawn="1"/>
        </p:nvSpPr>
        <p:spPr>
          <a:xfrm rot="10800000" flipH="1">
            <a:off x="0" y="0"/>
            <a:ext cx="376833" cy="502444"/>
          </a:xfrm>
          <a:prstGeom prst="rtTriangle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A2E4FB-1034-4B1B-AAB2-1645F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E0BEC4B-C6CA-4F18-8D59-FE13BC9FDAD0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0F671-345E-4AF6-A69B-7761277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66CA3265-0B92-46FF-89D7-35E69099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F73448-FA56-4FF8-AABB-0B4629FC6E4E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rgbClr val="5D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E35194F-047E-4672-92B0-1DD6429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3102"/>
            <a:ext cx="7677150" cy="290849"/>
          </a:xfrm>
        </p:spPr>
        <p:txBody>
          <a:bodyPr/>
          <a:lstStyle>
            <a:lvl1pPr>
              <a:defRPr sz="2100" b="0">
                <a:solidFill>
                  <a:srgbClr val="5D4DA8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ABD4397-5B15-4AAE-B46A-59F9A1764E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48208" y="313103"/>
            <a:ext cx="985500" cy="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1F8430D-C969-4136-9E2B-46AA0AB0D64A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723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5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6FE6D-C12B-4EFE-97FC-55EBB6F472E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505531" y="0"/>
            <a:ext cx="2133269" cy="566392"/>
            <a:chOff x="3505531" y="0"/>
            <a:chExt cx="2133269" cy="566392"/>
          </a:xfrm>
        </p:grpSpPr>
        <p:pic>
          <p:nvPicPr>
            <p:cNvPr id="7" name="Picture 1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31" y="0"/>
              <a:ext cx="2133269" cy="5663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Shieanne-drive\logos-and-media-files\Brandguide and logos\Monster College\800x600_monstercollege_Purple_Green_eps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726" y="67443"/>
              <a:ext cx="1656878" cy="42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AFB7AF-A08A-4F94-BCF7-A8413F0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" y="260350"/>
            <a:ext cx="8063927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3F1F63-6691-4434-BF68-9800DB1F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72" y="1368425"/>
            <a:ext cx="8434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61F46-2BD2-47C4-8F70-23C2AA6E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789-A466-4327-83E7-D094D255C614}" type="datetime1">
              <a:rPr lang="en-IN" smtClean="0"/>
              <a:pPr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FF24E-5BAB-4796-BF2B-51D601C0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A31268-5EEE-42C3-9C04-E4ADB99F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729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D7D-6AF9-4E4D-8BB8-844DBA9F3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9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125000"/>
        <a:buFont typeface="Arial" panose="020B0604020202020204" pitchFamily="34" charset="0"/>
        <a:buChar char="▪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97694" indent="-254794" algn="l" defTabSz="685800" rtl="0" eaLnBrk="1" latinLnBrk="0" hangingPunct="1">
        <a:lnSpc>
          <a:spcPct val="90000"/>
        </a:lnSpc>
        <a:spcBef>
          <a:spcPts val="375"/>
        </a:spcBef>
        <a:buSzPct val="125000"/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F8430D-C969-4136-9E2B-46AA0AB0D64A}"/>
              </a:ext>
            </a:extLst>
          </p:cNvPr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703" r:id="rId12"/>
    <p:sldLayoutId id="2147483704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ecision 17"/>
          <p:cNvSpPr/>
          <p:nvPr/>
        </p:nvSpPr>
        <p:spPr>
          <a:xfrm>
            <a:off x="352029" y="5105400"/>
            <a:ext cx="8405867" cy="1271070"/>
          </a:xfrm>
          <a:prstGeom prst="flowChartDecisio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2128" y="3780005"/>
            <a:ext cx="689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2400" b="1" i="1" dirty="0" smtClean="0">
                <a:solidFill>
                  <a:prstClr val="white"/>
                </a:solidFill>
                <a:latin typeface="Calibri" pitchFamily="34" charset="0"/>
                <a:ea typeface="Arial" charset="0"/>
                <a:cs typeface="Calibri" pitchFamily="34" charset="0"/>
              </a:rPr>
              <a:t> </a:t>
            </a:r>
            <a:endParaRPr lang="en-US" sz="2400" b="1" i="1" dirty="0">
              <a:solidFill>
                <a:prstClr val="white"/>
              </a:solidFill>
              <a:latin typeface="Calibri" pitchFamily="34" charset="0"/>
              <a:ea typeface="Arial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5494713"/>
            <a:ext cx="25567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32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alibri" pitchFamily="34" charset="0"/>
                <a:ea typeface="Arial" charset="0"/>
                <a:cs typeface="Calibri" pitchFamily="34" charset="0"/>
              </a:rPr>
              <a:t>A SALES STUDY</a:t>
            </a:r>
            <a:endParaRPr lang="en-US" sz="3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Calibri" pitchFamily="34" charset="0"/>
              <a:ea typeface="Arial" charset="0"/>
              <a:cs typeface="Calibri" pitchFamily="34" charset="0"/>
            </a:endParaRPr>
          </a:p>
        </p:txBody>
      </p:sp>
      <p:sp>
        <p:nvSpPr>
          <p:cNvPr id="13" name="Google Shape;62;p13"/>
          <p:cNvSpPr txBox="1"/>
          <p:nvPr/>
        </p:nvSpPr>
        <p:spPr>
          <a:xfrm>
            <a:off x="624807" y="1315453"/>
            <a:ext cx="57210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262626"/>
                </a:solidFill>
                <a:latin typeface="Roboto Black"/>
                <a:ea typeface="Roboto Black"/>
                <a:cs typeface="Roboto Black"/>
                <a:sym typeface="Roboto Black"/>
              </a:rPr>
              <a:t>Amazon</a:t>
            </a:r>
            <a:endParaRPr sz="5200" b="1" dirty="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262626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Project </a:t>
            </a:r>
            <a:r>
              <a:rPr lang="en" sz="4400" dirty="0">
                <a:solidFill>
                  <a:srgbClr val="262626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Presentation</a:t>
            </a:r>
            <a:endParaRPr sz="4400" dirty="0">
              <a:solidFill>
                <a:srgbClr val="262626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" name="AutoShape 2" descr="Flipk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Flipkart bets on Gen Z with new 'SPOYL' fashion platform, Retail News, ET  Reta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Maximum Conversions with Amazon's Best Sellers Badge - Performics In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aximum Conversions with Amazon's Best Sellers Badge - Performics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8" y="0"/>
            <a:ext cx="2915812" cy="1988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AF701201-A5C0-4DAA-BF94-5ED478FAAA43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t="21217" r="24944" b="15461"/>
          <a:stretch/>
        </p:blipFill>
        <p:spPr bwMode="auto">
          <a:xfrm>
            <a:off x="-76200" y="0"/>
            <a:ext cx="9220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457201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Google Shape;137;p25"/>
          <p:cNvSpPr txBox="1"/>
          <p:nvPr/>
        </p:nvSpPr>
        <p:spPr>
          <a:xfrm>
            <a:off x="1600200" y="280921"/>
            <a:ext cx="4929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Statistical Insights</a:t>
            </a:r>
            <a:endParaRPr sz="5200" b="1" dirty="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38;p25"/>
          <p:cNvSpPr txBox="1"/>
          <p:nvPr/>
        </p:nvSpPr>
        <p:spPr>
          <a:xfrm>
            <a:off x="959700" y="1524000"/>
            <a:ext cx="5569800" cy="478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Revenue: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$107M</a:t>
            </a: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no. of Sales: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603K</a:t>
            </a:r>
            <a:b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Total Orders: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113K</a:t>
            </a: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Orders Returned: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29.6K</a:t>
            </a:r>
            <a:b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Distinct Products: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44</a:t>
            </a:r>
            <a:b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Average Days of Delivery: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9	</a:t>
            </a:r>
            <a:b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❖"/>
            </a:pPr>
            <a:r>
              <a:rPr lang="en" sz="2000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Average Customer Rating: </a:t>
            </a:r>
            <a:r>
              <a:rPr lang="en" sz="2000" b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2.73</a:t>
            </a:r>
            <a:endParaRPr sz="2000" b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6916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 descr="Closeup of protractor ruler on top of architectural diagrams"/>
          <p:cNvPicPr preferRelativeResize="0"/>
          <p:nvPr/>
        </p:nvPicPr>
        <p:blipFill rotWithShape="1">
          <a:blip r:embed="rId3">
            <a:alphaModFix amt="89000"/>
          </a:blip>
          <a:srcRect l="11076" t="3769" r="29814" b="3852"/>
          <a:stretch/>
        </p:blipFill>
        <p:spPr>
          <a:xfrm>
            <a:off x="4572001" y="1"/>
            <a:ext cx="457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0" y="1412200"/>
            <a:ext cx="45720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Thank you for navigating the </a:t>
            </a:r>
            <a:r>
              <a:rPr lang="e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Amazon</a:t>
            </a:r>
            <a:endParaRPr lang="e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forest </a:t>
            </a: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of data with me!</a:t>
            </a:r>
            <a:endParaRPr sz="2000" dirty="0">
              <a:solidFill>
                <a:schemeClr val="accent3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000" dirty="0">
              <a:solidFill>
                <a:schemeClr val="accent3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If you ever feel data fatigue, just click “</a:t>
            </a:r>
            <a:r>
              <a:rPr lang="en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Add to Cart</a:t>
            </a: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" on a random dataset of your life —</a:t>
            </a:r>
            <a:endParaRPr sz="2000" dirty="0">
              <a:solidFill>
                <a:schemeClr val="accent3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your next order &amp; joy awaits!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2334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3363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785967A-D5AD-4A72-BA89-5B68D9C7EE9D}"/>
              </a:ext>
            </a:extLst>
          </p:cNvPr>
          <p:cNvCxnSpPr>
            <a:cxnSpLocks/>
          </p:cNvCxnSpPr>
          <p:nvPr/>
        </p:nvCxnSpPr>
        <p:spPr>
          <a:xfrm>
            <a:off x="-61913" y="3429000"/>
            <a:ext cx="9267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371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Thank You</a:t>
            </a:r>
            <a:endParaRPr lang="en-US" sz="54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Inside 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13" y="0"/>
            <a:ext cx="9205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7900" y="115503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Bringing The Smile to Faces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&gt;We at Amazon</a:t>
            </a:r>
          </a:p>
          <a:p>
            <a:r>
              <a:rPr lang="en-US" sz="2400" dirty="0" smtClean="0"/>
              <a:t>&gt;Knowing the Product</a:t>
            </a:r>
          </a:p>
          <a:p>
            <a:r>
              <a:rPr lang="en-US" sz="2400" dirty="0" smtClean="0"/>
              <a:t>&gt;Inner Secrets For Preparing the Item</a:t>
            </a:r>
          </a:p>
          <a:p>
            <a:r>
              <a:rPr lang="en-US" sz="2400" dirty="0" smtClean="0"/>
              <a:t>&gt;Delivering the Product</a:t>
            </a:r>
          </a:p>
          <a:p>
            <a:r>
              <a:rPr lang="en-US" sz="2400" dirty="0" smtClean="0"/>
              <a:t>&gt;Table View</a:t>
            </a:r>
          </a:p>
          <a:p>
            <a:r>
              <a:rPr lang="en-US" sz="2400" dirty="0" smtClean="0"/>
              <a:t>&gt;Dashboard main tab</a:t>
            </a:r>
          </a:p>
          <a:p>
            <a:r>
              <a:rPr lang="en-US" sz="2400" dirty="0" smtClean="0"/>
              <a:t>&gt;Dashboard Product Tab</a:t>
            </a:r>
          </a:p>
          <a:p>
            <a:r>
              <a:rPr lang="en-US" sz="2400" dirty="0" smtClean="0"/>
              <a:t>&gt;Dashboard Individual Product Tab</a:t>
            </a:r>
          </a:p>
          <a:p>
            <a:r>
              <a:rPr lang="en-US" sz="2400" dirty="0" smtClean="0"/>
              <a:t>&gt;Statistical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2C9ED5FC-1B7D-4CB5-B349-506AFC4448DE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8756D5-898C-4A41-AD27-DE05EDDF7927}"/>
              </a:ext>
            </a:extLst>
          </p:cNvPr>
          <p:cNvSpPr txBox="1">
            <a:spLocks/>
          </p:cNvSpPr>
          <p:nvPr/>
        </p:nvSpPr>
        <p:spPr>
          <a:xfrm>
            <a:off x="69286" y="599684"/>
            <a:ext cx="8303345" cy="6093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9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sz="3600" dirty="0" smtClean="0">
                <a:latin typeface="Comfortaa"/>
                <a:ea typeface="Comfortaa"/>
                <a:cs typeface="Comfortaa"/>
                <a:sym typeface="Comfortaa"/>
              </a:rPr>
              <a:t>We at Amazon</a:t>
            </a:r>
            <a:endParaRPr lang="en-US" sz="3600" dirty="0"/>
          </a:p>
        </p:txBody>
      </p:sp>
      <p:sp>
        <p:nvSpPr>
          <p:cNvPr id="9" name="Google Shape;70;p14"/>
          <p:cNvSpPr txBox="1"/>
          <p:nvPr/>
        </p:nvSpPr>
        <p:spPr>
          <a:xfrm>
            <a:off x="3854116" y="2362200"/>
            <a:ext cx="5005964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Embark on an exploration of the retail behemoth, </a:t>
            </a:r>
            <a:r>
              <a:rPr lang="en-US" sz="2400" dirty="0" smtClean="0">
                <a:latin typeface="Comfortaa"/>
                <a:ea typeface="Comfortaa"/>
                <a:cs typeface="Comfortaa"/>
                <a:sym typeface="Comfortaa"/>
              </a:rPr>
              <a:t>Amazon, </a:t>
            </a: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as we delve into its narrative using our comprehensive dataset—an elaborate tapestry of </a:t>
            </a:r>
            <a:r>
              <a:rPr lang="en-US" sz="2400" dirty="0" err="1">
                <a:latin typeface="Comfortaa"/>
                <a:ea typeface="Comfortaa"/>
                <a:cs typeface="Comfortaa"/>
                <a:sym typeface="Comfortaa"/>
              </a:rPr>
              <a:t>eCommerce</a:t>
            </a: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 observations awaiting your discovery.</a:t>
            </a:r>
            <a:endParaRPr sz="2400" dirty="0"/>
          </a:p>
        </p:txBody>
      </p:sp>
      <p:pic>
        <p:nvPicPr>
          <p:cNvPr id="2" name="Picture 2" descr="Amazon eyes PayPal's crown with Alexa payments platform - FinTech Futures:  Fintech ne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42" y="180483"/>
            <a:ext cx="975393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457201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80;p17"/>
          <p:cNvSpPr txBox="1"/>
          <p:nvPr/>
        </p:nvSpPr>
        <p:spPr>
          <a:xfrm>
            <a:off x="457200" y="1262937"/>
            <a:ext cx="8323453" cy="475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1400" dirty="0" smtClean="0"/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400" dirty="0"/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400" dirty="0" smtClean="0">
                <a:latin typeface="Comfortaa" charset="0"/>
              </a:rPr>
              <a:t>The </a:t>
            </a:r>
            <a:r>
              <a:rPr lang="en-US" sz="2400" dirty="0">
                <a:latin typeface="Comfortaa" charset="0"/>
              </a:rPr>
              <a:t>expansive sales and product data from </a:t>
            </a:r>
            <a:r>
              <a:rPr lang="en-US" sz="2400" dirty="0" smtClean="0">
                <a:latin typeface="Comfortaa" charset="0"/>
              </a:rPr>
              <a:t>Amazon E-commerce </a:t>
            </a:r>
            <a:r>
              <a:rPr lang="en-US" sz="2400" dirty="0">
                <a:latin typeface="Comfortaa" charset="0"/>
              </a:rPr>
              <a:t>platform are readily available</a:t>
            </a:r>
            <a:r>
              <a:rPr lang="en-US" sz="2400" dirty="0" smtClean="0">
                <a:latin typeface="Comfortaa" charset="0"/>
              </a:rPr>
              <a:t>.</a:t>
            </a: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400" dirty="0" smtClean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4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400" dirty="0" smtClean="0">
                <a:latin typeface="Comfortaa" charset="0"/>
              </a:rPr>
              <a:t>Within </a:t>
            </a:r>
            <a:r>
              <a:rPr lang="en-US" sz="2400" dirty="0">
                <a:latin typeface="Comfortaa" charset="0"/>
              </a:rPr>
              <a:t>my </a:t>
            </a:r>
            <a:r>
              <a:rPr lang="en-US" sz="2400" dirty="0" err="1">
                <a:latin typeface="Comfortaa" charset="0"/>
              </a:rPr>
              <a:t>PowerBI</a:t>
            </a:r>
            <a:r>
              <a:rPr lang="en-US" sz="2400" dirty="0">
                <a:latin typeface="Comfortaa" charset="0"/>
              </a:rPr>
              <a:t> sheet, you'll discover intricate insights and trends featured in this presentation. </a:t>
            </a:r>
            <a:endParaRPr lang="en-US" sz="24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400" dirty="0" smtClean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4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400" dirty="0" smtClean="0">
                <a:latin typeface="Comfortaa" charset="0"/>
              </a:rPr>
              <a:t>The </a:t>
            </a:r>
            <a:r>
              <a:rPr lang="en-US" sz="2400" dirty="0">
                <a:latin typeface="Comfortaa" charset="0"/>
              </a:rPr>
              <a:t>data is set and awaiting your exploration—let's delve right in!</a:t>
            </a:r>
            <a:endParaRPr sz="2400" b="0" i="0" u="none" strike="noStrike" cap="none" dirty="0">
              <a:solidFill>
                <a:schemeClr val="dk1"/>
              </a:solidFill>
              <a:latin typeface="Comfortaa" charset="0"/>
              <a:ea typeface="Lato"/>
              <a:cs typeface="Lato"/>
              <a:sym typeface="Lato"/>
            </a:endParaRPr>
          </a:p>
        </p:txBody>
      </p:sp>
      <p:sp>
        <p:nvSpPr>
          <p:cNvPr id="11" name="Google Shape;81;p17"/>
          <p:cNvSpPr txBox="1"/>
          <p:nvPr/>
        </p:nvSpPr>
        <p:spPr>
          <a:xfrm>
            <a:off x="471825" y="298674"/>
            <a:ext cx="8100300" cy="69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Knowing About the </a:t>
            </a:r>
            <a:r>
              <a:rPr lang="en-US" sz="3600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Products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457201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80;p17"/>
          <p:cNvSpPr txBox="1"/>
          <p:nvPr/>
        </p:nvSpPr>
        <p:spPr>
          <a:xfrm>
            <a:off x="457200" y="1262937"/>
            <a:ext cx="8323453" cy="475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0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000" dirty="0">
                <a:latin typeface="Comfortaa" charset="0"/>
              </a:rPr>
              <a:t>1. </a:t>
            </a:r>
            <a:r>
              <a:rPr lang="en-US" sz="2000" dirty="0" smtClean="0">
                <a:latin typeface="Comfortaa" charset="0"/>
              </a:rPr>
              <a:t>Data </a:t>
            </a:r>
            <a:r>
              <a:rPr lang="en-US" sz="2000" dirty="0">
                <a:latin typeface="Comfortaa" charset="0"/>
              </a:rPr>
              <a:t>Collection</a:t>
            </a:r>
            <a:r>
              <a:rPr lang="en-US" sz="2000" dirty="0" smtClean="0">
                <a:latin typeface="Comfortaa" charset="0"/>
              </a:rPr>
              <a:t>: </a:t>
            </a:r>
            <a:r>
              <a:rPr lang="en-US" sz="2000" dirty="0" err="1" smtClean="0">
                <a:latin typeface="Comfortaa" charset="0"/>
              </a:rPr>
              <a:t>Begining</a:t>
            </a:r>
            <a:r>
              <a:rPr lang="en-US" sz="2000" dirty="0" smtClean="0">
                <a:latin typeface="Comfortaa" charset="0"/>
              </a:rPr>
              <a:t> </a:t>
            </a:r>
            <a:r>
              <a:rPr lang="en-US" sz="2000" dirty="0">
                <a:latin typeface="Comfortaa" charset="0"/>
              </a:rPr>
              <a:t>by sourcing the dataset from its origin.</a:t>
            </a: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000" dirty="0">
                <a:latin typeface="Comfortaa" charset="0"/>
              </a:rPr>
              <a:t>  </a:t>
            </a: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000" dirty="0">
                <a:latin typeface="Comfortaa" charset="0"/>
              </a:rPr>
              <a:t>2. </a:t>
            </a:r>
            <a:r>
              <a:rPr lang="en-US" sz="2000" dirty="0" smtClean="0">
                <a:latin typeface="Comfortaa" charset="0"/>
              </a:rPr>
              <a:t>Transformation Process: Engaging </a:t>
            </a:r>
            <a:r>
              <a:rPr lang="en-US" sz="2000" dirty="0">
                <a:latin typeface="Comfortaa" charset="0"/>
              </a:rPr>
              <a:t>in data transformation to enhance readability and support seamless operations and analysis.</a:t>
            </a: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0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000" dirty="0">
                <a:latin typeface="Comfortaa" charset="0"/>
              </a:rPr>
              <a:t>3. </a:t>
            </a:r>
            <a:r>
              <a:rPr lang="en-US" sz="2000" dirty="0" smtClean="0">
                <a:latin typeface="Comfortaa" charset="0"/>
              </a:rPr>
              <a:t>Powerful </a:t>
            </a:r>
            <a:r>
              <a:rPr lang="en-US" sz="2000" dirty="0">
                <a:latin typeface="Comfortaa" charset="0"/>
              </a:rPr>
              <a:t>Loading</a:t>
            </a:r>
            <a:r>
              <a:rPr lang="en-US" sz="2000" dirty="0" smtClean="0">
                <a:latin typeface="Comfortaa" charset="0"/>
              </a:rPr>
              <a:t>: Loading </a:t>
            </a:r>
            <a:r>
              <a:rPr lang="en-US" sz="2000" dirty="0">
                <a:latin typeface="Comfortaa" charset="0"/>
              </a:rPr>
              <a:t>the refined data into the Power Query Editor for the creation of new measures and visualization.</a:t>
            </a: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endParaRPr lang="en-US" sz="2000" dirty="0">
              <a:latin typeface="Comfortaa" charset="0"/>
            </a:endParaRPr>
          </a:p>
          <a:p>
            <a:pPr marL="146050" lvl="0">
              <a:lnSpc>
                <a:spcPct val="115000"/>
              </a:lnSpc>
              <a:buClr>
                <a:schemeClr val="dk1"/>
              </a:buClr>
              <a:buSzPts val="1300"/>
            </a:pPr>
            <a:r>
              <a:rPr lang="en-US" sz="2000" dirty="0">
                <a:latin typeface="Comfortaa" charset="0"/>
              </a:rPr>
              <a:t>4. </a:t>
            </a:r>
            <a:r>
              <a:rPr lang="en-US" sz="2000" dirty="0" smtClean="0">
                <a:latin typeface="Comfortaa" charset="0"/>
              </a:rPr>
              <a:t>Ready </a:t>
            </a:r>
            <a:r>
              <a:rPr lang="en-US" sz="2000" dirty="0">
                <a:latin typeface="Comfortaa" charset="0"/>
              </a:rPr>
              <a:t>for Action</a:t>
            </a:r>
            <a:r>
              <a:rPr lang="en-US" sz="2000" dirty="0" smtClean="0">
                <a:latin typeface="Comfortaa" charset="0"/>
              </a:rPr>
              <a:t>: </a:t>
            </a:r>
            <a:r>
              <a:rPr lang="en-US" sz="2000" dirty="0">
                <a:latin typeface="Comfortaa" charset="0"/>
              </a:rPr>
              <a:t>With the dataset now organized and prepared, we are set for the next steps in our analytical journey</a:t>
            </a:r>
            <a:r>
              <a:rPr lang="en-US" sz="2400" dirty="0">
                <a:latin typeface="Comfortaa" charset="0"/>
              </a:rPr>
              <a:t>.!</a:t>
            </a:r>
            <a:endParaRPr sz="2400" b="0" i="0" u="none" strike="noStrike" cap="none" dirty="0">
              <a:solidFill>
                <a:schemeClr val="dk1"/>
              </a:solidFill>
              <a:latin typeface="Comfortaa" charset="0"/>
              <a:ea typeface="Lato"/>
              <a:cs typeface="Lato"/>
              <a:sym typeface="Lato"/>
            </a:endParaRPr>
          </a:p>
        </p:txBody>
      </p:sp>
      <p:sp>
        <p:nvSpPr>
          <p:cNvPr id="11" name="Google Shape;81;p17"/>
          <p:cNvSpPr txBox="1"/>
          <p:nvPr/>
        </p:nvSpPr>
        <p:spPr>
          <a:xfrm>
            <a:off x="471825" y="134608"/>
            <a:ext cx="8100300" cy="69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Data </a:t>
            </a:r>
            <a:r>
              <a:rPr lang="en-US" sz="3600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Metamorphosis: Unveiling </a:t>
            </a:r>
            <a:r>
              <a:rPr lang="en-US" sz="3600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inner secrets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6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2C9ED5FC-1B7D-4CB5-B349-506AFC4448DE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8756D5-898C-4A41-AD27-DE05EDDF7927}"/>
              </a:ext>
            </a:extLst>
          </p:cNvPr>
          <p:cNvSpPr txBox="1">
            <a:spLocks/>
          </p:cNvSpPr>
          <p:nvPr/>
        </p:nvSpPr>
        <p:spPr>
          <a:xfrm>
            <a:off x="85329" y="-1895"/>
            <a:ext cx="8303345" cy="60939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9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</a:pPr>
            <a:r>
              <a:rPr lang="en-US" sz="3600" dirty="0">
                <a:latin typeface="Comfortaa"/>
                <a:ea typeface="Comfortaa"/>
                <a:cs typeface="Comfortaa"/>
                <a:sym typeface="Comfortaa"/>
              </a:rPr>
              <a:t>Delivering the Finale</a:t>
            </a:r>
            <a:endParaRPr lang="en-US" sz="3600" dirty="0"/>
          </a:p>
        </p:txBody>
      </p:sp>
      <p:sp>
        <p:nvSpPr>
          <p:cNvPr id="9" name="Google Shape;70;p14"/>
          <p:cNvSpPr txBox="1"/>
          <p:nvPr/>
        </p:nvSpPr>
        <p:spPr>
          <a:xfrm>
            <a:off x="85329" y="1600200"/>
            <a:ext cx="8906271" cy="48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omfortaa"/>
                <a:ea typeface="Comfortaa"/>
                <a:cs typeface="Comfortaa"/>
                <a:sym typeface="Comfortaa"/>
              </a:rPr>
              <a:t>Presenting </a:t>
            </a: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a live summary of the dataset through visually appealing charts and graphics, meticulously organizing information for optimal clarity and ease of understanding. </a:t>
            </a:r>
            <a:endParaRPr lang="en-US" sz="240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endParaRPr lang="en-US" sz="240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charts and data are being formatted for enhanced readability, ensuring they maintain the project's theme and appeal. </a:t>
            </a:r>
            <a:endParaRPr lang="en-US" sz="240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endParaRPr lang="en-US" sz="240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omfortaa"/>
                <a:ea typeface="Comfortaa"/>
                <a:cs typeface="Comfortaa"/>
                <a:sym typeface="Comfortaa"/>
              </a:rPr>
              <a:t>As </a:t>
            </a:r>
            <a:r>
              <a:rPr lang="en-US" sz="2400" dirty="0">
                <a:latin typeface="Comfortaa"/>
                <a:ea typeface="Comfortaa"/>
                <a:cs typeface="Comfortaa"/>
                <a:sym typeface="Comfortaa"/>
              </a:rPr>
              <a:t>we finalize the live summary, we are making the last touches to deliver the essence of the dataset in a captivating manner</a:t>
            </a:r>
            <a:r>
              <a:rPr lang="en-US" sz="2400" dirty="0" smtClean="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 dirty="0"/>
          </a:p>
        </p:txBody>
      </p:sp>
      <p:pic>
        <p:nvPicPr>
          <p:cNvPr id="3074" name="Picture 2" descr="Amazon News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5" y="11939"/>
            <a:ext cx="1411705" cy="8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xmlns="" id="{899DCE6F-EB4C-4326-AD48-1D081440A10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73;p16"/>
          <p:cNvSpPr txBox="1"/>
          <p:nvPr/>
        </p:nvSpPr>
        <p:spPr>
          <a:xfrm>
            <a:off x="60676" y="316024"/>
            <a:ext cx="853635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3600" dirty="0" smtClean="0">
                <a:cs typeface="Calibri" panose="020F0502020204030204" pitchFamily="34" charset="0"/>
              </a:rPr>
              <a:t>Table View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17763" b="10033"/>
          <a:stretch/>
        </p:blipFill>
        <p:spPr bwMode="auto">
          <a:xfrm>
            <a:off x="0" y="1143000"/>
            <a:ext cx="9087363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D7D-6AF9-4E4D-8BB8-844DBA9F34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604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BA16CA3A-A0D5-4BDF-9D60-5832E6BDB97D}"/>
              </a:ext>
            </a:extLst>
          </p:cNvPr>
          <p:cNvSpPr/>
          <p:nvPr/>
        </p:nvSpPr>
        <p:spPr>
          <a:xfrm rot="5400000">
            <a:off x="0" y="1"/>
            <a:ext cx="457200" cy="457200"/>
          </a:xfrm>
          <a:prstGeom prst="rtTriangle">
            <a:avLst/>
          </a:prstGeom>
          <a:solidFill>
            <a:srgbClr val="CB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BkAAAANCCAYAAAA+/AALAAAAAXNSR0IArs4c6QAAIABJREFUeF7s3QmYXEW9P+5iUUAMXjZRQAGJgCC4IIsERAnBnTVI2BVQIotcRAEffuiDXK+Kj3LhXsJy2fclEAi4sASNAQQEURAViAIqeBEBMSwGAvk/3+O/J2c6PdPd092Z0+e853l8MDOnT1e9Vaenuz5dVYvNnz9/fnIQIECAAAECBAgQIECAAAECBAgQIECAAAECBEoksJgApEStqSoECBAgQIAAAQIECBAgQIAAAQIECBAgQIBAJiAA0REIECBAgAABAgQIECBAgAABAgQIECBAgACB0gkIQErXpCpEgAABAgQIECBAgAABAgQIECBAgAABAgQICED0AQIECBAgQIAAAQIECBAgQIAAAQIECBAgQKB0AgKQ0jWpChEgQIAAAQIECBAgQIAAAQIECBAgQIAAAQICEH2AAAECBAgQIECAAAECBAgQIECAAAECBAgQKJ2AAKR0TapCBAgQIECAAAECBAgQIECAAAECBAgQIECAgABEHyBAgAABAgQIECBAgAABAgQIECBAgAABAgRKJyAAKV2TqhABAgQIECBAgAABAgQIECBAgAABAgQIECAgANEH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AgQIAAAQIECBAgQIAAAQIECBAgIADRBwgQIECAAAECBAgQIECAAAECBAgQIECAAIHSCQhAStekKkSAAAECBAgQIECAAAECBAgQIECAAAECBAgIQPQBAgQIECBAgAABAgQIECBAgAABAgQIECBAoHQCApDSNakKESBAgAABAgQIECBAgAABAgQIECBAgAABAgIQfYAAAQIECBAgQIAAAQIECBAgQIAAAQIECBAonYAApHRNqkIECBAgQIAAAQIECBAgQIAAAQIECBAgQICAAEQfIECAAAECBAgQIECAAAECBAgQIECAAAECBEonIAApXZOqEAECBAgQIECAAAECBAgQIECAAAECBAgQICAA0QcIECBAgAABAgQIECBAgAABAgQIECBAgACB0gkIQErXpCpEgAABAgQIECBAgAABAgQIECBAgAABAgQICED0AQIECBAgQIAAAQIECBAgQIAAAQIECBAgQKB0AgKQ0jWpChEgQIAAAQIECBAgQIAAAQIECBAgQIAAAQICEH2AAAECBAgQIECAAAECBAgQIECAAAECBAgQKJ2AAKR0TapCBAgQIECAAAECBAgQIECAAAECBAgQIECAgABEHyBAgAABAgQIECBAgAABAgQIECBAgAABAgRKJyAAKV2TqhABAgQIECBAgAABAgQIECBAgAABAgQIECAgANEH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AgQIAAAQIECBAgQIAAAQIECBAgIADRBwgQIECAAAECBAgQIECAAAECBAgQIECAAIHSCQhAStekKkSAAAECBAgQIECAAAECBAgQIECAAAECBAgIQPQBAgQIECBAgAABAgQIECBAgAABAgQIECBAoHQCApDSNakKESBAgAABAgQIECBAgAABAgQIECBAgAABAgIQfYAAAQIECBAgQIAAAQIECBAgQIAAAQIECBAonYAApHRNqkJlEPjnP/+ZbrnllnTXXXelv//97+nVV19NyyyzTHrHO96RPvaxj6XllluuDNVUBwIECBAgQIAAAQIECBAgQIAAAQIECPRMQADSM1oXJjAygaeffjqdffbZ6a9//WvDC3z0ox9NH/rQh0Z2cY8iQIAAAQIECBAgQIAAAQIECBAgQIBARQRKE4C8/PLL6eKLL06/+c1v0vz589Piiy+ePvKRj6QPfvCDQzblQw89lM4555w0b9689PrXvz7tt99+afXVV2+76e+55550xRVXZNdZccUV00EHHZTGjBmTXSfK8qMf/SjNnDkz+xZ/q8cb3/jGNHny5Kxc+eOJJ55I5513Xvrb3/425KVipsAb3vCGtNFGG6VNNtkk+/8jOaLs1157bbrtttuysi+22GLZ9Xbaaae0xBJLjOSSA4+Ja8dA/69+9av061//Oj311FPpxRdfHPj9sssum5Zffvk0duzY9N73vjeFR7TpUEcrLo0eu/3226ctt9yyo7p088HhMm3atHT77bdnlw3zVVZZJa222mqZ15/+9KdsBkizMi+Kvt3NertWfwjMnTs3e439+c9/nv7yl7+k559/Pit43JsxK2nNNddM73nPe9I666zT8WtEf4goJQECBAgQIECAAAECBAgQIECAQJEFShOAPP744+mMM85IL7zwwoD3yiuvnA488MAhlwuKEOG0005L//jHP7LHfOADH0if+MQn2mqvV155JV100UXZIH4c66+/ftp7770HBv9iKaP4Nv8jjzzS1nUjxPjsZz+7UCBz3333pQsuuKDla8XA5Pvf//5s0Pw1r3lNy4+LE8Pl9NNPT08++eTA4173utelz33uc2nVVVdt61q1k2OA/9FHH82ClT//+c9ZQNTKEUFQhFnjxo1rOLDarkvtOSNcmTRpUitFWCTnxHJXp556anrmmWey8GPChAlp/Pjx2f+PI0K2+P/NAqhF0be7DRIB2LnnnpsefvjhrK9++tOfTm9/+9u7/TSuNwKBCEAjlLvhhhsGvcYOdamll146u1+33nrrpn11BMXpy4fE34rLL788/fKXv8zu4R133DFtvvnmfVkXhSZAgAABAgQIECBAgAABAgQI9ItAaQKQH/zgB+knP/nJIPcYZNprr73Shhtu2LA96sOL+JZ9hA4xyN/qETMXIkR59tlns0GtT33qU2njjTceeHh9ABLBxlJLLdX08jHjYc8998z2fcgf+YH+CDciGMjPjIgB8vhWdn2wEGWaOHFiW4ORd999dzZgV3+t7bbbLm277bZN61B/QszSiXb62c9+ttBsmBjwjlkfccTzRR2iLvkjBv333XfftN566y303M1chipsBEPvfve7265Lrx4Q4dBZZ52Vot/EN+pjFtBKK63U9tMtir7ddqGaPCDuoVNOOSXb8ySOCBKHune7/dyuN7RABFOXXXZZNvMjf+RffyIgee655wbd141eD6vsXP+3YKSvo1U2VHcCBAgQIECAAAECBAgQIECAQLsCpQhAYoDuf//3f7MZBbHcUwQZtcG6d77znVmQMNQ35vOD/MMNsA8Fm398PHcMWMcyWLWj24Ne+YH+f/u3f0sHH3zwQktcxeD3vffem82yiEHJONodjMwPoL/2ta/NBqKjrnHEMmERFNWHM8N1vkaDqBF6xIyOmKESy13VHzEDJeoRm4HH8k9xDDUo3opLuzfHaJzfzXr0um9320cA0m3Rzq8X920sufeHP/xh4GIrrLBCin1o4rU1/7oaIUgsixVBdPTj+LdB/gVt0O2/BZ23risQIECAAAECBAgQIECAAAECBMovUIoA5He/+102SBeD9jEot8UWW2RL6bz00ktNv0WfX3IomnuzzTZLu+yyS0stX/8t+5hJsPvuuw8sVxQX6fagVzsD5LHsViy/FWWII5YTimWFWlkK6//+7/+y5a9iJkYEHjvvvHNmHIPU8fjYL2Xttddu2Wnq1KkDAUo86G1ve1vabbfdGgYf9ReNGSGxxNn111+fLeX1pje9aaHnbcelpUKP0kn5esR+CuEcywmN5Oh13x5JmYZ7jACk26KdXS/uu5tuuindeOONAxeKfYV23XXXprPYYgm373//+2nTTTfN9gNxdP9vAVMCBAgQIECAAAECBAgQIECAAIHmAn0fgMQg3ZVXXpnuvPPOLHiIJa9i4+zajJAgiH09Yn+PRkf+8fH7ZvuG5K+RX/4qvgkdsxNiD5D8MZoBSAQ0sV9IbTbMUDNGGrn89Kc/Tdddd132q/gW94c+9KFBe53EwGYERbW9KYbrarHmfSyhE+WJI4wi/GhnBkmzriwAWVio1327WZu0+3sBSLtivT2/fl+lCC1jCbpu3re9rUGxrt7tvwXFqp3SECBAgAABAgQIECBAgAABAgSKKdD3AUj+W+6xjNLnP//5FAP9+T1BIhD5zGc+M+TMhwgIIiiIAfqhgoxGzffzn/88XXHFFdmvhgpOuj3o1e5Af3yDOzYujqPVACRf5ph9cMABB6S3vvWt2QyO2p4grQZF+eXJogyxPFgsnxXL6HTzaNelm88dQUPMmJk1a1aaPXt2tnl8LP8T4VDsaxIzObbccsvsv/n9WmpliLJfeOGFTTeEb3cZs7h+L/t2rfzxbf9bb7013X///dkModreLVH3N7/5zdkSZxF6NVqGLmYYxR46TzzxRNMmaVb/6Le33XZbuueee1KEk7UN42MvlXXXXTcL8fLL0w31hFGmmTNnZsuvxetLtGXMelpllVWy2WXvete7WppFlb9+XC9ek6KvrLXWWtlMrGZBwpw5c9KZZ56ZLSsVlnEfxvJ+tSPKFf0tlpx67LHHUtxrYRT1jdlesQF5lHkkR314FsvgRZnjtbRbR6f3Ta0cDz30UDbjL/YYCp9wqu0n1Kisv/3tb7PX++gf0S8iuI765Y/wDPvoC+973/uyvZ3iiH46Y8aM9MADD2TecT/HHj0xczA2NK+fXRdliueKWYqtHLFxfMxyqx2NyhHXjIA6Xm9eeOGF7Dk32GCDbJben/70pwGL+Ht44IEHNn2tjevF60+4RH1iFmP0cQcBAgQIECBAgAABAgQIECBAoAwCfR+A5Afl87MS/vjHP2YDWDEomh/Eb9RosU9GDML+9a9/zX7dyuyG+tkVQy2dNdoBSIQfEYLE0WoA8vDDD2cbcccSYvnwKB82NdtgvuacH4CPx8SskfDt9jFaAUgMQEYIFvWs3yy+vo5vectb0h577LHQIPyPf/zj9MMf/rAlknb3VOhl3x5uU/v6ykTgFQOra6yxxqBf1c/6aIYQe09EkJE/wj1mgE2fPj0bBB/qiMHdeOy222475J5Av/71r7OQr7ZsXKNrRRi4//77Nw0w8o/NL9PX6l5D+WCsfn+hoTYmzz/nkksumQ2KxwB+u0f98mkRYEVQMNReSu1evxv3Te052733W1lmLv/3I8KACEAiwPrZz342aKP3fL0jfIkZMvE6WzvqX/+bOb33ve9NkyZNGjitvhzRnhGoRPCVP2p/4yLIqS1dGL/ffvvts/B1uCP/HPH46NsR0jkIECBAgAABAgQIECBAgAABAmUQ6OsAJL8HR/3MjRgIPeeccwYGiuq/WVvfeLHcU3yrNo78TJKhGvlvf/tbFprEt/2H2xNjNAOQeoNW9wDJz57JLx9W/63wZhvMx/mXXHJJiiWw4mh11shIbqx2B0FH8hz1j4mN2WOPlVpwFr+vzfqIwefwj2+Q549GM2Bqs0fiG/0x8Pz73/8+e8jrX//6LICqDTrHAP5WW23VcA+U4erTi74dA/CNBmLjm/dxP8S366Pu+VDoda97XTYTKx+CxD0c910YRuAW36yP/8YRe8zkB5Mb1T+uH9/Ij30qas8VMyviOaIsUYZHH300+7Z+7YhAIIK4+sH8+j1zorwxEByDyzHLJb5dH23aLFBt1Bb1QVSzvYbq7538vRZmsaRc7b4Kl5hpE3vjhHsMaEc/imvE4P2ee+7ZdnfPBzbx4Nj3Y5NNNmn7Oo0e0K37pnbtdu/9dgOQ2MMk7ufaUoK1ezzco13jvq0d0WcjBKnt2xNtcNddd2WbyEe7RXARj4lj1VVXzdotf2y88caDZtnkw4noA0sttdTAXkpxn0UfjT4e/508eXL2t+uiiy5KEeTF0Wz2Y5yTnyUY+z3FDL1ms5O60hFchAABAgQIECBAgAABAgQIECCwCAT6OgDJb9T9xje+MRsAikHj2pHfxyK+nRsDOzFQ1OjIz3poZXZDfvmr4QaNRisAqR8YbrZ8UM0kP1AbA8ixhEp+0/H8jI5YaifMYwmYRkd8yzv2YollXOJotEl8t/p4u4OgnT5vDITHpvAPPvhgdqkYDB03blzaZpttBi2/E4OTESjFIGhtgD4GVGOQtNFm9K0MzrZb9m737ajHtGnT0u23354VJfpWDM5GWBYDsLVj7ty5WbgRM1xqy2LFfRp9asyYMQtVYyR7gMRA/fnnn59dPwapY4ZHhJ152xigjnLEbKjaefvss09ab731BsqQD1Pjh/FN/AhJ8teJc37xi19kSw9F+7WynFa+kvkgqtHrVf7c4WZb5dszXs+iLrE/R/6IJcBiRkzcuzFrpt0jPygeg+Hx2hmvc50evbhv2r33W7nH8sFDvs6xZFbMwqj181imbOrUqdnyUXEMt4TiSP4W5MsRrzG115BY3mzChAlZ/4x+GfdOhIVxTn5WZPSPz33uc1nY0ugYSZk67QMeT4AAAQIECBAgQIAAAQIECBBYlAJ9HYDkA45G36jOByTN9vao36tiuNkN9ctfDTe7pH6AKQYT41u8wx0xkB4DXI2OZoN9McAY69Rff/312eB8bcAsvlk8ceLEpkvY5AOORjNG6r/JPtwG8/lZMlGXRssXdauz511iEDCCsEb7bdSeL5YUim/G52cYtFOW/MbuEQCEQyw102hT+BiA//73v58NnDcbJG1lcLadcsa53e7b9YPDscdHLLXTaHmk6H933HFHFpjU+uJQfabdACR/b4V7DAiPHz++YRvEc0cQFXtxxFF/f+f7dXx7P5YBql+uq133+vPzwUWzZbDyy1/Vz5y65ZZbsnAjjg033DDttddeDevcSXljFsGvfvWr7BKtLp3XyvP14r5p9ppYX65W7rH6Ph79K16TP/zhDy/Uz2N20BlnnJHtOxNH/TJWtecfSdjQKIiJWWAf//jHh3x9i1mJsQzWk08+mT31cMvm5a/fLCxppX2dQ4AAAQIECBAgQIAAAQIECBAomkDfBiD5waShlqCqDyqa7e2RD1Tq19zPN1x+YL/ZcjjtrgEfzzPcsjX5wbtWOlOEADFAHRvrNppxkL9G/bI7Qy17k/8m+3BLrNQP3sUeAjFg2+jID+oOVa/Y0DkGphuFFu26NGu34WwjZIpNl2Pz5ThaWWamflByqNkwrQzOttLu9ed0s29feeWVWagRRyvLmtUvxRabwe+3334DywTVytpuABJLhcUSZHH9Vsrx+OOPZwPVMTMp7u+DDz54oC/ln7tXAUh9EDXUMlj192H961Z+dkYvApB4/tgUO/piHLHnSWwsXlvWaST9Lx7Tq/tmUQQgzQLk/GviUP27GwFIzPSJ2UfDLVFVv1ThUOWJNsn3pVZex0ba9h5HgAABAgQIECBAgAABAgQIEBgtgb4NQPLfph5uCar8ciDN9vbID5AOt2RUfrC+2aDRSAKQLbbYIu24444N+0Q7A/3veMc7suAjgoNWjvgGc+xrEoPBwwVAefvhgoR2ApBLL700W16o2TFUiNKOSzxHLMEUS8O0apMvV/3Mllb3R8gHB0MtydarAKRbfbt+WbMPfOAD2eyXZkf+nhlq6bR2A5BY0ioGcONoZa+L4UKO2HckwpTYqyGOjTbaKNv3otlsrWb1rv99fsB5qGWw8stfNZopcv/992fLfsVAd3xrPzbNzi/n1W6Z6s+vf80abgC9nefq1X3T6wCkPixrVOd8GYZq104DkHitjeAw2qPZkd/DZaiNzevL08qG6c2e1+8JECBAgAABAgQIECBAgAABAkUT6NsAJP+N2+GWoMoP6jfbB6P+G8rrr79+igH3/NI+9ecMtwRUNPZIBr2G6yTDLfUUey7kN3uOGR8xqBXfIG+0NFP98+T3NRluCbD6b7IP5d9OABKb9kab5jcUjvLFv/MbDbcSgHRzyZ5GbZGfedDO/gh536FCgF4FIN3q2/lB7OhTsf/EBhts0PR1LW821IytdgKQ+lkKjTaUri9U/SbU9X3pzjvvTBFS1ZbqWmGFFbJl2+JeaLS8V9NKNzghH0QNtQxWfvmrRoPpsa/MmWeeObC3TszyimWXYgmw/B4sIylfPKY+DOpWANKr+6bXAUgrryetlGEkfwvyr6GtlKPW5q28Ruev3Ww/p5H2JY8jQIAAAQIECBAgQIAAAQIECIy2QF8GIPnlhIb6dmsNtn45mUahRr4Rmg1S5/cVabRJeH2DjmTQq9UApH5ALOoaA6yXXXZZinLGERtD77777kMuPVV7rvwyRc2ConhM/pvsQ81m+POf/5xtgl4LZUayB0irg+KtDEB262Yb6XPlv7k/1MyZXgUgUfdu9O38oGk7y4jV94VGQVarbR11GcnMqvr2ry9DBCTXXntt+tnPfjYQgsRjop4RMMQeEJ0GDPXLgdUvb1X/ejXUDJvwjFkgMVukdsR9G0HQNttsk+J1rpPQphd7gPTqvmn3uq3cY+0GD62UYSR/C9otR76Px543P/nJT7IfNZolmX8Nb/Z3sVuvna5DgAABAgQIECBAgAABAgQIEFjUAn0ZgOQ36o4lYNZZZ51hB/tiFsgjjzyS2Tbb6DU/YyTOr18WJL+UTyuDRiMZ9BquE7Qy0Pb0009nwUNtU974FvmBBx6YLfs01JH/Znp8Q3/dddcddvmfOXPmpNmzZ2czNIbaYD6CqilTpqQoTxxDbQ48XH1bHRRvxaVbN9dIn6uV8KCVwdmR1qMbfbuVOjQqXyvt2Mo5tWt3GoDEN95jX4s3velNg4obAURs/h2Dx/lwIU6KmRaxrNxOO+2U4vEjPfKvIfV7l+SXv2oW7sb9FbOm7r333oVmTr3+9a/PliZ7z3ve09Lsr/q65JdrayXobcWiV/dNu9dt5R5rN3hopQwj+VvQbjny7VD/mh7LZ6299trZKfmytBJ4t9K+ziFAgAABAgQIECBAgAABAgQIFFGg7wKQ+JZ2fDs5lkwa6THcslX113/729+ePv3pT2cbiOeXEWp10Ggkg17D1auVgbZ4fKwBH98QnzdvXjYA+slPfjJtueWWQ146/23hkbg22mC+ftmlodbGH+75Wh0Ub9VlJHWrf8xIn2u0Z4B0o2+PNADp9QyQ7bbbLm277bbdaN7sGhHsRWga35KPfUHyS7OtuOKK6bOf/WyKJbJGcuSXEasPD/PLXw23t1H+eWNJrJi1ctttt2XLxdWOuO9jWazx48e3HYLkQ5q4zl577dV0Flkzi17dN+1etyoBSP1so8022yztsssuWTPl7+Ph9ntq1qZ+T4AAAQIECBAgQIAAAQIECBAoukDfBSD132IfCXCzgcX8IGR+xkh++atWB41GKwCpH/wars7168WPxHQoj5/+9KfZt9TjaDU0yj9/EQOQfJAx0j1AhlrPv5XB2ZG0T+0xnfbtfJAx0j1Ahlo6q9W2jrpEmHPBBRekmA0WRyuboI/ULQKGCAjvuuuugaWxGgV+rV6/vuy1a8XjL7nkkvTLX/4yu1S7oU6ENA8++GC66qqrBmavNJvxNlSZ6/fv6aS+tefo1X0jABm65+WDrHwAnQ+83/3ud2fLJLayT1Srfdx5BAgQIECAAAECBAgQIECAAIGiCPRdAJLfx6BZkJFHzi+b1crSMqeffnp68skns0vUZozkB/NbHTQarQAkyn333Xenyy+/PBu0HWqZqjgvvzlxq8FOPC6/xMpQ4UYYhmUs1xNH7BcSSw/FsjqtHK0Oirc7CNrKcw91Tn0I0Oq34/PLCr3tbW9LsSRN9MX80esAJL9/zkj6dv2yZq0O0ucHYmPmxEEHHbTQMlKttnXNqxXPTto5/9i4h2I2yI033pj9eCSzmfLXy9+btWWwIsA49dRT0zPPPNN0qb7h6hUhcSyBV1t6rn4Zv1ZM6kPRWPIrltGLso706NV98+ijj6azzjorW9aplc28W7nH2l16qpXXn5H8LWi3HPVtk//CQO1vwFprrZX1j2iP4f4ujLSdPY4AAQIECBAgQIAAAQIECBAgUCSBvgpA6mc1fPCDH0wf+9jHWvKsH/gdanPhuFgMdsbg6p133plde+zYsWnPPffMlt6KfS/aGTQayaDXcBVqZaCt9vj6Or/zne/M6pHfHLm+ro3OGao89e3RaE+UuH5823jmzJkDl9l4443TxIkTW9qkudVB8XZcWuoww5z0wgsvZAOIjz32WHbWBhtskC0RNNym0zGofcYZZwzsyzJUcNDK4Gwn5e+0b9fPXmgl0Kq/B4YKD+vPa7RRer7uQ81m6cRnuMd2Ohidv3ajgemwvfDCC7PXn3jN+cxnPpMtvTeSI7+JeashVf3zRGgVm8JHeeJo575tVOZe3Tf5YCXuwX333Tett956Ddki2ImZQ/E6Hseaa66ZBZExKyl/tNvWrb7+tNsu7ZajvtL1y97FTJ7Yi+nss89OL730UhZoRbDVyZ42I+mfHkOAAAECBAgQIECAAAECBAgQWFQCfRWA5GccNJvF0Qgw/43xZgM/sYfGeeedly21E4NjEbT86Ec/SjGI1+yx+ecezQAkypFf6qTRcjj5kGQkS1Tlv9k/1HI7sWF6zAL5619xsqTVAAAgAElEQVT/OkATm0nvtttu2TfdhzuKGIDUuy655JLpU5/6VIqB/UZH9KGpU6dmM3LiiA2qYw+JN7/5zQud3usAJJ6w076dn73QbJ+JGDyfMWNGNnMi/n9Y7bPPPg0HqOvvleFCyqhHfcAX/tGnhguiOnlhzc8i63QGSFjkl7vaZJNNsgHp2IA9jpHM2qjVrT6YHOm1YumvM888cyDoi7beeuut04c//OGmxvHY66+/PsUsvRh0rx3516Nu3Tex78lpp5028PoyVD+I8OOyyy4bWDYtyjSaAUijwLi+f3YagMT18v02/na95S1vSb/4xS+yp8rvC9LJveGxBAgQIECAAAECBAgQIECAAIGiCvRVAJIfPGtn+asafn7gt9ksjvpvK8eSTTGo1+6g0WgHIPnQKMpeP2smP5jdzvJXNdP8vijxs6E2mI/zzj333IFleeLcCJbGjRuX3v/+9y/0DeQIDfKbUNe+hT7UrIBWv4HdrRuxfpmh+KZ+2Mag/VJLLTXwNHHe9OnTs9Ah6tAsMFgUAUinfTsGkuMb5LH0UByLL754igH8j3zkI4OWNov7JULDWLauton4cLMI6kOBWCorvp0fYUMcEYaFcz40u/nmm7OB9prtRhttlHbccceGS6zFORGa3HPPPdnAfMyyqB2xP0XsnREbqcc35PNtGOfEDJ6LL754oM7d2BMjPzAdzxdGEV4Mt4xThCTnnHNOtnRaeL/pTW8atHdDXOOOO+7IZm7Mmzevo6W0ot7RxvF80WdqR8z6ifs8woN82BTPHSHnrbfemg2wR13qZ5/04r6pn9UU/TGCmmjL6C/x+5itFYFTbVnDWl0WdQASy6jdcMMN2dPH61/MVll77bWzf8f9Em0Wr8O1oxsBSH3IHa9B0VZhE/dX7fm79droOgQIECBAgAABAgQIECBAgACBIgn0TQBSvyZ9O8tf1cDrvyncbLmnfOBSu0a7g0b1AUhsml0/uNqoQ8QgWCxXFZtl5492B/rrvw2en71SvzxKM49G5YzrR7Dx0EMPZb8eLpiKwc9Y4qe2dFT+evFt8AiZYnAurlkLm/LnDLV5dpyTd4kB0JhlEf9tdkQAE4OlIzlis+orrrgiK2/tiPJHPaI+c+fOTdFv80ezZYQWRQAS5em0b8fAbLR73FP5I+oe90ijNox9T2LAN+6BoY58IBfn1Noy+mr0iY9+9KPpQx/60MDD62fX1B6z0korZfvNxONjsPcvf/lLtvxYra3qB+bzM5niMfnHP/HEEykCvBicjiMCmP333z/7Jn0nR/0Mltq1hrsP61/DwnKNNdbI+ly81kS7xIyr2vG+970v7bLLLk1nbAxXj1//+tfZXkJx/fyRv8/COMpWC7pq59W3V/y8F/dNtG8sS5fvj9EPwyV/H0aZY9ZDhE8RqC3qAOThhx/O9iuJICuO2utF/P/o3+95z3vSpEmTBpi7EYDExfKzH2sXH8mXCDrp7x5LgAABAgQIECBAgAABAgQIEBgNgb4JQPKzN9oNIfKw+YGgZjMe8oNPIx00qg9AWm3kGECPPQDe/va3D3pIuwFIPHiozdDrZ2/suuuu2Tf52z3yg8fNliaLAejbbrst/fjHPx70rfLhnjMGCVddddX08Y9/PPu2cvy7/si7tFP+2CsglmQK75EcEfxEn6ptOD3UNaLPbrPNNtkskeGWaFpUAUg3+nYEA5deemnDQCvvUJshErMGmoV/jQKN/LUaLecUfSoCnZ/97GcLDcA3ao/oPzFLJGYe1Y4//elP2cB0fqZDo8dGIBnBZIQO3TjqB6abLUMXPvGYu+66a9inj+tsvvnm2UyNke4jkn+CCI9ihkzsnVGbjTVcASKsjGAxZkQ1ev5u3zdRlqGCmlo5I7iKvYdi4H/KlCnp73//+yIPQOqXhKs3rF+SqlsBSH3wEs87ki8RdKPPuwYBAgQIECBAgAABAgQIECBAYFEK9E0Acvvtt6err746G+CMUCCWQqrfuLYVuPySLjEwFyFDfimc/DViYDWWvYlvC9f2L4gBxS222KKVp8rOicfFMkCxCXj9t6OHu8iYMWPS5z73ubTKKqsMOi0GIM8///zs29ixNFBsYBvnDnfEN8JjGZvYLDgGo2M/kxiYjEHI+BZ/1DOeJ77VXj/jpJWKxuB/fPs6Bklj4HXnnXfOvmU93BEDuTHoHEvlRJ3i29i1b+fXvlkeA5WxTn5sMh7f5B7uiMH42LPlb3/7WytFHjgn2jIGwzs5otwx+BpLPcXsltqsjwhVVlxxxexb3eHRrA5RhnybrLvuulk/j1Cp20c3+naUKfr0gw8+mO68884Ug6y1mTvRhtGXYjZDzLJZfvnlW65CLSSLoCwGqeMeCrvwiL471IbNsUxVhCARluZne9T6U4Rob33rW9OGG26Y3Tv1QVqU/d57783aMR5fa8d4nYj7IwKFd73rXU1DnJYrmlJ2T0a/jf4fR/T5eE0a7p4O8xgYD/O4d2ImSfws6hM28fq41VZbLbQ8VjvlanRutEMscRU+0eZ54+jrESjHjIpYhmydddZpOuukm/dNrbzRB2LPmd/+9rfZTJgwiX4Ywe6WW26Z/c2In0cAEuUf6h6L15PY/yTapZXX2ViuL5aFi9flmHl0wAEHDHm/R1vFLJhYvi1er+LfMZMnZhR98pOfHPSa3245hmrjKFf0s9///vfZKcPNpuu0n3g8AQIECBAgQIAAAQIECBAgQKBIAn0TgBQJTVkIECBAgEA/CeSXvYvQP4K2bswO6icDZSVAgAABAgQIECBAgAABAgSqJyAAqV6bqzEBAgQIVEigfr+ZmMkYswAdBAgQIECAAAECBAgQIECAAIGyCwhAyt7C6keAAAEClRbI7wMVy6RNnjw5rbTSSpU2UXkCBAgQIECAAAECBAgQIECgGgICkGq0s1oSIECAQAUFYq+V2AMq9ouJI/bl2XPPPZvu0VJBKlUmQIAAAQIECBAgQIAAAQIESiggAClho6oSAQIECBAIgYcffjidddZZ6aWXXso2hd9rr73ShhtuCIcAAQIECBAgQIAAAQIECBAgUAkBAUglmlklCRAgQKCKAvnNz1deeeV04IEHplgGy0GAAAECBAgQIECAAAECBAgQqIKAAKQKrayOBAgQIFA5gZj1ce6552bLXy255JJpwoQJ6YMf/GA2E8RB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KNbjqEiBAgAABAgQIECBAgAABAgQIECBAgACBKggIQKrQyupIgAABAgQIECBAgAABAgQIECBAgAABAgQqJiAAqViDqy4BAgQIECBAgAABAgQIECBAgAABAgQIEKiCgACkCq2sjgQIECBAgAABAgQIECBAgAABAgQIECBAoGICApCCN/jzzz+fzj///HTZZZelmTNnZqXdeuut02677Zb22WeftOyyyw6qwauvvpqdd/LJJ6cZM2akOXPmpPHjx6fPf/7z6ROf+ERaaqmlBp0/f/78dO+996aTTjopXXPNNenpp59Om222Wdp3330bXr/gXIpHgAABAgQIECBAgAABAgQIECBAgAABAgQyAQFIgTvCk08+mQ499NAs/Ijw4v3vf3964YUX0k033ZTuuOOOdNBBB6UTTjhhIASZN29e+u53v5uOPvrotNVWW6UJEyakuXPnpunTp6f77rsvHXfccemoo44aCEEi/LjkkkvS5MmT05prrpm233777Hc33nhjmjVrVtpvv/3SiSeemJZbbrkCKykaAQIECBAgQIAAAQIECBAgQIAAAQIECBBYWEAAUuBecdFFF6W99torHX/88VmoseSSS2aljVkhhx9+eLr00kvTD3/4wzRu3Ljs5zHjY6eddsoe8+1vfzuNGTMm+/kTTzyRDjzwwHTzzTenadOmZTNC4rj//vvTrrvumtZZZ510yimnpNVWW23g+kceeWSaMmVKOvPMM9P+++9fYCVFI0CAAAECBAgQIECAAAECBAgQIECAAAECCwsIQArcKyL4+OpXv5puueWWgZCjVtxaOHLhhRemPffcM7300ktZSBKhyNVXX5023XTTQTWLWR3bbbdd+spXvpIFKksssUQ2u+OLX/xiuvLKK9POO+886PxYFmvixIlp8803z8KRWphSYC5FI0CAAAECBAgQIECAAAECBAgQIECAAAECAwICkAJ3htNPPz1bnuqMM85IBxxwQFpsscWy0sZSV1/72tfSOeeck6699tq08cYbp8cffzwLQmJPkAsuuCAtv/zyg2o2e/bsNGnSpLTWWmtlszoWX3zxdPDBB6ff/OY3WWgyduzYQec/88wzae+9907x34svvjitscYaBZZSNAIECBAgQIAAAQIECBAgQIAAAQIECBAgMFhAAFLgHvHII49ky1n9+c9/zmZhfPSjH81KG4FE7P9xzDHHpCOOOCJbGuuBBx7INkaPGRsxs2OZZZYZVLOnnnoqC0hiT5CYPRJ7fcS/44h/r7jiioPOf/HFF7NltmLZrKlTp6aNNtqowFKKRoAAAQIECBAgQIAAAQIECBAgQIAAAQIEBCB91Qd+97vfpS9/+cvpuuuuyzZCf81rXpNmzpyZvv71r2ezQiLIiOPWW29NW265ZRaMxEboSy+99KB6Pvvss9n5Dz30ULapehwRmKy++uoNZ4zUltSKMKXRElyjiXj33XeP5tN7bgIECBAgQIAAAQIECBAgQIAAAQIECFReIFYmKvphBkjBW2j+/PnpV7/6VTYb4yc/+UlW2tjL49hjj01bbLFFtpRVHLUAJIKR+F39UZvRcfvttw8KQIaaMRKPH24PktFkE4CMpr7nJkCAAAECBAgQIECAAAECBAgQIECAQMq2Zij6IQApcAtFaBGzOU444YS00047ZZuc/+EPf0jHHXdcipkhhx12WPaz2Pej2QyQOXPmZHt+xObmrcwAeeWVV7Ig5Zvf/GbhZoAUuMkUjQABAgQIECBAgAABAgQIECBAgAABAgQKIiAAKUhD1BcjAojvfe972SyMWIZq3333zfb6iCPCjKOOOiqdeuqp6b/+67/SF77whXTfffeliRMnpm222WbYPUDiurGHyMsvv5ztARJLaA23B8htt92WLr/88rTeeusVVEqxCBAgQIAAAQIECBAgQIAAAQIECBAgQIDAwgICkIL2ikcffTTtscceaZVVVklnnXVWWn755QeV9OGHH0677757WmmllbI9PP7xj39k58d58e/682fPnp0mTZqU1l9//WxD9VdffTXbEySuc+mll6axY8cOuv4zzzyT9t577/T8889nAcmqq65aUCnFIkCAAAECBAgQIECAAAECBAgQIECAAAECApC+6QMPPPBAtkn5Jptskk466aT0ute9blDZn3zyySzwWGKJJbKA4rWvfW22xFXs8TF16tS00UYbDTr/qquuSrvssku2pFbsJxIBSG2JqxtuuCFNmDBh0Pl33nln2nHHHdOuu+6aLcFV22y9bwAVlAABAgQIECBAgAABAgQIECBAgAABAgQqLWAGSEGb/y9/+UvaZ5990kMPPZTOO++8tPXWWw+UNDZGv+SSS9LkyZOzWRzf+ta3sgAkZorEvw866KAstIi9QeJ47LHHsnDkwQcfTFdccUXaYIMNsp/PmDEj21skls06/fTTs9kmcdSW2LrwwgvTtGnT0vjx4wuqpFgECBAgQIAAAQIECBAgQIAAAQIECBAgQKCxgACkoD0jH3JEESOEiNkgsYfHzJkzs/Bi3LhxWeix7rrrZrWI5aqOPPLINGXKlLTVVltlszoizJg+fXp6/PHH02mnnZYtm7XYYotl58+bNy+bERIbqW+44YZp++23z35+0003pTvuuCMLVo444oiBvUcKSqVYBAgQIECAAAECBAgQIECAAAECBAgQIEBgIQEBSIE7RYQg9957bzr77LPT9ddfn2JZrDFjxqRNN900W54qwowVV1xxUA0iBDn//POzWSMRYqywwgpphx12SIcddli2LFYt/Kg9aO7cuem6667LNlSPUCWuH2FLbKwes04WX3zxAgspGgECBAgQIECAAAECBAgQIECAAAECBAgQaCwgANEzCBAgQIAAAQIECBAgQIAAAQIECBAgQIAAgdIJCEBK16QqRIAAAQIECBAgQIAAAQIECBAgQIAAAQIECAhA9AECBAgQIECAAAECBAgQIECAAAECBAgQIECgdAICkNI1qQoRIECAAAECBAgQIECAAAECBAgQIECAAAECAhB9gAABAgQIECBAgAABAgQIECBAgAABAgQIECidgACkdE2qQgQIECBAgAABAgQIECBAgAABAgQIECBAgIAARB8gQIAAAQIECBAgQIAAAQIECBAgQIAAAQIESicgACldk6oQAQIECBBYtALPzZqV5syatWifdBE+27PLLZfWO+SQRfiMnooAAQIECBAgQIAAAQIECBDohoAApBuKrkGAAAECBCoqUIXw48Zp09KhM2ZUtIVVmwABAgQIECBAgAABAgQI9K+AAKR/207JCRAgQIDAqApUJfwIZAHIqHY1T06AAAECBAgQIECAAAECBEYkIAAZEZsHESBAgACBagtUKfwQgFS7r6s9AQIECBAgQIAAAQIECPSvgACkf9tOyQkQIECAwKgIVC38EICMSjfzpAQIECBAgAABAgQIECBAoGMBAUjHhC5AgAABAgSqI1DF8EMAUp3+raYECBAgQIAAAQIECBAgUC4BAUi52lNtCBAgQIBAzwSqGn4IQHrWpVyYAAECBAgQIECAAAECBAj0VEAA0lNeFydAgAABAuUQqHL4IQApRx9WCwIECBAgQIAAAQIECBConoAApHptrsYECBAgQKAtgaqHHwKQtrqLkwkQIECAAAECBAgQIECAQGEEBCCFaQoFIUCAAAECxRMQfvyrTQ6dMaN4jaNEBAgQIECAAAECBAgQIECAwLACAhAdhAABAgQIEGgoIPxYwCIAcZMQIECAAAECBAgQIECAAIH+ExCA9F+bKTEBAgQIEOi5gPBjMLEApOddzhMQIECAAAECBAgQIECAAIGuCwhAuk7qggQIECBAoL8FhB8Lt58ApL/7tNITIECAAAECBAgQIECAQDUFBCDVbHe1JkCAAAECDQWEH407hgDEDUOAAAECBAgQIECAAAECBPpPQADSf22mxAQIECBAoGcCjx54YM+uXYQLT589e0TFEICMiM2DCBAgQIAAAQIECBAgQIDAqAoIQEaV35MTIECAAIFiCQhAGreHAKRY/VRpCBAgQIAAAQIECBAgQIBAKwICkFaUnEOAAAECBCoiIAARgFSkq6smAQIECBAgQIAAAQIECFRAQABSgUZWRQIECBAg0KqAAEQA0mpfcR4BAgQIECBAgAABAgQIECi6gACk6C2kfAQIECBAYBEKCEAEIIuwu3kqAgQIECBAgAABAgQIECDQUwEBSE95XZwAAQIECPSXgABEANJfPVZpCRAgQIAAAQIECBAgQIDA0AICEL2DAAECBAgQGBAQgAhA3A4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DlR3pkAACAASURBV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rkCAAAECBEojIAARgJSmM6sIAQIECBAgQIAAAQIECFReQABS+S4AgAABAgQILBAQgAhA3A8ECBAgQIAAAQIECBAgQKAsAgKQsrSkehAgQIAAgS4ICEAEIF3oRi5BgAABAgQIECBAgAABAgQKISAAKUQzKAQBAgQIECiGgABEAFKMnqgUBAgQIECAAAECBAgQIECgcwEBSOeGPb/Cq6++mmbOnJlOPfXUNGPGjPT000+nddddN+2www7pS1/6Ulp55ZUHylA79+STT87OnTNnTho/fnz6/Oc/nz7xiU+kpZZaalB558+fn+6999500kknpWuuuSa79mabbZb23XfftM8++6Rll1225/XzBAQIECBQHAEBiACkOL1RSQgQIECAAAECBAgQIECAQGcCApDO/Hr+6Oeffz4dc8wxWUARocf222+fVlxxxfToo4+mH/zgB+miiy5K48aNy8oxb9689N3vfjcdffTRaauttkoTJkxIc+fOTdOnT0/33XdfOu6449JRRx01EIJE+HHJJZekyZMnpzXXXDO7dgQkN954Y5o1a1bab7/90oknnpiWW265ntfTExAgQIBAMQQEIAKQYvREpSBAgAABAgQIECBAgAABAp0LCEA6N+zZFSKgiJkc//7v/56+9rWvpS9/+cuDZmTEbI/FFlss+18cMeNjp512SnvttVf69re/ncaMGZP9/IknnkgHHnhguvnmm9O0adOyGSFx3H///WnXXXdN66yzTjrllFPSaqutlv08QpcjjzwyTZkyJZ155plp//3371kdXZgAAQIEiiUgAGncHofOmFGshlIaAgQIECBAgAABAgQIECBAoKmAAKQp0eid8PDDD6fdd989vfWtb02nn356Wn755YcszEsvvZTN/Lj00kvT1VdfnTbddNNB58asju222y595StfSccff3xaYoklstkdX/ziF9OVV16Zdt5550Hnx7JYEydOTJtvvnkWjtTClNHT8MwECBAgsCgEBCACkEXRzzwHAQIECBAgQIAAAQIECBBYFAICkEWhPMLniOWtYjbHhRdemPbcc89hr/L4449n58SeHRdccMFCYcns2bPTpEmT0lprrZXN6lh88cXTwQcfnH7zm99kocnYsWMHXf+ZZ55Je++9d4r/XnzxxWmNNdYYYS08jAABAgT6SUAAIgDpp/6qrAQIECBAgAABAgQIECBAYDgBAUhB+0csfxV7dpxxxhnp2muvTRtvvPGwJX3ggQfSbrvtls3YiJkdyyyzzKDzn3rqqSwgiT1BIliJvT5qoUr8O/YVyR8vvvhiOvzww7Nls6ZOnZo22mijgkopFgECBAh0U0AAIgDpZn9yLQIECBAgQIAAAQIECBAgMJoCApDR1B/muWsBxG233ZZOOOGEdNddd6Wrrroq3XPPPWmFFVZIO+ywQzrssMOyYCL2ALn11lvTlltumQ466KBsI/Sll1560NWfffbZdMABB6SHHnooXXbZZdnvIjBZffXVG84YqS2pFWHKLbfcMrDRekG5FIsAAQIEuiQgABGAdKkruQwBAgQIECBAgAABAgQIEBh1AQHIqDdB4wLUApDY+yOOzTbbLG277bbZXhy/+tWv0nXXXZcFITF7Y9y4cQMByNe//vV07LHHLnTR2vVuv/32QQHIUDNG4gKxV8hXv/rVwgUgd999d0FbTbEIECDQ/wIrnXFG/1dimBpMnz17RPXb4oQTRvQ4DyJAgAABAgQIECBAgAABAmUVaLZqURHqLQApQis0KEN+CarYs2OrrbbKZnrEEctjXXLJJWny5Mlpjz32yJa8+sUvfjHsDJA5c+Zke37E5uatzAB55ZVXsiDlm9/8pgCkoH1EsQgQINALAQFIY1UBSC96m2sSIECAAAECBAgQIECAQD8LCED6ufVGuez1MzbWXXfdQSWqbXoee3nELJDHHnssTZw4MW2zzTbD7gESwUZsav7yyy9ne4DUHj/UHiCxBNfll1+e1ltvvVEW8fQECBAgsCgELIHVWPnQGTMWBb/nIECAAAECBAgQIECAAAECBLooYAZIFzG7eanaHhyXXnppw03Qa5uax3NGAPLcc89ls0GWX375hnt6zJ49O02aNCmtv/766ZRTTkmvvvpqtifIww8/nOI5xo4dO6j4zzzzTNp7773T888/n11/1VVX7Wb1XIsAAQIECiogABGAFLRrKhYBAgQIECBAgAABAgQIEGhbQADSNtmie0Ds/xHLXF144YXZbI388cADD2SbmMcm6BFoxBFLXMUeH1OnTs1+nj9iA/Vddtkl2yD98MMPzwKQ2hJXN9xwQ5owYcKg8++888604447pl133TXbhD1mijgIECBAoPwCApDGbWwGSPn7vhoSIECAAAECBAgQIECAQPkEBCAFbtP7778/CyDWWWedFGHIKquskpU2lsf6z//8z/Qf//EfKfYH2X///bOfn3XWWdmsjoMOOigLLZZddtns57E8VoQjDz74YLriiivSBhtskP18xowZaaeddsqWzcpfP/YLOeqoo7LgZdq0aWn8+PEFVlI0AgQIEOimgABEANLN/uRaBAgQIECAAAECBAgQIEBgNAUEIKOp3+S5582bl83YOProo9OGG26Ytt9++2wmxo033phmzZqVDjvssPSNb3xjIOiI5aqOPPLINGXKlGzT9JjVEWHG9OnTU+wZctppp6Xdd999YDP1RtePIt10003pjjvuSN/61rfSEUcckZZccskCKykaAQIECHRTQAAiAOlmf3ItAgQIECBAgAABAgQIECAwmgICkNHUb+G5I6SIACNCjZixMWbMmDRu3Lh0yCGHpG233XahpakiBDn//PPTeeedl4UYK6ywQtphhx2ysCSWxVpsscUGPevcuXPTddddl0499dSB68eMjy984Qtp6623TosvvngLpXQKAQIECJRFQAAiAClLX1YPAgQIECBAgAABAgQIECAgANEHCBAgQIAAgQEBAYgAxO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BAgAABAgTKIiAAKUtLqgcBAgQIEOiCgABEANKFbuQSBAgQIECAAAECBAgQIECgEAICkEI0g0IQIECAAIFiCAhABCDF6IlKQYAAAQIECBAgQIAAAQIEOhcQgHRu6AoECBAgQKA0AgIQAUhpOrOKECBAgAABAgQIECBAgEDlBQQgle8CAAgQIECAwAIBAYgAxP1AgAABAgQIECi7wHOzZqU5s2aVtprPLrdcWu+QQ0pbPxUjQIBAOwICkHa0nEuAAAECBEouIAARgJS8i6seAQIECBAgUHGBKoQfN06blg6dMaPiLa36BAgQ+JeAAERPIECAAAECBAYEBCACELcDAQIECBAgQKCsAlUJP6L9BCBl7cXqRYBAuwICkHbFnE+AAAECBEosIAARgJS4e6saAQIECBAgUGGBKoUfApAKd3RVJ0BgIQEBiE5BgAABAgQIDAgIQAQgbgcCBAgQIECAQNkEqhZ+CEDK1oPVhwCBTgQEIJ3oeSwBAgQIECiZgABEAFKyLq06BAgQIECAQMUFqhh+CEAq3ulVnwCBQQICEB2CAAECBAgQGBAQgAhA3A4ECBAgQIAAgbIIVDX8EICUpQerBwEC3RAQgHRD0TUIECBAgEBJBAQgApCSdGXVIECAAAECBCouUOXwQwBS8c6v+gQIDBIQgOgQBAgQIECAwICAAEQA4nYgQIAAAQIECPS7QNXDDwFIv/dg5SdAoJsCApBuaroWAQIECBDocwEBiACkz7uw4hMgQIAAAQIVFxB+/KsDHDpjRsV7guoTIEDgXwICED2BAAECBAgQGBAQgAhA3A4ECBAgQIAAgX4VEH4saDkBSL/2YuUmQKDbAgKQbou6HgECBAgQ6GMBAYgApI+7r6ITIECAAAECFRYQfgxufAFIhW8GVSdAYJCAAESHIECAAAECBAYEBCACELcDAQIECBAgQKDfBIQfC7eYAKTferHyEiDQKwEBSK9kXZcAAQIECPShgABEANKH3VaRCRAgQIAAgQoLCD+8f61w91d1AgRaEBCAtIDkFAIECBAgUBUBAYgPkFXp6+pJgAABAgQIlEPA+1fvX8vRk9WCAIFeCQhAeiXrugQIECBAoA8FfID0AbIPu60iEyBAgAABAhUW8P7V+9cKd39VJ0CgBQEBSAtITiFAgAABAlUR8AHSB8iq9HX1JECAAAECBMoh4P2r96/l6MlqQYBArwQEIL2SdV0CBAgQINCHAj5A+gDZh91WkQkQIECAAIEKC3j/6v1rhbu/qhMg0IKAAKQFJKcQIECAAIGqCPgA6QNkVfq6ehIgQIAAAQLlEPD+1fvXcvRktSBAoFcCApBeybouAQIECBDoQwEfIH2A7MNuq8gECBAgQIBAhQW8f/X+tcLdX9UJEGhBQADSApJTCBAgQIBAVQR8gPQBsip9XT0JECBAgACBcgh4/+r9azl6sloQINArAQFIr2RdlwABAgQI9KGAD5A+QPZht1VkAgQIECBAoMIC3r96/1rh7q/qBAi0ICAAaQHJKQQIECBAoCoCPkD6AFmVvq6eBAgQIECAQDkEvH/1/rUcPVktCBDolYAApFeyrkuAAAECBPpQwAdIHyD7sNsqMgECBAgQIFBhAe9fvX+tcPdXdQIEWhAQgLSA5BQCBAgQIFAVAR8gfYCsSl9XTwIECBAgQKAcAt6/ev9ajp6sFgQI9EpAANIrWdclQIAAAQJ9KOADpA+QfdhtFZkAAQIECBCosID3r96/Vrj7qzoBAi0ICEBaQHIKAQIECBCoioAPkD5AVqWvqycBAgQIECBQDgHvX71/LUdPVgsCBHolIADplazrEiBAgACBPhTwAdIHyD7stopMgAABAgQIVFjA+1fvXyvc/VWdAIEWBAQgLSA5hQABAgQIVEXAB0gfIKvS19WTAAECBAgQKIeA96/ev5ajJ6sFAQK9EhCA9ErWdQkQIECAQB8K+ADpA2QfdltFJkCAAAECBCos4P2r968V7v6qToBACwICkBaQnEKAAAECBKoi4AOkD5BV6evqSYAAAQIECJRDwPtX71/L0ZPVggCBXgkIQHol67oECBAgQKAPBXyA9AGyD7utIhMgQIAAAQIVFvD+1fvXCnd/VSdAoAUBAUgLSE4hQIAAAQJVEfAB0gfIqvR19SRAgAABAgTKIeD9q/ev5ejJakGAQK8EBCC9knVdAgQIECDQhwI+QPoA2YfdVpEJECBAgACBCgt4/+r9a4W7v6oTINCCgACkBSSnECBAgACBqgj4AOkDZFX6unoSIECAAIF+EHhu1qw0Z9asfijqiMr47HLLpfUOOWREj609yPtX71876kAeTIBA6QUEIKVvYhUkQIAAAQKtC/gA6QNk673FmQQIECBAgEAvBaoQftw4bVo6dMaMjhi9f/X+taMO5MEECJReQABS+iZWQQIECBAg0LqAD5A+QLbeW5xJgAABAgQI9EqgKuFH+AlAhu9F02fPHlE369R1RE/qQT0VqMLrQqczwnraAC7etwICkL5tOgUnQIAAAQLdFxCACEC636tckQABAgQIEGhHoAqDnDHzo3Z0OlDv/av3r+3cX/16blVeFzp9PejX9lXu3goIQHrr6+oECBAgQKCvBHyA9AGyrzqswhIgQIAAgZIJVGWQM99snQ54ev/q/WvJXgYWqk6VXhc6fT0oe19Qv5EJCEBG5uZRBAgQIECglAI+QPoAWcqOrVIECBAgQKAPBKo0yCkAab1DWgKrdasynlm11wUBSBl78ejXSQAy+m2gBAQIECBAoDACAhABSGE6o4IQIECAAIEKCVRtkFMA0nrnFoC0blW2M6v4uiAAKVsvLkZ9BCDFaAelIECAAAEChRAQgAhACtERFYIAAQIECFRIoIqDnAKQ1ju4AKR1qzKdWdXXBQFImXpxceoiAClOWzQtyTPPPJMOPfTQdNFFF6XNN988XXjhhWnttdce9LhXX301zZw5M5188slpxowZac6cOWn8+PHp85//fPrEJz6RllpqqUHnz58/P917773ppJNOStdcc016+umn02abbZb23XfftM8++6Rll122abmcQIAAAQLlERCACEDK05vVhAABAgQIFF+gqoOcApDW+6YApHWrspxZ5dcFAUhZenGx6iEAKVZ7DFuaCD722muv7Jx3vetd6bLLLkvrrrvuwGPmzZuXvvvd76ajjz46bbXVVmnChAlp7ty5afr06em+++5Lxx13XDrqqKMGQpAIPy655JI0efLktOaaa6btt98++92NN96YZs2alfbbb7904oknpuWWW66PlBSVAAECBDoREIAIQDrpPx5LgAABAgQItC5Q5UFOAUjr/UQA0rpVGc6s+uuCAKQMvbh4dRCAFK9NGpboscceS3vvvXcaO3ZsevHFF7NAoz4AiRkfO+20UxaSfPvb305jxozJrvXEE0+kAw88MN18881p2rRp2YyQOO6///606667pnXWWSedcsopabXVVst+/vzzz6cjjzwyTZkyJZ155plp//337xMlxSRAgACBTgUEIAKQTvuQxxMgQIAAAQLNBao+yCkAad5HamcIQFq36vczvS6kJADp915czPILQIrZLoNK9corr6Tvfe976Zxzzklnn312Ovfcc9Ptt98+KAB56aWXspkfl156abr66qvTpptuOugaMatju+22S1/5ylfS8ccfn5ZYYolsdscXv/jFdOWVV6add9550PmxLNbEiROzpbYiHKmFKX3ApYgECBAg0IGAAEQA0kH38VACBAgQIECgBQGDnIOROh3w9P7V+9cWbrvCn+J14V9N1OnrQeEbWgFHRUAAMirs7T1phBGTJk3KZnEccMAB6YgjjlgoAHn88cfTnnvume3ZccEFF6Tll19+0JPMnj07u8Zaa62VzepYfPHF08EHH5x+85vfZKFJzCzJH7HfSMw4if9efPHFaY011miv0M4mQIAAgb4U8AHSB8i+7LhtFLoKHy7XO+SQNkScSoAAAQKLUqAKf4dunDatLdJOBzy9f/X+ta0OV8CTvS4saJROXw8K2LyKVAABAUgBGmG4IsQeHsccc0z6xS9+kQUbK6ywQjr88MMXCkAeeOCBtNtuu2UzNmJmxzLLLDPosk899VQWkMT1Yi+R2Osj/h1H/HvFFVccdH4ssxXPE8tmTZ06NW200UYFl1I8AgQIEOiGgA+QPkB2ox8V9RpV+XDpg2NRe6ByESBQdYGq/B1qt507/bvl/av3r+32uSKd73VhcGt0+npQpLZVluIICECK0xYNSxIBROzp8Z3vfCcLLGrBRP0SWLfeemvacsst00EHHZRthL700ksPut6zzz6bzR556KGHsqWz4ojAZPXVV284Y6S2pFaEKbfccksaN25cwaUUjwABAgS6IeADpA+Q3ehHRbxGlT5c+uBYxB6oTAQIEEjJ+6zevM/i2htX92zvBar0/rRVTe9jW5VyXjsCApB2tBbxubH8VCx7FbM5/vu//zstt9xyTQOQr3/96+nYY49dqKT1wUktABlqxkj8PvYK+epXvyoAWcTt7ukIECAwmgI+QPoAOZr9r1fPXbUPlz449qonuS4BAgQ6E/A+qzfvs7j2xrWz3u7RzQSq9v60mUft997HtirlvHYEBCDtaC3ic2Npqi9/+cvZHh0f+MAHsmcf6QyQOXPmZHt+xH4ircwAiY3XI0j55je/WbgA5O67717ELeHpCBAgUB2Blc44o9SVnT579ojqt8UJJ4zocR40+gJjfv/7NGaE7T76pW9egj8vtli6/aabBp2ovzZ3cwYBAgRGQ8D7rMbqnf7d4tob19G4R6r0nPqtfluW/r7xxhsXviqlDkDmz5+ffve736Uf/ehH2abgn/zkJxfa66KoLfTII49ke+NDXAAAIABJREFUS1/FDI1vfOMb2Z4dwwUgEWxMnDgxbbPNNsPuARLBRmxq/vLLL2dLasV1h9sD5LbbbkuXX355Wm+99QpDJQApTFMoCAECJRTwRtwb8TJ16yqGH9F+nQ4klakPqAsBAgSKJOB9Vm/eZ3HtjWuR7p0ylkW/1W/L0q8FIIuoJWuzFWJ/izPPPDO94Q1vyJ555syZad99902PPvpo9u/NNtss2+/i7W9/+yIq2cif5vTTT0+TJ09OhxxySLZPR+2I4CICnT/84Q9p7733Tm9605uyvTzi53vssUcW9EQd47/5Y/bs2WnSpElp/fXXT6ecckp69dVXsz1BHn744WyGydixYwedH8tvxfWff/75LCBZddVVR14ZjyRAgACBvhGwhEDjpjIVu2+68EBBq7ysgP7af/1ViQkQqIaA91m9eZ/FtTeu1bgrR6+W+q1+O3q9r3rPXIoZILUNvjfYYIP0ta99LS222GLZwH2EB/fcc086+uij09y5c7PfxaD/Mccck51T5ON//ud/0qGHHtq0iG9+85vTtddem9ZZZ51siavYHH3q1Klpo402GvTYq666Ku2yyy7ZBumHH354FoDUlri64YYb0oQJEwadf+edd6Ydd9wx7brrrumEE04YmIHStEBOIECAAIG+FvBG3Bvxvu7A/3/hqxx+BIEApAy9WB0IECijgPdZvXmfxbU3rmW8B4tUJ/1Wvy1Sfyx7WUoRgDz11FPZck7jxo0b2AC8NoAfG3nvv//+aahZIv3WwEPtARL1OOuss7KA56CDDspCi2WXXTar3mOPPZaFIw8++GC64oorUgRFccyYMSPttNNO2bJZMeNklVVWyX4e+4UcddRR6cILL0zTpk1L48eP7zcm5SVAgACBEQp4I+6N+Ai7TmEeVvXwQwBSmK6oIAQIEFhIwPus3rzP4tobV7dwbwX0W/22tz3M1fMCpQhAass1ve9978tmecTshggArrnmmnTJJZektdZaK6tzhCG33nprwz0v+qVbDBeAxKyXI488Mk2ZMiVttdVW2ayOCDOmT5+eHn/88XTaaael3XfffWD2y7x587IZITFDZsMNN0zbb799xnDTTTelO+64I33rW99KRxxxRFpyySX7hUc5CRAgQKBDAW/EvRHvsAuN6sOFH//iNwNkVLuhJydAgMCQAt5n9eZ9FtfeuLqVeyug3+q3ve1hrl66ACRmdxx33HEplnL6zne+k5544on0pS99Ke2zzz5ZILLEEktkS2BFOBBhSeyBMWbMmL7sCf/85z+zUCICikZ7d0QIcv7556fzzjsvO2eFFVZIO+ywQzrssMOyZbHql/4Kl+uuuy6deuqp2YyQcIkZH1/4whfS1ltvnRZffPG+dFJoAgQIEBiZgDfi3oiPrOeM/qOEHwvaQAAy+v1RCQgQINBIwPus3rzP4tobV3dxbwX0W/22tz3M1UsXgESFfvvb36bPfOYz2aB/HLHh+TnnnJPe8Y53ZP+OmR+xTFbsexFLYjkIECBAgACBhQW8EfdGvB/vC+HH4FYTgPRjL1ZmAgSqIOB9Vm/eZ3HtjWsV7snRrKN+q9+OZv+r2nOXYgmsWqP98Y9/zGYzxIyPnXfeOa288srZr5577rn01a9+NdvI+//9v/83sDdG1RpbfQkQIECAQDMBb8S9EW/WR4r2e+HHwi0iAClaL1UeAgQI/EvA+6zevM/i2htX921vBfRb/ba3PczV8wKlCkA0LQECBAgQINCZgDfi3oh31oMW7aOFH/rrou1xno0AAQKdCXif1Zu/W1x749pZb/foZgL6rX7brI/4ffcEBCDds3QlAgQIECDQ9wLeiHsj3k+dWH/VX/upvyorAQIE/N3qzd8trr1xdcf2VkC/1W9728NcPS9QqgCktgH4ZZddlmbOnJl22223dMYZZ6Tlllsu2xvkoYceSrvssktaZpll9AICBAgQIECggYA34t6I99ONob/qr/3UX5WVAAEC/m715u8W1964umN7K6Df6re97WGuXsoA5IknnkiHHnpouuKKKwbq9+EPfzhddNFFacUVV0x33nln+tSnPpXOOuusNH78eL2AAAECBAgQEIC03AfsqdAy1SI90QdHHxwXaYfzZAQIEOhQwN+t3vzd4tob1w67u4c3EdBv9Vs3yaITKMUMkPnz56eTTz45HXvssenEE09Me+21VzrhhBPSrbfeOhCAzJkzJx188MFp9dVXT8cff3y2UbqDAAECBAgQGCzgjbg34v10T+iv+ms/9VdlJUCAgL9bvfm7xbU3ru7Y3grot/8fe+cCrsd09u9nR8hJQrKJr6igVMKXqB7QhlD5NF/bFNE4JDuJQ8QpQUNL/InSoKolTRF1aopsNEVQ2hK7LWm0VKuOpag4tujO/mQnctqy/9czOrHPM++a95n1zsz9Xperaq81s+ae33rmWes3sxa6tVUYR29JIBcGSGhu9O/fPzA+evToEZgcLQ0QvWj9b0899ZRcf/31stlmm6EECEAAAhCAAATaECARJxHPUqdAr+g1S3qlrRCAAAR4btk8t+Bqw5Uea0sA3aJbW4Vx9NwZIPX19VJTUyPDhw8PvgIJzY6ODJC2/w05QAACEIAABCDwEQEScRLxLPUH9Ipes6RX2goBCECA55bNcwuuNlzpsbYE0C26tVUYR8+dAfLee+/JcccdJ7vttpt8+9vflqqqqnZfgHzwwQeBOaIbofMFCJ0AAhCAAAQg0DEBEnES8Sz1DfSKXrOkV9oKAQhAgOeWzXMLrjZc6bG2BNAturVVGEfPnQGi5sYFF1wgDzzwgMybN0+GDBnSzgD529/+JuPGjZOvfOUr7AFCH4AABCAAAQh0QoBEnEQ8S50DvaLXLOmVtkIAAhDguWXz3IKrDVd6rC0BdItubRXG0XNngOgF6d4eRx55pGy66abBZue61JX+t3POOUdeeuklueaaa2T16tVy++23y2c/+1lUAAEIQAACEIBABwRIxEnEs9Qx0Ct6zZJeaSsEIAABnls2zy242nClx9oSQLfo1lZhHD2XBkhzc7M88sgjgfnx5JNPtrvLgwYNkssvv1zGjBkTLJHFDwIQgAAEIACB9gRIxEnEs9Qv0Ct6zZJeaSsEIAABnls2zy242nClx9oSQLfo1lZhHD2XBkh4UatWrZLFixfL448/Lq+99ppst912suOOO8oBBxwgAwcO5O5DAAIQgAAEINAFARJxEvEsdRD0il6zpFfaCgEIQIDnls1zC642XOmxtgTQLbq1VRhHz7UBwu2FAAQgAAEIQMCdAIk4ibi7etKviV7Ra/qq44wQgAAE3Anw3LJ5bsHVhqu70qkZhwC6RbdxdEKZ8hCoata1ozL+W7FihcyfP1923nlnGTlyZIdXs3btWrnjjjtkiy22kP/5n/9hGayM33OaDwEIQAACNgRIxEnEbZRlc1T0il5tlMVRIQABCNgQ4Lll89yCqw1Xm17AUUMC6Bbd0hvSI5ALA6S+vl5qampk+PDhMnPmzE7pzZo1K9gY/frrr5fNNtssPcqcCQIQgAAEIJARAiTiJOIZkWrQTPSKXrOkV9oKAQhAgOeWzXMLrjZc6bG2BNAturVVGEdvSaAwBsgHH3wQmCN/+ctfpLa2Vqqrq1ECBCAAAQhAAAJtCJCIk4hnqVOgV/SaJb3SVghAAAI8t2yeW3C14UqPtSWAbtGtrcI4ei4MEN3s/NZbb5V3331X9N8XLFggO+ywg4wYMaLDO/zkk0/KvffeK+PHj5fZs2dLr169UAIEIAABCEAAAhggsTRwSl1drHIUSpcAA0cGjukqjrNBAAIQSEaA55bNcwuuNlyTqZ3aUQTQLbqN0gh/Lx+BzH4BEi57df/998emsfvuu8vVV18tn//852PXoSAEIAABCECgSARIxEnEs6R39Ipes6RX2goBCECA55bNcwuuNlzpsbYE0C26tVUYR29JILMGSFNTk+hXHY2NjcE/F110kQwbNiz4wqOj31ZbbSWf+MQnZJNNNkEBEIAABCAAAQh0QoBEnEQ8S50DvaLXLOmVtkIAAhDguWXz3IKrDVd6rC0BdItubRXG0XNhgLS8iLiboHPrIQABCEAAAhDomgCJOIl4lvoIekWvWdIrbYUABCDAc8vmuQVXG670WFsC6Bbd2iqMo+fOAGlubpbly5cHX3ewtwcChwAEIAABCLgTIBEnEXdXT/o10St6TV91nBECEICAOwGeWzbPLbjacHVXOjXjEEC36DaOTihTHgKZXQKrs8tXM2TZsmXy/PPPy7p162TzzTeXXXbZBWOkPHrhKBCAAAQgkHMCJOIk4lmSOHpFr1nSK22FAAQgwHPL5rkFVxuu9FhbAugW3doqjKO3JJArA+T111+Xc889V2666aZWd3nAgAFy4oknyhlnnCH67/wgAAEIQAACEOiYAIk4iXiW+gZ6Ra9Z0itthQAEIMBzy+a5BVcbrvRYWwLoFt3aKoyj59IAWbp0qUyYMEGWLFkSfPExcuRI2W677eS1116Turo6eeGFF6SmpkauuOIK6d+/PyqAAAQgAAEIQKADAiTiJOJZ6hjoFb1mSa+0FQIQgADPLZvnFlxtuNJjbQmgW3RrqzCOnjsDRJe9mj17tpx//vnB/6oR0qNHjw3XuWbNGpk/f75Mnz49+PvkyZNRAQQgAAEIQAACGCCxNXBKXV3sshRMjwADRwaO6amNM0EAAhBIToDnls1zC642XJMrniN0RQDdolt6SHoEcrEEVmNjo0ydOjX4suPSSy9tZX6EKFeuXCnTpk0L/qYmCJulpycyzgQBCEAAAtkhQCJOIp4dtYqgV/SaJb3SVghAAAI8t2yeW3C14UqPtSWAbtGtrcI4eksCuTBA6uvrg+Wthg8fLjNnzuz0Ds+aNStYIqu2tlaqq6tRAgQgAAEIQAACbQiQiJOIZ6lToFf0miW90lYIQAACPLdsnltwteFKj7UlgG7Rra3CODoGCAYIvQACEIAABCDQIQEScRLxLHUN9Ipes6RX2goBCECA55bNcwuuNlzpsbYE0C26tVUYR8+dAbJ27VqZMWOGvPzyy3LdddfJwIED293lhoaGYO8P/fJjzpw50rt3b5QAAQhAAAIQgEAbAiTiJOJZ6hToFb1mSa+0FQIQgADPLZvnFlxtuNJjbQmgW3RrqzCOnjsDRC/ogQcekLFjx8ro0aPlwgsvlB122EGqqqpEN0h/66235OKLL5a5c+fK9ddfzybo9AEIQAACEIBAJwRIxEnEs9Q50Ct6zZJeaSsEIAABnls2zy242nClx9oSQLfo1lZhHD2XBkhTU5NcdtllwZcg+hswYIDstttu8uyzz8qyZcuC/3byyScHm6T36dMHFUAAAhCAAAQg0AEBEnES8Sx1DPSKXrOkV9oKAQhAgOeWzXMLrjZc6bG2BNAturVVGEfPpQGiF6UmyKJFiwIjpK6ubsN1Dh06VE466SSZNGkS5gf6hwAEIAABCHRBgEScRDxLHQS9otcs6ZW2QgACEOC5ZfPcgqsNV3qsLQF0i25tFcbRM2+AqNHx4osvyvbbby+9evXq8I5qmcbGRunZs2enZZACBCAAAQhAAAKtCZCIk4hnqU+gV/SaJb3SVghAAAI8t2yeW3C14UqPtSWAbtGtrcI4euYNkPr6eqmpqZHnn39eDj30UDnmmGNkyJAh0r17d+4uBCAAAQhAAAIJCJCIk4gnkE/qVdErek1ddJwQAhCAQAICPLdsnltwteGaQOpUjUEA3aLbGDKhSJkIVDXrLuEZ+61atUp+8IMfyA033CCvvvpq0Hpd5mrChAly+OGHy6BBg4IN0PlBAAIQgAAEIFAaARJxEvHSFOO3NHpFr34VyNkhAAEIlEaA55bNcwuuNlxLUzelSyWAbtFtqZqhvDuBTBog4eWuXbtWHnvsMbntttvk1ltv3bDZ+b777itTpkyRUaNGycCBA93pUBMCEIAABCBQMAIk4iTiWZI8ekWvWdIrba0cAisWL5bGxYsrp0Flbsl7/frJ4GnTynxUDlcOAjy3bJ5bcLXhWg7Nc4zOCaBbdEv/SI9Apg2Qlpg6MkP69u0rI0eODJbI2n///aVfv37pkeVMEIAABCAAgQwSIBEnEc+SbNEres2SXmlrZRAogvmxaOFCOaWurjKA04pWBHhu2Ty34GrDle5rSwDdoltbhXH0lgRyY4C0vChdIuvRRx+Vm266Se6+++7gy5ABAwbIwQcfLCeccILsueeeLJFFP4AABCAAAQh0QIBEnEQ8Sx0DvaLXLOmVtvonUBTzQ0ljgPjXW0ct4Lll89yCqw3XyuxF+WkVukW3+VFz5V9JLg2QjsyQefPmycKFC+ULX/iC1NbWSnV1deXfHVoIAQhAAAIQSJkAiTiJeMqSS3Q69IpeEwmIyoUiUCTzAwOkcqXNc8vmuQVXG66V25Py0TJ0i27zoeRsXEWuDZD169fLCy+8IHfccYfMnz8/+HfdFwQDJBvipJUQgAAEIJA+ARJxEvH0Ved+RvSKXt3VQ80iESia+YEBUrnq5rll89yCqw3Xyu1J+WgZukW3+VByNq4idwZIc3OzvPHGG3LnnXcGG6PrUlj60yWwxo0bJxMnTmQJrGxok1ZCAAIQgIAHAiTiJOIeZOd8SvSKXp3FQ8XCECii+YEBUrny5rll89yCqw3Xyu1J+WgZukW3+VByNq4iFwaImh5vv/223HPPPcGXHosXLw7oh5ugH3/88TJixAjp06dPNu4KrYQABCAAAQh4IkAiTiLuSXpOp0Wv6NVJOFQqDIGimh8YIJUrcZ5bNs8tuNpwrdyelI+WoVt0mw8lZ+MqMm2ANDQ0yP333x8saXXvvfduIL7vvvvKlClTguWuBg4cmI07QSshAAEIQAACFUCARJxEvAJkGLsJ6BW9xhYLBQtHoMjmBwZI5cqd55bNcwuuNlwrtyflo2XoFt3mQ8nZuIpMGiArVqyQs88+W2688UZpbGwMSA8dOlQmTJgghx9+uAwaNEiqqqqycQdoJQQgAAEIQKCCCJCIk4hXkBwjm4Je0WukSChQSAJFNz8wQCpX9jy3bJ5bcLXhWrk9KR8tQ7foNh9KzsZVZNIAqa+vl5qaGnn++efl0EMPlWOOOUaGDBki3bt3zwZ1WgkBCEAAAhCoUAIk4iTiFSrNDpuFXtFrlvRKW9MhgPnxIedT6urSAc5ZSiLAc8vmuQVXG64liZvCJRNAt+i2ZNFQwZlAJg2QpqYmefHFF2X77beXXr16OV88FSEAAQhAAAIQaE2ARJxEPEt9Ar2i1yzplbbaE8D8+IgxBoi93lzOwHPL5rkFVxuuLhqnTnwC6BbdxlcLJZMSyKQBkvSiqQ8BCEAAAhCAQMcESMRJxLPUN9Ares2SXmmrLQHMj9Z8MUBs9eZ6dJ5bNs8tuNpwddU59eIRQLfoNp5SKFUOAhgg5aDIMSAAAQhAAAI5IUAiTiKeJSmjV/SaJb3SVjsCmB/t2WKA2OktyZF5btk8t+BqwzWJ1qkbTQDdottolVCiXAQwQMpFkuNAAAIQgAAEckCARJxEPEsyRq/oNUt6pa02BDA/iAM2yrI5Ks8tG73C1YarTS/gqCEBdItu6Q3pEcAASY81Z4IABCAAAQhUPAEScRLxihdpiwaiV/SaJb3SVhsCxAHigI2ybI6KXm30Clcbrja9gKNigHStAb5gpI9YEMAAsaDKMSEAAQhAAAIZJcAAkgFklqSLXtFrlvRKW20IEAeIAzbKsjkqerXRK1xtuNr0Ao6KAYIBQi9In0DmDJC1a9fKBRdcIG+//bbMmTNH+vTpI01NTfLkk0/KtttuK1tttVX6FDkjBCAAAQhAICcEGEAygMySlNEres2SXmmrDQHiAHHARlk2R0WvNnqFqw1Xm17AUTFAMEDoBekTyJwBUl9fLzU1NTJ8+HCZOXNmQKyj/5Y+Ss4IAQhAAAIQyD4BBpAMILOkYvSKXrOkV9pqQ4A4QBywUZbNUdGrjV7hasPVphdwVAwQDBB6QfoEMmeANDQ0yMSJE2W33XaTiy66SLp3744Bkr5uOCMEIAABCOSUAANIBpBZkjZ6Ra9Z0itttSFAHCAO2CjL5qjo1UavcLXhatMLOCoGCAYIvSB9ApkzQD744INgCaxZs2bJyJEjZb/99hP9bwsWLJAddthBRowY0SXFLbfcUsaNGye9evVKnzZnhAAEIAABCFQ4AQaQDCArXKKtmode0WuW9EpbbQgQB4gDNsqyOSp6tdErXG242vQCjooBggFCL0ifQOYMEEWk+3+cccYZUltbWzKxUaNGBfWqq6tLrksFCEAAAhCAQN4JMIBkAJkljaNX9JolvdJWGwLEAeKAjbJsjopebfQKVxuuNr2Ao2KAYIDQC9InkEkDRDE1NzfL8uXLZdmyZfLMM88Ey2ENGzZMxo8f3yXFLbbYIlg+q6qqKn3anBECEIAABCBQ4QQYQDKArHCJtmoeekWvWdIrbbUhQBwgDtgoy+ao6NVGr3C14WrTCzgqBggGCL0gfQKZNUBaogo3QdflsM4+++z0KXJGCEAAAhCAQE4IMIBkAJklKaNX9JolvdJWGwLEAeKAjbJsjopebfQKVxuuNr2Ao2KAYIDQC9InkAsDRLGtWLFCNtlkk+AffhCAAAQgAAEIuBFgAMkA0k05fmqhV/TqR3mctZIIEAeIA5Wkx6i2oFcbvcLVhmuUnvl7MgLoFt0mUxC1SyGQGwMkvGhdGkuXxXr++edl3bp1svnmm8suu+zCpuelqIKyEIAABCBQWAIk4iTiWRI/ekWvWdIrbbUhQBwgDtgoy+ao6NVGr3C14WrTCzhqSADdolt6Q3oEcmWAvP7663LuuefKTTfd1IrggAED5MQTTww2Ttd/5wcBCEAAAhCAQMcESMRJxLPUN9Ares2SXmmrDQHiAHHARlk2R0WvNnqFqw1Xm17AUTFAutbAKXV1iAQCZSeQGwNk6dKlMmHCBFmyZEnwxcfIkSNlu+22k9dee03q6urkhRdekJqaGrniiiukf//+ZQfJASEAAQhAAAJ5IMAAkgFklnSMXtFrlvRKW20IEAeIAzbKsjkqerXRK1xtuNr0Ao6KAYIBQi9In0AuDBBd9mr27Nly/vnnB/+rRkiPHj020FyzZo3Mnz9fpk+fHvx98uTJ6ZPmjBCAAAQgAIEMEGAAyQAyAzLd0ET0il6zpFfaakOAOEAcsFGWzVHRq41e4WrD1aYXcFQMEAwQekH6BHJhgDQ2NsrUqVODLzsuvfTSVuZHiHTlypUybdq04G9qgvTq1St92pwRAhCAAAQgUOEEGEAygKxwibZqHnpFr1nSK221IUAcIA7YKMvmqOjVRq9wteFq0ws4KgYIBgi9IH0CuTBA6uvrg+Wthg8fLjNnzuyU4qxZs4Ilsmpra6W6ujp92pwRAhCAAAQgUOEEGEAygKxwiWKAxLhBrJ0cAxJFckOA5xbPrSyJGb3a6BWuNlyz1Ley2FZ0i26zqNusthkDJKt3jnZDAAIQgAAEDAiQiJOIG8jK7JDoFb2aiYsDZ4YAcYA4kBmxigh6tdErXG24ZqlvZbGt6BbdZlG3WW1zLgyQtWvXyowZM+Tll1+W6667TgYOHNjufjQ0NAR7f+iXH3PmzJHevXtn9Z7RbghAAAIQgIAZARJxEnEzcRkcGL2iVwNZcciMESAOEAeyJFn0aqNXuNpwzVLfymJb0S26zaJus9rmXBggCv+BBx6QsWPHyujRo+XCCy+UHXbYQaqqqkQ3SH/rrbfk4osvlrlz58r111/PJuhZVSvthgAEIAABcwIk4iTi5iIr4wnQK3oto5w4VEYJEAeIA1mSLnq10StcbbhmqW9lsa3oFt1mUbdZbXNuDJCmpia57LLLgi9B9DdgwADZbbfd5Nlnn5Vly5YF/+3kk08ONknv06dPVu8X7YYABCAAAQiYEiARJxE3FViZD45e0WuZJcXhMkiAOEAcyJJs0auNXuFqwzVLfSuLbUW36DaLus1qm3NjgOgNUBNk0aJFgRFSV1e34Z4MHTpUTjrpJJk0aRLmR1aVSrshAAEIQCAVAiTiJOKpCK1MJ0Gv6LVMUuIwGSZAHCAOZEm+6NVGr3C14ZqlvpXFtqJbdJtF3Wa1zbkyQFreBDVDGhsbpWfPntKrV6+s3h/aDQEIQAACEEiVAIk4iXiqgkt4MvSKXhNKiOo5IEAcIA5kScbo1UavcLXhmqW+lcW2olt0m0XdZrXNuTVAsnpDaDcEIAABCEDAJwEScRJxn/or9dzoFb2WqhnK548AcYA4kCVVo1cbvcLVhmuW+lYW24pu0W0WdZvVNmOAZPXO0W4IQAACEICAAQEScRJxA1mZHRK9olczcXHgzBAgDhAHMiNWEUGvNnqFqw3XLPWtLLYV3aLbLOo2q23GAMnqnaPdEIAABCAAAQMCJOKVk4ivWLxYGhcvNrjLlXHI9/r1k8HTpiVqDHqtHL0mupFUhkACAsQB4kAC+aReFb3a6BWuNlxT7yAFOyG6RbcFk7zXy8UA8Yqfk0MAAhCAAAQqiwCJeGUk4kUwPxYtXCin1NUl6gDotTL0mugmUhkCCQkQB4gDCSWUanX0aqNXuNpwTbVzFPBk6BbdFlD23i4ZA8Qbek4MAQhAAAIQqDwCJOL+E/GimB9KGgOk6xhwz0svOQWJpFydTkolCHgiwHPL/3PL063P5GnRq41e4WrDNZOdLEONRrfoNkNyzXxTMUAyfwu5AAhAAAIQgED5CJCI+03Ei2R+YIBE91sMkGhGlIAAzy2/zy0UWBoB9GqjV7jacC1N3ZQulQC6Rbelaoby7gQya4CsWLFCNtlkk+CfuL9Vq1bJ2rVrpV+/flJVVRW3GuUgAAEIQAAChSFAIu4vES+a+YEBEh1WMECiGVECAjy3/D23UF/pBNCrjV7hasO1dIVToxQC6BYf07MZAAAgAElEQVTdlqIXyiYjkEkDpL6+XmpqamS//faTs88+uxUB/VtDQ4PsuOOO0q1bt1Z/mzVrlixZskRqa2uluro6GTlqQwACEIAABHJIgETcTyJeRPMDAyQ6gGCARDOiBAR4bvl5bqE8NwLo1UavcLXh6qZyasUlgG7RbVytUC45gUwbIMOHD5eZM2fGNjkwQJILhiNAAAIQgEC+CZCIp5+IF9X8wACJjiUYINGMKAEBnlvpP7dQnTsB9GqjV7jacHVXOjXjEEC36DaOTihTHgIYIOXhyFEgAAEIQAACuSBAIp5uIl5k8wMDJDpkYIBEM6IEBHhupfvcQnHJCKBXG73C1YZrMrVTO4oAukW3URrh7+UjgAFSPpYcCQIQgAAEIJB5AiTi6SXiRTc/MECiwwUGSDQjSkCA51Z6zy3UlpwAerXRK1xtuCZXPEfoigC6Rbf0kPQIYICkx5ozQQACEIAABCqeAIl4Ook45seHnE+pq0vUJ9BrOnpNdJOoDAFjAsQB4oCxxMp6ePRqo1e42nAtq/g5WDsC6Bbd0i3SI4ABkh5rzgQBCEAAAhCoeAIk4vaJOObHR4wxQLoOCXwBUvEhkwZWAAGeW/bPrQq4zblpAnq10StcbbjmpuNV6IWgW3RbodLMZbMybYAsXbpUBg0a1OrGvPrqq/Luu+/K7rvvLhtvvHG7v22//fZSW1sr1dXVubyhXBQEIAABCEAgCQEScdtEHPOjNV8MEAyQJPGKuhBQAjy3bJ9bqKy8BNCrjV7hasO1vOrnaG0JoFt0S69Ij0AmDZCGhgaZOHGi3HfffSWT+upXvyo333yz9O/fv+S6VIAABCAAAQjknQCJuF0ijvnRni0GCAZI3mMq12dPgOeW3XPL/u4V7wzo1UavcLXhWrwemu4Vo1t0m67iin22TBogestWrFgha9asKfnu9ejRQzbddNOS61EBAhCAAAQgUAQCJOI2iTjmhw1X9GrDtQixjmvMDwHiAHEgS2pGrzZ6hasN1yz1rSy2Fd2i2yzqNqttzqwBklXgtBsCEIAABCBQyQRIxG0ScbjC1aXfsweICzXqFI0A8dUmvhZNR2ldL3q10Stcbbim1S+Keh50i26Lqn0f140B4oM654QABCAAAQhUKAEScZtEHK5wdenyGCAu1KhTNALEV5v4WjQdpXW96NVGr3C14ZpWvyjqedAtui2q9n1cNwaID+oxz9nc3CyvvPKKzJs3L9jv5Iknngg2fT/00EPl1FNPFd3Qve1v/fr18tBDD8mPfvQjqaurk8bGRhk5cqScdNJJMnr0aNElwFr+9BxPPfWUzJkzR+6++25ZtmyZ7LXXXnLUUUfJpEmTpE+fPjFbSzEIQAACEMgDARJxm0QcrnB1iQ8YIC7UqFM0AsRXm/haNB2ldb3o1UavcLXhmla/KOp50C26Lar2fVx3Zg2Q5cuXy7e//W3Zcsst5Vvf+pZsvPHGAb9Vq1bJhRdeKI8//ng7np/+9Kfl3HPPzcyk/i9/+ctgs/d169bJpz71Kenevbs8+eSTG0wKNUaGDBmy4TqbmprksssukxkzZsi+++4rBx54YLBPyj333CNPP/20XHDBBXLWWWdtMEHU/Lj11lvlxBNPDMyUgw46KPjbokWLZPHixXLsscfK7NmzpV+/fj60yTkhAAEIQMADARJxm0QcrnB16c4YIC7UqFM0AsRXm/haNB2ldb3o1UavcLXhmla/KOp50C26Lar2fVx3Zg0QndQ/+OCD5Y477gi+iAh/9fX1UlNTI/fff387nn379pWFCxcGX0Rk4Xf77bcHX4Do1xgDBw4Mmvzmm2/K1KlTg681pk+fLpdccolssskmwd/0i48xY8bIhAkT5Hvf+57o9erv7bfflhNOOEF+85vftLr+Z599Vg477DD55Cc/KVdddZVss802QfmVK1fKmWeeKXPnzpXrr79eJk+enAVctBECEIAABMpAgETcJhGHK1xduicGiAs16hSNAPHVJr4WTUdpXS96tdErXG24ptUvinoedItui6p9H9edSQPkgw8+kJkzZwZLPd1yyy3BslDhLzRAPvOZz8jpp5++4b/rFxDjx4+Xk08+Wc455xypqqrywbss59QvNL70pS/JV7/6Vbn55pulf//+snbt2uDLj9tuu03uuusu2XPPPVudK6xz9tlny6xZs2SjjTYKvu5QRm1NJK2oy2KNHTtW9t5778AcCc2UslwAB4EABCAAgYolQCJuk4jDFa4unR4DxIUadYpGgPhqE1+LpqO0rhe92ugVrjZc0+oXRT0PukW3RdW+j+vOpAGi+1roVxD6azs5Hxogw4cPD0yS8NfQ0BAsJ/Wxj30s2O+id+/ePniX5ZxLliyRffbZp5UB8tZbbwVfvuieHaEp0vJkL730khx55JGyww47BF91dOvWLWD43HPPBabJTjvt1KptIS/937YmU1kugoNAAAIQgEBFEiARt0nE4QpXlw6PAeJCjTpFI0B8tYmvRdNRWteLXm30Clcbri79YsXixdK4eLFL1UzUea9fPxk8bVpZ2opuK0e3ZbmhHKSiCWTSAAlNDt23Qr9i6NWr1wbInRkgujeILhm1dOlSqa2tlerq6oq+MV017s4775Svf/3rrZbAeuGFF+SII44Ivthoy0SPFXLRPUH0+nWvDzVM9NcRj5CXLpulS3ENGzYss7xoOAQgAAEIxCdAIm6TiMMVrvF74UclMUBcqFGnaASIrzbxtWg6Sut60auNXuFqw7XUflEE82PRwoVySl1dqWg6LI9uK0O3ZbmZHKTiCeTWANlvv/1El3sKf3kxQHTz91NOOSXYy6PlfibhVyG6xJduhN6zZ89W4nvvvffkuOOOkxdffFF+9rOfBX9Tw2Tbbbft8IuRcEktNVN+//vfi35RUym/P//5z5XSFNoBAQhAIHcEtrj22txdU8sLcp1Q/sKllybiAteO8cG1a1n50msisVMZAikTIL7axNeUb2NhTodebfQKVxuupXTMvi+/LH1feqmUKpkq+0ZVlfzxwQeDNifNX8MLR7f+dZspEVZwY3Ubikr/ZdIAef/99+W0006Tf/7znx1O3q9YsSLYGDzcHFxvQrik04ABAzK7p0Vzc7PceuutcuKJJwbLeV166aXBklf6Cw2Q73znO62W/goFGBpAf/zjH1sZIJ19MaL1dK+Q8847DwOk0nsx7YMABCBQRgIk4jaJOFzh6tJNMUBcqFGnaASIrzbxtWg6Sut60auNXuFqwzVuvyiS+YEBElcVIuSx8VllvSQGiNEdVCPgoosukrlz5wb7V4wYMSLyTI899pgccsghcvTRR2/YBDyyUoUV0I3c1fjQrzvmzZsnQ4YM2dDCqC9Awn1TdHPzOF+AhBvNf/e73604A6TCbgvNgQAEIJArAnyK3fHtTPqpO1zh6hIoXAeOSfXq0lbqQMAXAeKrTXz1dT/zfl70aqNXuNpwjdMfi7LsVUsW5cqz0K0/3cbRNmXyRSCTX4DoLXj88cdl7Nix8qlPfUquueYa2WqrrTq9M2+//baccMIJovtZtFw2Kku38m9/+5scc8wxsnr1arn66qvl85//fKvmq7GhPA444IAu9wBRY0M3NV+3bl2wB4juBdLVHiCPPPKILFiwQAYPHpwlXLQVAhCAAAQcCZCI2yTicIWrS5fEAHGhRp2iESC+2sTXoukoretFrzZ6hasN16h+UUTzQ5lggEQp48O/k8fG40SpdAhk1gBpamoK9rqYMWOGjB49Wi644ALZY489pKqqagM5/VLkpZdekrPOOiswPqZNmxYsG9Vy0/R0MCc7i25wPnnyZPn3v/8t1157bYdfvLz66qsyfvx46d+/f4fLgimHI488UnbddddgCbD169cHe4K88sorwVc0O+20U6tGhkuGrVy5MjBItt5662QXQW0IQAACEMgEAQaQNgNIuMLVJQAwcHShRp2iESC+2sTXoukoretFrzZ6hasN1676RVHNDwyQ+NGSPDY+K0raE8isAaJodHL+nHPOkTlz5gSkdOPzffbZR/r27Su65JNu3v3QQw8Ffzv44IMjvxSxx136GXTTcjVu1ODozPzQo4ZLXOkeH7fffrsMGzas1cnuvPNO+frXvx6YRtOnTw8MkJkzZ4oucfXAAw/IgQce2Kp8uGTYYYcdFphG+qUIPwhAAAIQyD8BBpA2A0i4wtUlejBwdKFGnaIRIL7axNei6Sit60WvNnqFqw3XzvpFkc0PZcIXIPEiJnlsPE6USodApg0QRbRmzRrRyX2dyNc9Mtr+dNNznfA/+eSTRf89S7+45kd4TTfccEPwVYdea8sN0t98802ZOnWq/P3vf5ef//znsttuuwVV6urqZMyYMcGyWS2XEVMzRb+amT9/fmaXDMvSfaatEIAABCqJAANImwEkXOHq0s8ZOLpQo07RCBBfbeJr0XSU1vWiVxu9wtWGa0dHLbr5gQESP1qSx8ZnRUl7Apk3QEJEuiTWyy+/HCx5pftl6JJNO++8c7DkU58+fexJlvkMa9euDZb3mj17tuyyyy4yaNCgDs8wadKkYC8P/ekXMWeeeWawOfy+++4bfNWhZsY999wjb731lvz4xz+WcePGbVgmrOUyYkOHDpWDDjooOM6DDz4ojz76qFxyySVyxhlnSPfu3ct8dRwOAhCAAAQqlQADSJsBJFzh6tLnGTi6UKNO0QgQX23ia9F0lNb1olcbvcLVhmvbo2J+fEiEL0DiRUzy2HicKJUOgdwYIHFw6bJPagjoElndunWLU8VbGTVAdIkq/ZKjq9/ll18efOES/tQEuemmm+TGG28MTAz96kWX/zrttNOCZbFa7pGidfQLmnvvvTfYWF2/CFE2I0eOlFNPPTVYUqzSOXm7QZwYAhCAQE4JMIC0GUDCFa4uIYOBows16hSNAPHVJr4WTUdpXS96tdErXG24tjwq5sdHNDBA4kVM8th4nCiVDoFCGCDvvPOO3HXXXcGSTr179w429a6urk6HMGeBAAQgAAEIZIgAA0ibASRc4eoSBhg4ulCjTtEIEF9t4mvRdJTW9aJXG73C1YZreFTMj9Z8MUDiRUzy2HicKJUOgdwaIKtWrZLf/e53wcbh+mWDfvmhv4kTJ8qVV14p/fr1S4cwZ4EABCAAAQhkiAADSJsBJFzh6hIGGDi6UKNO0QgQX23ia9F0lNb1olcbvcLVhqseFfOjPVsMkHgRkzw2HidKpUMgVwaI7mmh+3/oZuA333yzLFu2LKCo+2dMnjxZxo4dG+ynwbJO6YiLs0AAAhCAQPYIMIC0GUDCFa4u0YCBows16hSNAPHVJr4WTUdpXS96tdErXG24Yn7YcA2Pim5t+aYV1zlPNghk3gBpbm6WN954Q+68887A+Hj66ac3mB4bbbSR7LjjjnLLLbfIlltumY07QishAAEIQAACHgmQiNsk4nCFq0u3xgBxoUadohEgvtrE16LpKK3rRa82eoUrXF36sO88C93a6NZFC9TJP4HMGiDLly+XX/7yl8F+HrqJt/7CDb+PPfZY2XPPPeV73/ueLFmyhD0/8q9jrhACEIAABMpEgETcJhGHK1xduqjvgblLm6kDgbQJEF9t4mva97Eo50OvNnqFK1xdYojvPAvd2ujWRQvUyT+BTBogDQ0NwV4e9913X3CHRo8eLVOmTJH999+/1d4es2bNwgDJv4a5QghAAAIQKCMBEnGbRByucHXppr4H5i5tpg4E0iZAfLWJr2nfx6KcD73a6BWucHWJIb7zLHRro1sXLVAn/wQyaYDU19dLTU2NPPHEE3LhhRfKEUcc0eGm5hgg+RcwVwgBCEAAAuUlQCJuk4jDFa4uPdX3wNylzdSBQNoEiK828TXt+1iU86FXG73CFa4uMcR3noVubXTrogXq5J9AJg2QNWvWyDXXXCOXX365vPrqqxuWvpo0aZLstdde0qtXr+DOYYDkX8BcIQQgAAEIlJcAibhNIg5XuLr0VN8Dc5c2UwcCaRMgvtrE17TvY1HOh15t9ApXuLrEEN95Frq10a2LFqiTfwKZNEDC29LU1CSPPvposPn53XffLcuWLZNBgwbJoYceKuPGjZN77rlH/vSnP7EHSP51zBVCAAIQgECZCJCI2yTicIWrSxf1PTB3aTN1IJA2AeKrTXxN+z4W5Xzo1UavcIWrSwzxnWehWxvdumiBOvknkGkDpOXt0U3Rf/e738l11123YVN0/bt+EfKDH/xA9t57b+nevXv+7yhXCAEIQAACEEhAgETcJhGHK1xduqXvgblLm6kDgbQJEF9t4mva97Eo50OvNnqFK1xdYojvPAvd2ujWRQvUyT+B3Bgg4a1qbm6Wt99+W26//Xa59tpr5emnnw7+pF+GTJgwIdg7ZPDgwVJVVZX/u8sVQgACEIAABEokQCJuk4jDFa4ldsWguO+BuUubqQOBtAkQX23ia9r3sSjnQ682eoUrXF1iiO88C93a6NZFC9TJP4HcGSAtb9n69evlueeek5/85Cdy5513BvuFjBo1iiWx8q9rrhACEIAABBwJkIjbJOJwhatLl/Q9MC+lzSsWL5bGxYtLqZKpsu/16yeDp03LVJuL0ljiq018LYp+0r5O9GqjV7jC1aUv+86z0K2Nbl20QJ38E8i1AdLy9q1atUoWL14sjzzyiJx++unSr1+//N9drhACEIAABCBQIgEScZtEHK5wLbErBsV9D8zjtrkI5seihQvllLq6uEgolyIB4qtNfE3xFhbqVOjVRq9whatLIPGdZ6FbG926aIE6+SdQGAMk/7eSK4QABCAAAQgkJ0AibpOIwxWuLr3T98A8TpuLYn4oCwyQOIpIvwzx1Sa+pn8ni3FG9GqjV7jC1SWC+M6z0K2Nbl20QJ38EyiMAaKbpC9cuFB++9vfyuzZs6V///75v7tcIQQgAAEIQKBEAiTiNok4XOFaYlcMivsemEe1uUjmBwZIlBr8/Z34ahNf/d3RfJ8ZvdroFa5wdYkcvvMsdGujWxctUCf/BDJtgLz++usya9YsueOOO2TZsmUyZswYOffcc2WPPfYINjnXDdF134+bbrpJ5syZE5RhD5D8i5orhAAEIAABdwIk4jaJOFzh6tIrfQ/Mu2pz0cwPDBAXBadTh/hqE1/TuXvFOwt6tdErXOHqEk1851no1ka3LlooQl5b9L3sMmuALF26VCZMmCBLlixppe1BgwYFm5wPGTJELr30Upk7d640NjbKgAEDZOLEiXLCCSfI4MGDA4OEHwQgAAEIQAACrQmQiNsk4nCFq0us8T0w76zNRRgk6p4fbX8sgeWiYvs6xFeb+Gp/54p5BvRqo1e4wtUlovjOs9CtjW5L1UJR8tqi57GZNED0yw5dxur888+X6dOny5QpU6RXr17y1FNPycyZM+VjH/uY9O3bV+bNmyef+9zn5Bvf+IaMHj2ajc9LjQKUhwAEIACBwhEgEbdJxOEKV5dg4ntg3lGbizJI7Ojaiz5wdNFwGnWIrzbxNY17V8RzoFcbvcIVri7xxHeehW5tdFuKFoqU1xY9j82kAaJfdEydOjX4iuOKK65oZWw8/PDDcuSRR8qKFSvkoosukuOPP1569OhRiv4pCwEIQAACECgsARJxm0QcrnB1CSq+B+Zt21ykQSIGiIti/dQhvtrEVz93M/9nRa82eoUrXF2ih+88C93a6DauFoqW12KA6OcUGfvV19dLTU2NDB8+PPjio+Xv3XfflfHjx8u2224rV155pfTp0ydjV0dzIQABCEAAAv4IkIjbJOJwhatLr/Y9MG/Z5qINEjFAXBTrpw7x1Sa++rmb+T8rerXRK1zh6hI9fOdZ6NZGt3G0UMS8FgMkZwZIV+ZInE5AGQhAAAIQgECRCZCI2yTicIWrS1zxPTAP21zEQSIGiIti/dQhvtrEVz93M/9nRa82eoUrXF2ih+88C93a6DZKC0XNazFAMECi+gZ/hwAEIAABCBSGAIm4TSIOV7i6BBHfA3Ntc1EHiRggLor1U4f4ahNfXe5mEeLF4GnTXNBsqINebfQKV7i6dEzfeRa6tdFtV1oownNq0cKFHSLAAMmwAbJ06VIZNGhQqxu7bt06efLJJ2XLLbds9zctuPPOO8vFF1/MhuguTwfqQAACEIBA7gmQiNsk4nCFq0vw8D0wL/IgEQPERbF+6hBfbeJrqXezKPEi6QQSerXRK1zhWmrM0vK+8yx0a6PbzrRQlOdUZ9ef9Pnl0scqqU4mN0FvaGiQiRMnyn333Vcyy1GjRkltba1UV1eXXJcKEIAABCAAgbwTIBG3ScThCleX2OFzYF70QSIGiIti/dQhvtrE11LuZpHiRdIJJPRqo1e4wrWUmBWW9ZlnaRvQrY1uOzpqkZ5TGCAdE8ikAaKXsmLFClmzZk3JMa579+7B1x9VVVUl16UCBCAAAQhAIO8ESMRtEnG4wtUldvgamDNItNGriwaoE02A+OpXr0WLFxggXfdJX88t4oBNHICrDdfwqPC15RsevWjPKQyQnBkg0akwJSAAAQhAAAKtCRQh+WFtagbmPvo9Ex421OGaL642V8NRmUBKZwKpo7MUIa9qu5Y6Bgh5lo+oSz5gQ90XVwyQru9n0jjb8uhFfE5hgGCA2ERMjgoBCEAAApkgUJTkJ2nCyESSzUQSXOHqEih9DczRq41eXTRAnWgC6NWPXouSV7WlS56FARIdlcpfgnyg/Ez1iL64YoCkY4AU9TmFAZIjA2T9+vXyzDPPyFZbbRX8E/f3j3/8Q3T/kN133110KSx+EIAABCBQDAJFSn4YmDMw99GrfQ0gmfi0mfiEqw1XH32zCOdEr+nrtUh5FQZIaVGEfKA0XnFLwzUuqdLK+eKKAWJvgBT5OYUBkiMDpL6+XmpqamT48OEyc+bMVlf29NNPixod//u//ys9evRo9bdZs2bJkiVL2AS9tGcCpSEAAQhkmkDRkh8MEAwQHx3W1wCSiU+biU+42nD10TeLcE70mq5ei5ZXYYCUFkXIB0rjFbc0XOOSKq2cL64YILYGSNGfUxggBTFAujI5MEBKexhQGgIQgEDWCRQx+cEAwQDx0W99DSCZ+LSZ+ISrDVcffbMI50Sv6em1iHkVBkhpUYR8oDRecUvDNS6p0sr54ooBYmuAkBeklxeU1uP8lq5qbm5u9tuE0s/e1RcgGCCl86QGBCAAgTwSKOogHQMEA8RHf/Y1gGSAYzPAgasNVx99swjnRK/p6LWoeRUGSGlRhHygNF5xS8M1LqnSyvniigGCAVKaUluX9q3bJG33WRcDxCd9zg0BCEAAAiYEijxIxwDBADHpVBEH9ZWIM/FpM/EJVxuuPvpmEc6JXu31WuS8CgOktChCPlAar7il4RqXVGnlfHHFAMEAKU2pGCBJeIV1MUDKQZFjQAACEIBAxRAo+iAdAwQDxEdn9DWAZOLTZuITrjZcffTNIpwTvdrqteh5FQZIaVGEfKA0XnFLwzUuqdLK+eKKAYIBUppSMUCS8MIAqa4uBz+OAQEIQAACFUSAQboIBggGiI8u6WsAycSnzcQnXG24+uibRTgnerXTK3lVe7bkWeRZPuIqeZYNdV9cMUAwQJIo2rduk7TdZ91MfwFy//33l8xu1KhRUltbK9UYICWzowIEIACBSibAIP3Du8PAnIG5j37qKxFn4tNm4hOuNlx99M0inBO92uiVvMqGK3qFq0tcJs9yoRZdxxdXDBAMkGh1dl7Ct26TtN1n3UwaIMuXL5fjjz9efvazn5XM7ogjjpBrr71W+vXrV3JdKkAAAhCAQGUSYJD+0X3BAMEA8dFLfSXiTCQxkeSid196dWkrdaIJEAeIA9EqaV/CVxxAr+gVvboQsKnjKw5ggGCAJFG0b90mabvPupk0QHwC49wQgAAEIFBZBDA/Wt8PDBAMEB891FcizkQSE0kuevelV5e2UieaAHGAOBCtEgwQF0YudXzFV+IAcSBLesUAwQBx0WtYx1ecTdLmSqiLAVIJd4E2QAACEICAEwHMj/bYMEAwQJw6U8JKvhJxJjyY8HCRri+9urSVOtEEiAPEgWiVYIC4MHKp4yu+EgeIA1nSKwYIBoiLXjFAklATyaQBsmrVKrn33nvlc5/7nAwaNEiqqqqSUaA2BCAAAQhkjgDmBwMdF9EyMHehFl0HrtGMXErA1YVadB1fXKNbRgkXAkx8kg+46MZXHECv6BW9uhCwqeMrDmCAYIAkUbRv3SZpu8+6mTRA6uvrpaamRnQT9H333VemTJkiurn5wIEDfbLk3BVOoAiTpYOnTavwu0DzIFA+AgwgGUC6qMlXwohe0St6dSFgU8dXHLC5Go5KfCW+uvQCX3EAvaJX9OpCwKaOrziAAYIBkkTRvnWbpO0+62bSAGlqagq+ALnhhhuC/9Vf3759ZeTIkcHm6CNGjJA+ffr45Mq5K4xAEcyPRQsXStKlbyrsttEcCHRJgAEkA0iXLuIrYUSv6BW9uhCwqeMrDthcDUclvhJfXXqBrziAXtErenUhYFPHVxzAAMEASaJo37pN0nafdTNpgLQE9s477wRfgtx4441SV1cX/GnAgAEybty44J+99tpLunfv7pMx5/ZMoCjmh2LGAPEsNk6fKgEGkAwgXQTnK2FEr+gVvboQsKnjKw7YXA1HJb4SX116ga84gF7RK3p1IWBTx1ccwADBAEmiaN+6TdJ2n3Uzb4BEmSG6R8iECRPkyCOPlF133VW6devmkzfnTplAkcwPDJCUxcXpvBNgAMkA0kWEvhJG9Ipe0asLAZs6vuKAzdVwVOIr8dWlF/iKA+gVvaJXFwI2dXzFAQwQDJAkivat2yRt91k3VwZICLK5uVnefvttueeee2TBggUbvgwZOnSoTJ8+XSZOnMhXIT5Vl9K5i2Z+YICkJKyUTlME/Sbds4YBJANIl+7oK2FEr+gVvboQsKnjKw7YXA1HJV8PUQMAACAASURBVL4SX116ga84gF7RK3p1IWBTx1ccwADBAEmiaN+6TdJ2n3VzaYC0BBqaIdddd51ceeWVsscee0htba1UV1f75M65jQkUYfJY9/xo+2MJLGNhpXT4oug3qV4ZQDKAdOmSvhJG9Ipe0asLAZs6vuKAzdVwVOIr8dWlF/iKA+gVvaJXFwI2dXzFAQwQDJAkivat2yRt91k31wbI8uXL5Ze//GVgeISbpX/1q1+Vm2++Wfr37++TO+c2JFCUyeOOECadUDa8LRw6JoEi6TepXhlAMoCM2a1aFfOVMKJX9IpeXQjY1PEVB2yuhqMSX4mvLr3AVxxAr+gVvboQsKnjKw5ggGCAJFG0b90mabvPurkzQFauXClLliyRn/70p4Hp0djYGPDdd999ZcqUKTJq1CgZOHCgT+ac25BAkSaPMUAMheTp0EXTLwZI10LzldgwMGdg7hIC0asLteg6cI1m5FLCF1eXtlInmgDPLZ5b0SppX8JXHECv6BW9uhCwqeMrDmCAYIAkUbRv3SZpu8+6uTBAVq1aJY8++qjcdNNNcvfdd8uyZcsCprrnh26Afvjhh4tuhl5VVeWTNec2JlC0yWMMEGNBpXz4IuoXAwQDJOVuFpzOV8LIhAcTHi56R68u1KLr+OIa3TJKuBAgvhJfXXTjKw6gV/SKXl0I2NTxFQcwQDBAkijat26TtN1n3cwaIE1NTfLEE0/IrbfeKnfeeae8+uqrAUc1Og499FA55phjZMiQIWx27lNdKZ67iJPHGCApCsz4VEXVLwYIBohx1+rw8L4SRiY8mPBw0Tt6daEWXccX1+iWUcKFAPGV+OqiG19xAL2iV/TqQsCmjq84gAGCAZJE0b51m6TtPutm0gBpaGgIDA792kN/ffv2lTFjxgT/ba+99pJevXr5ZMq5UyZQ1MljDJCUhWZ0uiLrFwMEA8SoW3V5WF8JIxMeTHi46B29ulCLruOLa3TLKOFCgPhKfHXRja84gF7RK3p1IWBTx1ccwADBAEmiaN+6TdJ2n3UzaYDU19dLTU2NbLzxxsH/fuUrX5F+/fr55Mi5PREo8uQxBogn0ZXxtEXXLwYIBkgZu1PsQ/lKGJnwYMIjtkhbFESvLtSi6/jiGt0ySrgQIL4SX1104ysOoFf0il5dCNjU8RUHMEAwQJIo2rduk7TdZ91MGiDNzc2i+37olx5x9/XQr0Z+9atfySOPPCKzZs2S/v37++TOuctAoOiTxxggZRCRx0OgXxEMEAwQH13QV8LIhAcTHi56R68u1KLr+OIa3TJKuBAgvhJfXXTjKw6gV/SKXl0I2NTxFQcwQDBAkijat26TtN1n3UwaIHGBhZujz5s3TxYuXCiNjY0yatQoqa2tlerq6riHoVwFEmDy2CZxrMBbncsmod8PbysGCAaIjw7uK2FkwsPmuQVXuLrEEV9xwKWt1IkmQBwgDkSrpH0JX3EAvaJX9OpCwKaOrziAAYIBkkTRvnWbpO0+6+bOAFm/fr0899xzctttt8n8+fPbbY4+ZcoUGTx4cOwvR3zeHM7dOQESR5vEEc3ZE8D8+IgxBggGiH2PY8IjLca+EnHyAZt8AK42XNPqj0U7D3q10Stc4eoSS8gHXKhF14FrNCOXEr64YoBggLjoNazjW7dJ2u6zbm4MkHfeeUcWLFgQmB6PPvroBqa77767XHLJJbLffvuxObpPpZX53CTkNgl5mW8Th2tDAPOjNRAMEAwQH0HCV8LIc8vmuQVXuLrEEV9xwKWt1IkmQBwgDkSrpH0JX3EAvaJX9OpCwKaOrziAAYIBkkTRvnWbpO0+62baAFm5cqU8/PDDMnfuXLn33nsDjn379pXRo0fL0UcfLXV1dfLkk0+y5JVPhRmdm8TRJnE0ul0cVkQwP9rLAAMEA8RHcPCVMPLcsnluwRWuLnHEVxxwaSt1ogkQB4gD0SrBAHFh5FLHV3wlDhAHsqRXDBAMEBe9hnV8xdkkba6Eupk0QHRvj+9///syZ84cWbZsWcBx5MiRcuyxx8qXv/zlDRuc62bnS5YswQCpBKWVuQ0kODYJTplvE4f7DwHMDxu9Egfg6hJkfCWM6BW9olcXAjZ1fMUBm6vhqMRX4qtLL/AVB9ArekWvLgRs6viKAxggGCBJFO1bt0na7rNuJg2Q+vp6qampkSeeeEJOP/10GT9+vGy77bbt9vXAAPEpLdtzkzjaJI62d624R0evNnqFK1xdooqvhBG9olf06kLApo6vOGBzNRyV+Ep8dekFvuIAekWv6NWFgE0dX3EAAwQDJImifes2Sdt91s2kAfLee+/JcccdJ7fffrsMGDBAJk6cGBgie+yxh3Tv3n0DTwwQn9KyPTeJo03iaHvXint09GqjV7jC1SWq+EoY0St6Ra8uBGzq+IoDNlfDUYmvxFeXXuArDqBX9IpeXQjY1PEVBzBAMECSKNq3bpO03WfdTBogCkyXwdLNzufNmycLFy6UxsZGGTRokEyePFnGjh0ru+yyi1x00UUsgeVTXYbnJnG0SRwNb1mhD41ebfQKV7i6BBZfCSN6Ra/o1YWATR1fccDmajgq8ZX46tILfMUB9Ipe0asLAZs6vuIABggGSBJF+9Ztkrb7rJtZA6QltIaGBvnVr34lP/nJT4KNz/U3dOhQ6dmzZ/CFSG1trVRXV/vkzLnLTIDE0SZxLPNt4nD/IYBebfQKV7i6BBlfCSN6Ra/o1YWATR1fccDmajgq8ZX46tILfMUB9Ipe0asLAZs6vuIABggGSBJF+9Ztkrb7rJsLAyQE2NzcLK+++qosWLBA5s+fL08//fQGM2TChAnBlyHbb7+9dOvWzSdzzl0GAiSONoljGW4Nh+iAAHq10Stc4eoScHwljOgVvaJXFwI2dXzFAZur4ajEV+KrSy/wFQfQK3pFry4EbOr4igMYIBggSRTtW7dJ2u6zbq4MkJYgm5qagk3S9euPm2++WZYtWxb8WfcLufLKK6Vfv34+uXPuhARIHG0Sx4S3heqdEECvNnqFK1xdgo6vhBG9olf06kLApo6vOGBzNRyV+Ep8dekFvuIAekWv6NWFgE0dX3EAAwQDJImifes2Sdt91s2tAdIS6sqVK+Xhhx+WuXPnyrp161gSy6fiynRuEkebxLFMt4fDtCGAXm30Cle4ugQbXwkjekWv6NWFgE0dX3HA5mo4KvGV+OrSC3zFAfSKXtGrCwGbOr7iAAYIBkgSRfvWbZK2+6xbCAOkJeDVq1dLjx49pKqqyid3zp2QAImjTeKY8LZQvRMC6NVGr3CFq0vQ8ZUwolf0il5dCNjU8RUHbK6GoxJfia8uvcBXHECv6BW9uhCwqeMrDmCAYIAkUbRv3SZpu8+6hTNAfMLm3OUjQOJokziW7w5xpJYE0KuNXuEKV5dI4ythRK/oFb26ELCp4ysO2FwNRyW+El9deoGvOIBe0St6dSFgU8dXHMAAwQBJomjfuk3Sdp91MUB80ufczgRIHG0SR+cbQsUuCaBXG73CFa4uocdXwohe0St6dSFgU8dXHLC5Go5KfCW+uvQCX3EAvaJX9OpCwKaOrziAAYIBkkTRvnWbpO0+62KA+KTPuZ0JkDjaJI7ON4SKGCAOGjilrs6h1kdViAM2cQCucHXpmL4ScfSKXrOkV5e2UieaAHGAOBCtkvYleG65UIuuA9doRi4l4OpCLbqOL64YIBgg0ersvIRv3SZpu8+6GCA+6XNuZwIMdGwGOs43hIpdEkCvNnqFK1xdQo+vhBG9olf06kLApo6vOGBzNRyV+Ep8dekFvuIAekWv6NWFgE0dX3EAAwQDJImifes2Sdt91sUA8UmfczsTIHG0SRydbwgVMUAcNMAXIF1D85XYEF9t4itc4eoQJoU44EItuo4vrtEto4QLAeIr8dVFN77iAHpFr+jVhYBNHV9xAAMEAySJon3rNknbfdbFAPFJn3M7EyBxtEkcnW8IFTFAHDSAAYIB4iCbxFV8JYw8t2yeW3CFq0tQ8BUHXNpKnWgCxAHiQLRK2pfwFQfQK3pFry4EbOr4igMYIBggSRTtW7dJ2u6zLgaIT/qc25kAiaNN4uh8Q6iIAeKgAQwQDBAH2SSu4ith5Lll89yCK1xdgoKvOODSVupEEyAOEAeiVYIB4sLIpY6v+EocIA5kSa8YIBggLnoN6/iKs0naXAl1MUAq4S7QhpIJkODYJDgl3wgqxCKAXm30Cle4xuqAbQr5ShjRK3pFry4EbOr4igM2V8NRia/EV5de4CsOoFf0il5dCNjU8RUHMEAwQJIo2rduk7TdZ10MEJ/0ObczARJHm8TR+YZQsUsC6NVGr3CFq0vo8ZUwolf0il5dCNjU8RUHbK6GoxJfia8uvcBXHECv6BW9uhCwqeMrDmCAYIAkUbRv3SZpu8+6GCA+6XNuZwIkjjaJo/MNoSIGiIMGWAKra2i+Ehviq018hStcHcIkm6C7QItRx1d8jdE0ijgQIL4SXx1kQ3x1gRajjq/4ShwgDsSQZ7sivvSKAYIB4qLXsI5v3SZpu8+6GCA+6XNuZwIkODYJjvMNoSIGiIMGMEAwQBxkk7iKr4SR55bNcwuucHUJCr7igEtbqRNNgDhAHIhWSfsSvuIAekWv6NWFgE0dX3EAAwQDJImifes2Sdt91sUA8UmfczsTIHG0SRydbwgVMUAcNIABggHiIJvEVXwljDy3bJ5bcIWrS1DwFQdc2kqdaALEAeJAtEowQFwYudTxFV+JA8SBLOkVAwQDxEWvYR1fcTZJmyuhLgZIJdwF2lAyARIcmwSn5BtBhVgE0KuNXuEK11gdsE0hXwkjekWv6NWFgE0dX3HA5mo4KvGV+OrSC3zFAfSKXtGrCwGbOr7iAAYIBkgSRfvWbZK2+6yLAeKTPud2JkDiaJM4Ot8QKnZJAL3a6BWucHUJPb4SRvSKXtGrCwGbOr7igM3VcFTiK/HVpRf4igPoFb2iVxcCNnV8xQEMEAyQJIr2rdskbfdZFwPEJ33O7UyAxNEmcXS+IVTEAHHQAEtgdQ3NV2JDfLWJr3CFq0OYZJNeF2gx6viKrzGaRhEHAsRX4quDbIivLtBi1PEVX4kDxIEY8mxXxJdeMUAwQFz0GtbxrdskbfdZFwPEJ33O7UyABMcmwXG+IVTEAHHQAAYIBoiDbBJX8ZUw8tyyeW7BFa4uQcFXHHBpK3WiCRAHiAPRKmlfwlccQK/oFb26ELCp4ysOYIBggCRRtG/dJmm7z7oYID7pc25nAiSONomj8w2hIgaIgwYwQDBAHGSTuIqvhJHnls1zC65wdQkKvuKAS1tXLF4sjYsXu1TNRJ33+vWTwdOmJWorcYA44CIgX3EAvaJX9OpCwKaOrziAAYIBkkTRvnWbpO0+62KA+KTPuZ0JkDjaJI7ON4SKGCAOGsAAwQBxkE3iKr4SRp5bNs8tuMLVJSj4igOltrUI5seihQuFfIB8oNS+UY7yvuIAzy2eWy76Ra8u1KLr+OKKAYIBEq3Ozkv41m2StvusiwHikz7ndiZA4miTODrfECpigDhogAkPJjwcZJO4iq+EkeeWzXMLrnB1CQq+4kApbS2K+aFMyAfIB0rpG+Uq6ysO8NziueWiYfTqQi26ji+uGCAYINHqxABJwqijuhgg5SbK8VIhQOJokzimcvMKeBL0aqNXuMLVJZz4GuigV/SKXl0I2NTxFQfiXk2RzA8MkGhV+NIrzy2eW9HqbF8CvbpQi64D12hGLiV8ccUAwQBx0WtYx7duk7TdZ10MEJ/0ObczARJym4Tc+YZQsUsC6NVGr3CFq0vo8ZUwolf0il5dCNjU8RUH4lxN0cwPDJBoVfjSK88tnlvR6sQAcWHkUoc44EItuo4vrhggGCDR6uy8hG/dJmm7z7oYID7pc25nAiTkNgm58w2hIgaIgwZY8qJraL4SG+KrTXyFK1wdwqQQB1yoRdfxxTWqZUU0PzBAolQhxIFoRE4lfMUB8gHyARfBolcXatF1fHHFAMEAiVYnBkgSRh3VxQApN1GOlwoBEkebxNHl5hVhsD542jQXNBvqoFcbvcIVri4d09dAB72iV/TqQsCmjq840NXVFCGf0g3PO/rxQkTXOvelV55bPLdcIjB6daEWXQeu0YxcSvjiigGCAeKi17COb90mabvPuhggPulzbmcCJOQ2CXmpN6Qog3UG5gzMS+0b5SjvK7EhvtrEV7jC1SUuEAdcqEXX8cW1s5YVJZ/q7PrJs8izontt+Uv4igPkA+QDLmpGry7Uouv44ooBggESrc7OS/jWbZK2+6yLAeKTPud2JkDiaJM4lnJDijRYZ2DOwLyUvlGusr4SG+KrTXyFK1xdYgNxwIVadB1fXDtqWZHyKQyQaG12VMKXXnlu8dxyUSx6daEWXQeu0YxcSvjiigGCAeKi17COb90mabvPuhggPulXwLmbm5vlqaeekjlz5sjdd98ty5Ytk7322kuOOuoomTRpkvTp06cCWtm+CSTkNgl53JtdtME6BggGSNy+Uc5yvhIb4qtNfIUrXF3iA3HAhVp0HV9c27asaPkUBki0NjFA3Bi51PIVB8gHyAfQqwsBmzq+4gAGCAZIEkX71m2StvusiwHik77nc6v5ceutt8qJJ54o22+/vRx00EHSo0cPWbRokSxevFiOPfZYmT17tvTr189zSzFA4t6ApBP1cc5TxMF6Uq4MdBjoxOlbbcv4SmzQK3pFry4EbOoQB/LFteXVFDGfwgBx0zNxwI1bVC24RhFy+ztc3bhF1YJrFCG3v/viigGCAeKm2A9r+dZtkrb7rIsB4pO+53M/++yzcthhh8knP/lJueqqq2SbbbYJWrRy5Uo588wzZe7cuXL99dfL5MmTPbe0/emZoLOZoIu60UUdrGOAdK0MXw9g4oBNHIArXKOeBR39nTjgQi26DlyjGbmU8MU1bGtR86nO7hV5FnmWSz9OWsdXHCDPIs9y0S56daEWXccX17BlxAPiQbRK25fwrVuXNldCHQyQSrgLntqgX3ecfvrpcscdd8ihhx7aqhW6LNbYsWNl7733DsyRvn37emplx6flQWHzoOjqJhd5sM7AnIG5jwDoK7EhvtrEV7jC1SWOEAdcqEXX8cVVW1bkfAoDJFqbHZXwpVeeWzy3XBSLXl2oRdeBazQjlxK+uGKAdH23mH+pzPkXlz5WSXUwQCrpbqTYlsbGRpk6dao899xzctttt8lOO+3U6uwNDQ0yceJE0f+95ZZbZNCgQSm2LvpUJOQ2CXln5Is+WOcBXJkPYOKATRyAK1yjn8LtS/gaQKJX9JolvRY9n8IAcVGrv6UuiK/EVxfFkg+4UIuuA9doRi4lfHHFAMEAcdFrWMe3bpO03WddDBCf9D2eu76+XmpqaoIW1NbWSnV1davWrFq1SqZPny6/+c1v5Pbbb5dhw4Z5bG37U5OQ2yTkHR2VwboIBggGiI8A6CuxIb7axFe4wtUljhAHXKhF14FrNCOXEnB1oRZdB67RjFxKwNWFWnQduEYzcikBVxdq0XV8cQ1bxviA8UG0StuX8K1blzZXQh0MkEq4Cx7a8MILL8gRRxwh2267rdx8883Sv3//Vq1Yu3atzJgxI9gE/fe//70MHz7cQys7PyUPCpsHRdujYn58SAQDpOvu7+sBTBywiQNwhavLA5844EItug5coxm5lICrC7XoOnCNZuRSAq4u1KLrwDWakUsJuLpQi64D12hGLiV8cQ3byriLcVcWdevS5kqogwFSCXfBQxtCA0T3+FCTo1evXu1aMWvWLDnvvPMqzgD57Gc/K3d85jMeqKV3SpcH8V9Xr5Yn16wpWyPHDRki44cMKdvxKu1Av/n732XZ669HNqscXNFre8xwjZSe+IoD6BW9RquzfQn06kItug5coxm5lICrC7XoOnCNZuRSAq4u1KLrwDWakUsJuLpQi64D12hGLiV8cQ3byriLcVcWddtRmx9//HGXS0m1DgZIqrgr52RRX4B88MEHMnPmTPnud7+LAeLhtpX6IC7HZHLLy8T8+JBGubiS2LTuRHCNF1R8xQH0il7jKbR1KfTqQi26DlyjGbmUgKsLteg6cI1m5FICri7UouvANZqRSwm4ulCLrgPXaEYuJXxxDdvKuItxVxZ121GbMUBc7iR1UiHw1ltvBXuA9OjRo8s9QB555BFZsGCBDB48OJV2xT0Jnwp+RGrPSZNkr6OOiosushzLXn2IqJxc0auNXuEK18iA1kGBUgY6xIH4hOEan1UpJeFaCq34ZeEan1UpJeFaCq34ZeEan1UpJeFaCq34ZeEan1UpJeFaCq34ZX1xDVvIeJbxbHy1flTSt25d2lwJdfgCpBLugoc2vPfee3LcccfJK6+8IrfddpvstNNOrVrR0NAgEydOlJUrVwYGydZbb+2hle1PqZuzr169WpbPmFER7bFqRNyANuzww0X/Kdev6U9/kqYMfLrmer31vXvLb3/xi8jq5eaKXj9EDtdI6bUq4CsOoFf0WppSPyyNXl2oRdeBazQjlxJwdaEWXQeu0YxcSsDVhVp0HbhGM3IpAVcXatF14BrNyKWEL65hWxl3Me7Kom7btlm3VOjZs6fLpaRaBwMkVdyVc7KWS1w98MADcuCBB7Zq3GOPPSaHHHKIHHbYYXLppZcGX4r4/r3//vuy5j97XPCgKP9kst5fuMLVpZ/HSRzLbX6gV5tkEa5wdYkBWoc44Equ63pwhasNAZujole42hCwOSp6hasNAZujotd8ccUA+eh+Mk9QurZ9xYOOWtq7d++KmC+OQxEDJA6lnJapq6uTMWPGyAEHHCDXXHONbLXVVsGVNjY2yllnnSXz58+XhQsXysiRI70T0C9R1q5du6EdRZ+ot3hIMPFpY37AFa6uATQqsSEOuJGFqxu3qFpwjSLk9ne4unGLqgXXKEJuf4erG7eoWnCNIuT2d7i6cYuqBdcoQm5/h6sbt6havriG7WJeq7wrmsD1QwJW8wRt+1OfPn1kk002iepmFfN3DJCKuRXpN6SpqUkuu+wymTFjhgwdOlQOOuigoBEPPvigPProo3LJJZfIGWecId27d0+/cf85Y3Nzc7AM17p161q1ocgPCstgBtfyLSfWUrBwhatLEO0qIScOuBD9sA5c3dl1VROucLUhYHNU9ApXGwI2R0WvcLUhYHNU9ApXGwI2R/Wl1/BqmCdgnsBF2b51W1VVJZtuuqnXuWIXbhggLtRyVEeXlLr33nvl6quvFv0ipG/fvsEXH6eeeqrst99+0q1bN29Xu379elmxYoXocl1tf0V9UFhOeipjuNrIHa5wdSHQWWJDHHCh+VEduCbj11ltuMLVhoDNUdErXG0I2BwVvcLVhoDNUdErXG0I2BzVl16LboAwnk2mZ5+61TliNT822mijZBfhoTYGiAfonDKagJoean6oCdLRr4gTytYPiaIaIHCN7o9RJTp6AMM1ilr03+EazcilBFxdqEXXgWs0I5cScHWhFl0HrtGMXErA1YVadB24RjNyKQFXF2rRdeAazcilBFxdqEXX8cU1bBnzWtH3yKUEXF2oRddR00PND58vyke3svMSGCBJ6FHXhIAuzaXmhy5/1dmvaAEtjclkZQ1XE0nD1QYrXOHqRKDtQIf46oSxXSW4lodj26PAFa42BGyOil7hakPA5qjoFa42BGyOil7zxbWoBgjjrvLo2Ec82HjjjUX3/NDlr7L6wwDJ6p3Labt1o3Pd8yPqV6SJ+rQeEkUzQOAa1cvi/73lAxiu8blFlYRrFCG3v8PVjVtULbhGEXL7O1zduEXVgmsUIbe/w9WNW1QtuEYRcvs7XN24RdWCaxQht7/D1Y1bVC1fXMN2Ma8VdYfc/g5XN26d1dKNztX8yPoPAyTrdzBH7df9SN5///1YV1SUgJbmZLKCh2ss+ZVcCK4lI4tVAa6xMJVcCK4lI4tVAa6xMJVcCK4lI4tVAa6xMJVcCK4lI4tVAa6xMJVcCK4lI4tVAa6xMJVcCK4lI4tVAa6xMDkXgq8zui4rwrV8XHv06CG9e/cu3wE9HgkDxCN8Tv0RgdWrV8uqVatiIylCQEvb/FD4cI0twZIKwrUkXLELwzU2qpIKwrUkXLELwzU2qpIKwrUkXLELwzU2qpIKwrUkXLELwzU2qpIKwrUkXLELwzU2qpIKwrUkXLELwzU2KqeC8HXCFlkJrpGIYhXo2bOn9OrVK1bZLBTCAMnCXcp5G9X4UAOklF/eA9rST39a1ABJ+wdXG+JwhasLAeKAC7XoOnCNZuRSAq4u1KLrwDWakUsJuLpQi64D12hGLiXg6kItug5coxm5lICrC7XoOnCNZuRSwhfXsK3ME7jcteg6cI1mFFVCjQ81QPL0wwDJ093M4LXokle69BU/CEAAAhCAAAQgAAEIQAACEIAABCAAAQhAAAIQ8ENAl7zSpa/y9sMAydsdzdD16Gbnuuk5PwhAAAIQgAAEIAABCEAAAhCAAAQgAAEIQAACEPBDQDc7103P8/jDAMnjXa3wa2pubhY1P9atW1fhLaV5EIAABCAAAQhAAAIQgAAEIAABCEAAAhCAAATySaCqqko23XRT6d69ez4vUEQwQHJ7ayvzwtavXy8rVqyQDz74oDIbSKsgAAEIQAACEIAABCAAAQhAAAIQgAAEIAABCOScQLdu3QLzY6ONNsr1lWKA5Pr2VtbFqemh5oeaIPwgAAEIQAACEIAABCAAAQhAAAIQgAAEIAABCEAgfQJqeqj5oSZI3n8YIHm/wxVyfU1NTYH5octf8YMABCAAAQhAAAIQgAAEIAABCEAAAhCAAAQgAIH0CWy88caie37o8ldF+GGAFOEue75G3ehc9/zgBwEIQAACEIAABCAAAQhAAAIQgAAEIAABCEAAAn4I6Ebnan4U6YcBUqS77eFa16xZI++//76HM3NKCEAAAhCAAAQgAAEIQAACEIAAd+EWIgAAIABJREFUBCAAAQhAAAIQUAI9evSQ3r17Fw4GBkjhbnl6F7x69WpZtWpVeifkTBCAAAQgAAEIQAACEIAABCAAAQhAAAIQgAAEINCKQM+ePaVXr16FpIIBUsjbzkVDAAIQgAAEIAABCEAAAhCAAAQgAAEIQAACEIAABPJNAAMk3/eXq4MABCAAAQhAAAIQgAAEIAABCEAAAhCAAAQgAAEIFJIABkghbzsXDQEIQAACEIAABCAAAQhAAAIQgAAEIAABCEAAAhDINwEMkHzfX64OAhCAAAQgAAEIQAACEIAABCAAAQhAAAIQgAAEIFBIAhgghbztXDQEIAABCEAAAhCAAAQgAAEIQAACEIAABCAAAQhAIN8EMEDyfX+5OghAAAIQgAAEIAABCEAAAhCAAAQgAAEIQAACEIBAIQlggBTytnPREIAABCAAAQhAAAIQgAAEIAABCEAAAhCAAAQgAIF8E8AAyff95eogAAEIQAACEIAABCAAAQhAAAIQgAAEIAABCEAAAoUkgAFSyNvORUMAAhCAAAQgAAEIQAACEIAABCAAAQhAAAIQgAAE8k0AAyTf95ergwAEIAABCEAAAhCAAAQgAAEIQAACEIAABCAAAQgUkgAGSCFvOxcNAQhAAAIQgAAEIAABCEAAAhCAAAQgAAEIQAACEMg3AQyQfN9frg4CEIAABCAAAQhAAAIQgAAEIAABCEAAAhCAAAQgUEgCGCCFvO1cNAQgAAEIQAACEIAABCAAAQhAAAIQgAAEIAABCEAg3wQwQPJ9f7k6CEAAAhCAAAQgAAEIQAACEIAABCAAAQhAAAIQgEAhCWCAFPK2c9EQgAAEIAABCEAAAhCAAAQgAAEIQAACEIAABCAAgXwTwADJ9/3l6iBQsQT+8Ic/yCWXXCKXXnqp7LLLLhXbThoGAQhAIGsE3n77bZkxY4Ycc8wxMmLEiKw1n/ZCAAIQgAAEIAABCEAAAhCoaAIrV66Uiy++WDbffHOZPn26dO/evaLbW/TGYYAUXQFcPwQ8EFi/fr386Ec/kvPOO0+GDRsmN9xwAyaIh/vAKSEAgXwSePDBB+W4446Tnj17yrXXXosJks/bzFVBAAIQgAAEIAABCEAAAp4I/OMf/5Cjjz5a/vrXv8rMmTMxQTzdh7inxQCJS4pyEIBAWQk0NTXJ7NmzZdasWZggZSXLwSAAgaITaG5uloULF8rpp5+OCVJ0MWT0+vVFiTfffFO22WYb6datW0avgmZDAAIQqEwCDQ0NwZvKffv2rcwG0ioIQAACGSHwwgsvyOTJk+Wpp57CBKnwe4YBUuE3iOZBIM8EMEHyfHe5NghAwCcBTJB06K9bt06qqqr45L2MuDU3uOyyy+Siiy6SH//4xzJu3LiAMT8IQAACEEhO4N1335UTTjhB9tlnn+BtZeJrcqbhEdasWSMbb7wxxn35kHIkCGSCACZIJm6TYIBk4z7RygohsGrVKnnuueeCNxK32morEsYS74uuS9/Y2Cif+MQnNrDDBCkRYgnFle2zzz4brEn58Y9/nGS8BHZdFdWJ5TfeeEPq6+tl1113lU022aRMRy72YeBa/vuPCVJ+pi0nOX7yk5/I9773Pfna174W7GfVq1cvuxMW6Mh//vOfA6b7779/sK7y9ttvX6Crt7tUzQk0B9OfvvXNOtXlYU2uVR6ObY8CVxuuetR33nlHpkyZIjouu/XWW2WHHXawO1lBjqyx9fvf/75cddVVwR5s+gXuRhttVJCrt71MjQX6jy7ryg8ClUwAE6SS786HbcMAqfx7RAsrgIBOIt11111y9tlniwY2/X3zm98M/v+AAQMqoIWV34R//vOfMmnSJHnxxRcDlp/61Kc2NBoTpPz3749//KOceuqp8qc//Sk4uL5BqxN1aoTwcyegb83pwEYnPvW3++67B28qH3DAARii7lgFrgngRVR9//33Zf78+cEn2f3792dPkDKgDr9QUNND48HEiRN5KaIMXDXX0rdn1QCZOnWq/OxnP2N/sDJx/e1vfxtoNcwJhg4dKueff74ccsghvByRgDG5VgJ4XVSFqw3Xlketra2VCRMmyA9/+MNgvMBXIO7MdRPkM888U+rq6uSss84K4qrmW/ySEdAXT/Ur0AsvvFCWLVsmY8aMCV6KGDx4cLIDUxsChgQwQQzhluHQGCBlgMgh8k1AB+T6dsyJJ54o++23n3zmM5+R3/zmN7J48eJg0kMnP7fccst8QyjD1S1fvjz4zFofCj/96U9lp512anVUTJAyQP7PIR566CE56qijZLvttgsm5nUy6d5775UvfelLcuWVV8rOO+9cvpMV6Ej6ppwuGaCbnB122GHBm7Q///nPgzdpL7/88iAxZwBZuiDgWjqzODX+9a9/yXnnnSe33Xbbhre+td4uu+yCCRIHYBdl7r77bjnttNPk+uuvl5EjR9LvE/IMq6tWVbPjx4+Xhx9+ODDutt566zIdvZiH0RxWjSQ1lEaNGiVHHnmk/O1vf5N58+bJW2+9xVrVCWRBrpUAXhdV4WrDte1Rw69A9CWJm266ST72sY+lc+KcnUVj7I9+9KMgpt58882i5jK/5AQ++OCDYGylxtKOO+4o+v9fffVVGTRoUPAS2he/+EVyr+SYOYIRAUwQI7BlOCwGSBkgcoh8E3j88cdl7NixwcSnfs7ao0ePYDLpnHPOkSuuuAITpITbryaHJoq6Nup7770na9eubWUeYYKUALOTokuXLg3e6Bo2bFjwxYdOzusbtXPmzAneoPn85z+PCeKAWRlqn//9738fTHr+93//d6BlHairObp69WpMELg6ELCpEppKzz//vHzrW98KJj51eaYHH3wweDtRlxG49tprZcSIETYNyPFR9bmlb9JrHqBxtXfv3huuNlxiSPmyHFbpIggHjEuWLAkmkRYsWMCbnqVjbFVDv7rVl3UOPvjgDTmsFnjmmWcCo0m/YtbJT31hgl98AuRa8VmVUhKupdBKXvaGG26Q4447LshrdQNffqUT0PGsMtxtt93k29/+dqtJec0XNFfQsRjL5ZbGVs0OfUaNHj06eHbpT186O/fcc4N/xwQpjSel0yeACZI+8zhnxACJQ4kyuSegn66qsdF2PWSd9NQ3D3T5pmuuuWbD56zh8hc6CaI/vgQpTSLh5nv69pEm3/pGcvjDBOmapS4LoG9vquba6lUn5GfPni133nln8OZsuG56y6+YNBHnS5COGetARd8w6mji8rHHHpPDDz88mPDUiaTwp/fimGOOkUcffTR4K4kvQdqzhWtp8bEcpTWu6hd3t99+e9Dfwx97giSnq2bnGWecEcRh/ZpRJ471WaYxV00lHfDopLIazrrGOvsslMa8pQlyySWXBKxhWBrDlqU1d9U3k1uu86/LiujybfrfMEJLZ0uuVTqzODXgGodS6WX0a9AHHnhADjzwwHZfeYTLE6uRf91118nAgQNLP0HBazQ0NARjMn3u65cgm222WfClgsbWW265Jfh3Hed+97vfDZbG4kvxeILRFyF0DkYZ6vhKfxojfv3rX8tJJ50U/H9MkHgsKWVLoKs9gjFBbNm7HB0DxIUadXJFQJcHqqmpCRLDtpuYvv7668HeCfqg1TL6C82Pq6++OniTXt+o1UlRTJD4sogyOaL+Hv9M+Sqpbxkde+yxsmjRomANVP3yoOXEkC4zdvzxxwdfJ+jXCppkh+aHToaqvvXNcL4Eaa8LHcCccsop8tJLLwWfsLddJkz7+n333Rf8bYsttggOEJofuizeV77ylWCiji9BWrOFa/oxSBNx7e9qlna0hwImSPJ7oktghRMe/fr1k6effjo46F577RXsb/W73/0uWF5o4cKFwRJZ/EojwICxNF5dlZ41a5boRJKu919dXS2YH8nZkmslZ9jREeBafq760pOOYbX/6wS9mvI6dtAJ5XAiPvwK5I477pBDDz20/I3I+RHDJbC+8Y1vbHihL9wvVJ//ylr3BlGTSb9g0C9F+HVOYMWKFcHKBU899VSwkkH47AprYIKgnkohEHePYHLaSrljH7YDA6Sy7get8UBAN4bUJa7UANG3NXQyI/zpRLxOIO2zzz4b3j4I16jWN2V0TxD9ekQnm/T/Y4LEv4FRJkfU3+OfKV8lWz5E25og+iDWvT50o/Nwk3md+NAvFHSzUzXz9AsHfatWN0TmS5CPtKHG0NFHHx2YGnfdddcGfmEJXUZEzdIjjjgiGDSGXzHpmslqLPXp0yfYG0iXH9PP3PkS5ENycE0//oRfKKhRql+A6HJ4bX8aKy644ILgH/YEKf0e6fNJ2WoM1kk7nTRSc3rXXXcNNpTWgbvutaAxV2Mtv44J8NacjTL0q7twuRX9KvT73/9+8FzTZcU6+/Lj2WefDf72gx/8gH3tIm4LuZaNbuFqw1WfUTqJrC/uqVmvyzHpuFeXx9TNpPULkUmTJgWrHLRc7cCmNfk8qj7LdA5B460ugaljAf0nNJr0CxxlrvcgfKEynyTcr0oZ6r6q+hxS405/unxrWwNE/zsmiDvnODV1rkFXOdG4wFdLHRMrdY9gTJA4ykunDAZIOpw5SwUT0AD22muvBW916ySmvnWge1ToJEbbX/ip8Je//OXA9AjfntE37NQA0UkR/fxVkxx+rQnohLFOyOnyQcpZf1EmR8u/T5s2LZis03tT9F9XJkhLNmrOKTc19TSh1GXe9KfJpA589PfNb35T9K2ljvReNM719fWybt06+a//+q9Am+F+NR1x0DfmtM+3XFZE74sObPSrBzWgdDCkb9wW/QfX9BUQvtGpzyYdxHS0hJD+Td/4VK2rXnVgrhMj/D4isH79+mB5OzWS9ad7KOlXHlFLMunXHxoLDjrooCBX4NeaAG/N2Sgi3PBcX3jQiUx9SUeXb9QJDM1b9Xl0zz33tFv2Sl+M0BxBTXw2Q+743ugksk4e60sPuiEvuVZ8Daspr/lnR0v/6EsS3/nOd4KlbsJlbsIjk8PGZxynpE4wax/Xt+oXL14cVFGTXr9e1v0udVzQdtnMOMctUhmdI3j44YflL3/5S2Ay68uT4YsPXXHQlyJ0bkANZs0L+LXPCXT+RMeje++9dzDW/+tf/xoYIZ0thdnSBNFxmy6V1TY2w9mNgC7X9v/+3/+TL3zhC62WIHM7Wj5ruewRHM7f6LK5nb2glk9alXVVGCCVdT9ojTEBnej58Y9/LC+//HKwDFA4ER+eVgOTfh6sa/23XV5Iy+gEvr41rxshDx8+PKgWLjeiEyM62Nx2220jJ0eML7PiDq/mhybYunxQ24324pgg+unw5z73ueDzbX4fEohjgoQJt27KF75xpAnjRRddFEx66oaHavwVcbNe5XfeeecFA++We9AoWx106xJiy5YtC95G2nLLLVvJThPyqVOnBp+z69teIT+dJNVJ5SuuuEI233xz3qJt01nhml700jc6dVNOHajrM08nOVpOPumEp36ZoNrVZ50aoJh1re+P9nONA9qfW/70S0+dLNYBd0e/lstk6gDns5/9bHo3PgNn4q05u5ukX3EcdthhsummmwaTRl/84heDZRl1clmXcdTJe92r5oADDmjViIceekiOOuqoIC/WXIE16j/Coyao7qumG+9q3qBf0eiX4UOGDNlQiFyrc01rXnTCCScEk2ltn0NaSyfalGdHyzXC1S1WRE3S6zPqD3/4Q5C/6jKN+tNlX/VLZ/0SWmNF2/GxW0vyVevNN98MXmjQZaxa/vQlE9V3Zy+QaO6rMfjJJ59stT9jvugku5p///vfwSoa+++//4Z9v55//nk57bTTgv1rujJBdCWPjTbaSEaMGMGzK9lt2FBb963RjefVjFLNR730U6bTZuYwSfYI/sc//hF8dafzhuRafm45Bogf7pzVEwF9E1nfiNdlrPShqhPBLZO8cE3/5557rsM9FvTNOf2CQSfyw0GiDhx1MlQ34tpzzz09XVnlnjY0P3T5BZ1s0zdfdM8UnTwOf1EmSOVend+WRZkgumTT1772NTn55JM3vAUealyT8SKv9aubwmoM0OWB9G35liZIOFiZO3duh8va6V4sOrms5qcaejoRGtbRJLHl1zZ+FVJZZ4erzf1QHb7//vvB4Dtc9kbPFE5q6kS+Lsmmz6xwEKN73ehER8v9rWxal82j6uBGzQ9dUlBNUH3xQd/Y+uEPfxi8wTlmzJjgDfu25qh+JarPN40vOrnU0YRfNomUr9W8NVc+lm2PFC55qZPJe+yxx4Y/61v2Ogmte9eoJnXptu233150cv9Xv/pVMOGka9WHyznatTB7R9bxgu6tpn1ev5hV46PtZBC5Vuf3VSfa9Tmjkz4dmfHhl4gdGSBwLb2/lDJJr2a0TjLrEnlq1muuoHkEe1e1565fdmsM1a87NSfQvf9eeeUV0RfM9EtwnVtou4+o8tUyunqB5mM33nhj8KIkv48I6DNo6dKlwRhKJ9z1hRNdli386US8zrHoHoydmSDwLA8BfVlCn22YHdE82SM4mlEll8AAqeS7Q9tMCOhAUDc71jc4SjVB9CGta3rqW0m6F4AuLfTTn/402GNBzZRwiSGThmfwoKH5oW8h6ySzfsmhgyFdgmnrrbdudUWYIPFvsC7DoJNrOpmhXynoTwctbfcECRN21bq+FapveOmSNzrpX/R1fsOvwfStrVJNkJYbHuqXSboBum44rQNJ3vjuWsddmSBwjR8DtKRO0qsBp18yaRxQE08H49rXdQDTcnkAHUSOHj06eMtbv/7QAbyaJfo2uE6E8mtNQJ9V48ePD152UPMj/D3zzDPBf993331bTRbr0nk6kaf/6JeKbQ0n+H5IgLfmbJSgOZYua6MvmOgzSJcCaWvOtZwY1XxBl73TzWafeOKJ4MtnnVziK9vW9ydc9naHHXYIcq7O3oon1+pa112ZIMpVJ4Y7MkDgWlq8cJmkD8+gS0Hr8+6qq64Kcghe5GnNXsewmjepIdpyX7UwV9DJezWSw8ljja1qiqi2NTfTlyd0Pwve+G7N9de//nWw6oYuJaYvqerYtO1X+ZggpcUBl9L69Zd+gbPddtsFJtRWW23lcpjC1GGP4GzfagyQbN8/Wu9IIIkJEiby+imrDiLVRNHPX/lcuPXNaGl+hG+96NrSyuoXv/hF8PZM2x97fkQLOnyre+DAgYHxpm8j6qBHE3M15tqaIJrUaBKunxDrTzfq1YmOtpMj0WfOX4kkJohO5Ctr/Ud/aoTo+rX6uTC/1gTa7qvUlQkC13jqaWkW6ZveuuRNuF6yalIH46Ehr/9dl7vSrxnC3+677x7s+aGfYPNrT0CXZdG10ltOJIdf3Ol63x1NFuuXYfp1gy6Ro/GZX3sCvDVno4owL9CvwT7+8Y8HL5m0nUTSM2ss1uWc9Csl3dtGjTzNYdUcLeoLPPrM0Wvv6K3XcNlbzZ90gq6rH7lW19ruzARRreoXCB0ZIHpEuMaPGaVO0rc9crjnyv333y/61T6rGnxISN+MV3Nj7dq1rVYwUONZvw7Tr+r0q/q2ywnr1yJ///vf5dOf/nTwwiS/9gRa5vyaOy1YsKDVFyBhDUyQ9uw0Nmpeql9vJl3KWo08/cpRf7raiS5FVvSfLimq81b65afOmShvncPS8VW4DH7IiD2Cs6UWDJBs3S9aW0YCSUwQTYL0U2EdNOnEE7/2BPRzd31I6NqR4Se/+pa8vk2rE2/hnhRta+qkNHt+dKwoNTp03w7VX7j0Uliyq+WwlKnqVdf51yScN5A+4pvEBNFJaN0YVT/hVjOUz4Zb61Y1pxMb+kZhmDTqOr36i/oSBK5dP1V0MKhfIugb3+FbhxpzTz311GCpgLYmiOpc3/TW/as+8YlPBMk7e350zli/5FADJPxasTPzQyec33jjDdlpp52IqzESId6aiwHJsUhogmhsaLlMq+PhClFNl1jSXFTNjbbL1ygAnZQ/8sgjg69tO9u4WPMAjQM6AaVf15FrdS6djkwQNZm7MkD0aOSw0d3RdZK+7ZFV6/omuK6UoEs3kdd+tNenLjWq+azm+52ZH/oihI7V+LI2WrNhiZYmiC4zrl+BdPQFQmiC6Je4atDpV4xF/YXLWeuLDGoc6ThADQxXo03Hsfo1jn5Nrs+8ovd7/apbXyw9++yzg3ioy9/pnqGq1bbLZqsG2SM4Wz0RAyRb94vWlplAEhOkzE0pxOHCSTs1RHSCKZwM1QGkDnA23njjQnBwvcjQQPrWt74VvNHd9he1J4jrefNeTwcr+smvLh+kE8Ol7gmSdz4u1xcaHGpmnnXWWXLIIYdI//79Wx0qak8Ql/PmvY7GSn2LW7/q0LeSdIJ+0KBBGy675Vr/bU2QvLMp5/UpV13uUpcM3G233QLjuaMvP1TfuleILiWmJgg/Ed6a86eC0ATRFugybDohwgsPnd8P3Tx37NixgQFy7bXXtps8CvegUPNDl2rq6C1bNTz0RR+dJGF9/2jttzVBdOJN96nTyUw15zXe6pfN22yzTfA1U9u9raLPUMwSasKpDpNO0ocvWu24444s7fwfKWnepctc676AOvGuZlNnX37o+EH3UFETum3OW0xlxrvquCaIfkWqk/S6DFmRn23hnrS6+sDLL78cMNGxgBqXur9fnBecdLygzy+Nu0Vm2ZlC265I0NH8QFiXPYLj9fNKKYUBUil3gnZ4I4AJkh56Tcx1uYX/+7//C75g2GyzzYJ16nUDOZ2A1k8NdZ8Kfh0T0A1O99lnn2CiXv/pKGHRt7x1f5p//etf7ZbDgmtrArpnh+4BooOVlj9MkGRKCZdn0o2gdRCobyd1lWDq0gGdbTifrCX5q63rT+ueH9rH//SnPwUGSNuBDiZI8vuuG5fqshYaR9Wo1yUG2i57pV8p6WBTv6y78sorWQZTRHhrLrn2kh4BEyQ+QX1W6d4HW2zx/9k7D3CpqrML72hQfmPEFgSDhaIRBQ0KNhTsIoJSRJQQkaJiw94LFmwRjWJQI7F3xQKKDUV/ISpo7BKjWKKIBsFKjJEk//+8m3yXPWfOzJyZO/femTlrPw+Pwpy6zj777P2t71trbf/+xsk1IiEKERpn4M2ZbKxAkpQsUbXCCIQkCH4TfMvwtsvVSJgiE9eSpgqfIR1bEAzmG0UQtJxBegKq+DTWV1anWp4C7z1VB/gfUIFAJRfvO+/2uHHjPA5z5szxiTxW6cX7HpW9wmcJItTWaeqv2T0Agm3u3Ll+rkDgvU2bNnVr2aQkSLX0q4a8TiMqqdQg2YnKLeIoJJri5UWsBSKEPh3X+O4ddNBBftzFy7Zv374NeblVe2zz/QMn3m2qQuIkxOURXF2PWARIdT0vXW0DIVAMCYI+Za9evRroSqr3sJiXQWRQjsmHlD9xk2e01VlMEshj8sM+o0eP9t4UZNjISyV3H7AKGqTXCCyTIRdtVIEQHF24cKE3OFV/jcfTyofJPmRhvf322/tAJnIMVNcUMkZnH+QBVLWUjS8SAKNGjfKZnFGizuQDw6zOsBJEuOb/BliVF2QohppxBAhHEAlSv2+pEfN8m1jsQOb16NGj7qAETMiwJ2iC6XTXrl3rd8Ia2ltZcw33MOmXJDlAxiFXQaOCgSq70PNDJEjxz4CxFTN4DHl5700CxOYK6H8TYEIehLkCjfkDfir8SbskS7GIRytBIEKYszLPJZAM7lSTQfCTqEJQL02Ndx3vGSQWhw0bliVJg88ihBseYFYRriB9aT2EvoYUHln0l1xyiV8/QXxQZUtVDWMBKgUEP5FzhXCi6nPjjTeuOyGZ9IzDeDHymySwMp8FcyYSH0ngAWca6wCC9PRfCyqLBEneh6k2on8SD4C4IymH/+c7xfcMfBk72KZt27YZSZM2fpAAyHOhylktEwHwpNILeWEqvIlX5SNB5BFcPT1IBEj1PCtdaRkQoESYzAMCx+hLhhn0hUgQPiaYdx9++OEK0keeBTIBRx55pCc/rLGY4SMc1fG0MkFM9hYtWiTyo4h+TVYSQTeyjpAMQLM6ShhR1UDGIkQTE5ydd945NVlcSaEER8gLApcQcZAd1pJ4gpDtPWDAAFUr5QCczCQmiQQsMIan0ougBhIjEEz8P8E6+igZdYzDLHqEa7IeHErdsXC0BXp0byNBkMtScC4bWwJMSOCcc845bubMmV4u6Mwzz/QBJfokYwGyN2QfQ3QS+KAqhMU7gRAWjrmywpM9ydrdSllz5X+29Fc8KZhr0fhukaFsGZ/R4LxIkOKegREdrBHIqA1JkNBfhaxZ9Nb5vkFAk7iDDJ55MRV31treGoII4giD2Gi2N3eeyxi9tlFJdnd8v+lrYBTtjxzBkp0GDhxYR4AoSJ8M27itosHLuLkV81TedQhP5rAQHr179/bPAh8bssRvvvlmSeFFACb2wnqVeRNEU58+fdy8efO83DCY4Q3K/N8UIESCJOvHZrxNtRbff/P/AD/Wt+ANvhAhzG+pCkFq0Ah8ktWYQ3Tq1Cn1nh9xiDPnYlxo1aqVj2UxDvMnHwkij+BkfbeptxIB0tRPQOdvFAQYxAgAkV3MRIVGZgd/D7OKCpEgjXKxVXYSWzTyASazA1N4JoIEO+PMzMiOIWORrC6yu1T5Ef/AWciAz+qrr+51kG3CEmZ2E5AjM47JjTUW5GRzmHlvlXWnRrlcqpWYhNPiMugLkSCNcpFVfBKTwDr22GPrspJt3EVKCJ1avBNWWWUVd++99/pKEbXiEEhKgkCCEiDdaqutpPEbgRjyk+wuMjetMR/A5JQqOiNB6KMQptaH2TZK4BX39Gp7a2XNNczzJRucuRMEiH33CSyRlYgvGJIiUULOAvcrrbSSD4iEZH/DXGX1HRXcyPDmfc9Hgrz88stuzJgxjuq7sBFUUvVy9nOHKCaIjLwljXkqkoHMW8M5q0iQ3O9Mvv4YR4BwJAXpSxuDmPfzHpMQwRw1l4cSYy7jLBUiVsnAGakKIeGuI3cLAAAgAElEQVRn2223Le0Cangv5lqMkwTkhwwZUreeDceIaLzASBDWaPxBmlgtEwHWWqz3Id/5vkMkWaM/M/aCe9ggQo4//vg61QNhmhyBkJiLkiCMC8QWkHRTq3wERIBU/jPSFdYTgVDKAoNCAkEzZszwGZ9xLK5IkOSAm+keGrRIgVi1B14fLMj5+EYnNaZbSfasFo7xWGN2zkIbXWQaWceUZUOE0Mioo8qDgAgyOOC45ZZbuunTp/sMZrLGkB6S/mw8vlahwGQmF1FkfjVMLvMZnyV/W9K1JWMDJCgZ9M2bN/eG0vxhYUmgyYJ511xzTR0ZlS6Ekt0tUgzofG+yySZZ1V5JSZBkZ0rXVpY5R8YhQQ8CcswLqK6j3D0aSGZhw/gKmYQ5LOOuZdulC7nCd6usucIYFbuFzZvop2GmJ8exSiaSSSCVo1WNzHXfeeedWBmdYq+j1rZ/9tlnfTUthBLzrEIkCHOGRx55xD3zzDOeNEEOa5tttqkL6NUaPqXeD8E35qCMo1SD47FC9TfZyMiMRf2URILkRjoXCWKJPMxPTQLLjqIgffE9d9q0aT4hb/fdd3dUMOJVmYsE4ejItCFDiJIBVaM77rhjKqvtGRP507Jly1jQTRKX5Mg4r7RQAveKK67wa19T56Afk8TD2lcm3fF92jyoOnbsWIdvmMRHxRLfOPoqyanEFViHMU8QWZeNKRUcVIHy/q+xxho+Qc/kMNk6SoJQ2UTsi0QU4gX4qeTyXSl+VNIeDYWACJCGQlbHrRgEXnrpJZ81h1YqrDf+CWR88lFgIZmPBOGDIQ+F3I8S6SvKrwl0WuYBi3FwIyiP1BgLxSgJwoIcCSwqcOT5kYmvZWzyAd1ll10cGD/88MNZJcKQTvThG264IeMAuaTHKuaFrIALMQkspG3QS6UaJDq5NnIPTWXIECSv5PmR/fDQ9SWIRHYsWcYsHjfddNOCASGrBBs/frzbZ599KqBXVNYlMMkmSITUAt8rFiyUXqNPH07GRYKU9twYVyGRWayE3gkEPvCvYQEkeavSsI3upay5+uNIf8VXjTGBBIdoCxN9qLxTAsQyYgiik2pj5v3RZiQoBDN4MXeK+n7EyWHV/2nW/hGQtyHhgWCmEUvhuisfCUIgmaBSWgy4k/SGOBKEwDJz1zgCxI6pIH0SdJdtQzUCwWGqlPkvcteFSJDkR6/NLVknkTQCXgR/kVKKtlyVSuF2Zh5P0t4tt9ziWrduXZuANcBd8Z0j0YzKJRJLSfRl7gqpH5VmtPUaSWk77LCDSKXgeVjiDvMnSz7lZ8YD5l1hFX04p2VtRtUHa1r8VvTtaoBO3gCHFAHSAKDqkJWDAIM9H2cWOlQowObSQp1U/h5HgpB1gHY6HgphwKly7q7prgSGnGAnMjYM9gSRbMJCAJ/FDQsfPgZk0PBhjpPDaro7qMwzf/jhh37RiEwFFR9ke9KHCYJSbr3ddttl6KSir4zvCpkcZIqTlcwiXqRS4efLgpKFOQucOM1eFutIjYAp5sdI4wjXTFxZtOA/gURQ2OKk2cLfLePrtddek1lkTFc1fHiveZ8ZB8CYBXouLXAMDJmA5/MEKfxW1MYWfN8JXKI5H31nIesYWyHdWCzGSeCJBCm+H3z00Uc+cPHee+/5oNxOO+2krLniYcy5B7JLBCz4VsURIOxoVSIQ9nH9uoyXU/GHCv17IDrjkhcsMIcX1V577ZV1T/nkhyoegCa6QOarzAv4gyRutMI2lGeKI0EgozTXin940f7I3IA1FslSrGExOUYyl0x7tfojYFVJcSQIxvQQq2kn6ViD4utHhQGJT3EkCGQolXIQdcQL4shogs9U4iLjhM9VmJRS/ydZXUdgjGQuBQbEn5JUvti3jCoQSCjmuPKlSv7cLXEX0pNqe+awvNvMt0hAjZPEg/xD5YS5BfEC3gGSKkNZ/eRXoC0bGwERII2NuM7XqAgwmSbIyaBmmv9GfiC9Qjnmk08+6QPM+UyNGvWiK/hkZsIJoQGhRKYW5BL+H3ykLYuDoLEZQkIkofkJziJBcj9cy+K4//77M4LCYWYnH9moWVwFd5eKuDTwQ5OeiTpm3OalEuJK/6X0mn5rk02IJcaEG2+8UdqzMU+SYBtVdQsWLPC6vmTHUIpNJi2lwASdopkwYM42TBghSmUWmQ2s+aeQ0UV1ly2A8AMCb0iOfCQIRGjatf4x1qSKg+QHFiSQ9dZCM2Pe91yBYpEgyYbvcOGIPJi1OHlLZc0lwzRuKwtwbLHFFlkSWLY9z4KxFQnNtBMgU6ZM8f4+SILy3zDoBpZUg++9996eBKUSnKBHXBMJUlyfJfOYcZe5PnP/uH5YiAQp7oy1vzUVyzSy48P+iMwwkmLRBBQSJjA6pgJ/66239klVP/vZz2ofqCLvELLu6aef9n20c+fOHifWAmELSRDkg1A8oF8zF9ttt938PDftrRAJwvsOTmDN3LRr166xkBFTIC6TZgIkTH465ZRTvGdSEpItVDUAXCoWLAaT9v4Z3r/hC2kc4oOsOOt9pMQt+ZT9iBcyPjBfYFyNW7MuWbLEgT+SuEnIKj2PykBABEhlPAddRRkRYBFIsIhA58Ybb+w/pmTOweDSyKolM2nSpEm+VJABkSxm/i4SJP+DAFeyjsgw4gMbzU4g8ASOBEDJRqIxWQRXqhr4mBCQUiZ9Ns5mHEv2BpkbfEgtSE//JJiMP01cJUgZX5+aOlRUJqxPnz6+/7E4tMkNExrwpWEOh8QQ2V0EoOmzYeVYTYFTz5vhXYf4iOrNUxUG4cmEMZxgMklkEQTeZDZFCad6Xk7V7G5BYDI16XfR6kLT84W4D7WQefdZdBPYYyIeR4LgXUGfp1IszRNxJBjBbvTo0V6KMeqFZCQInSafxreRICyOHn30UR9MUstEwLCETCIgx3t+3nnn+cAyGXF8t8LvvbLmSutBVs0MIZ9Lms2qFjnDxIkTM4ymSztrde71/fff+28PvidkJ0eDvxZEZqylP/Ju5zPYDYPOksTN3yeY74M90qIEiOPw5wgiQZK9W+ZJSR+2sdT6I0k6yNyQFEWWPf0Z1QL+H5KPJp/FeJyppqVSmfWqNealyDlT8R02I0GoWMYzgeQfxhgZcy9HqRAJwryVOACyznybIOfCxvqXYD/Vi1SRkKyWxkYC5MEHH+zjVr169SpqHk9yFJU2JEmwbpVHXWYPMvKDbxPre6rnbP3F3xkLIJPx/AhbmCzJM1FMoDbeTBEgtfEcdRcBArYgR5Lptttu8zIY1kzzl3J3gk8WJCIoyuBHgH7ChAneM0QtGwFkGIYPH+4/zpi+hc0WnUhghFlfeCgQDEUmq0OHDoI1BwJ8ZCm1xOzNAvSGNxU3BETJMoB4QuZGlSD5u5JVKBAMBU8Cc6+88oonQsPMejOQZTEU6n4K39z42ruOFB7Vcxjv0pAXItuWvkoWaDRziWoRglJk2aR1cg5JwQKHQEWcXBVGnBCgYRackR9gjD4tWc25KkE0wC5DgD5qWd9UJqDRG5JNSUkQSH/8FyD1JIWZ2buoNkLGBmxDooP+StVtLhKEoyhrLvebalWLVC6FY6gFPiHkIO6oarY+GS7SyaK1iuc0jgd8l/ieQ86zBiDoRoMcBk+Ca2EQmfk/2+d7vwkoP/TQQ75fK4Enf68KSZA4EtT2NhKEiiWCUhtttFEau2vOe7asbpJFwJE5lcmrFKpMYi0LIUqyhL5bmRBbIJRkHRJJIDWmTp3q5125sryZr5GR/8QTT6Q6gSffC5qPBAllxyGb6dPmqQAJzfyBhCrGAarH0trMl7KUKm6SJOjDkHjMvfCuUFuGQD7yw/w+kSDPVTlL/0XdgGpRYVsbvUoESG08R93FfxGwwBwBCwYqSi3DTNjp06f7wPGsWbPqMr5s8CNrloqQaKBE4C4LbJpuOh/muKwu0/BkIgObTjkxklhk4iIvgL5nnPan8I1HwMqGCRSHuql8oMm0pZ144ok+IGqyTsJyOQIsaOh7VrLK5JxMT3w9aCEJwt8ZB8iogyQhA4RJugId8T3KxkyytSzTOBf5gVEnZNSGG26o7vlfBPIZlxM8ou8yfjJemskkco5kHq2zzjo+eAfJBJkSVwkioJcjQBCULFjGymjFTVISRHjGI0A/tUAz1XI0FoqMucwX0EgnuJkvCCpslyNgJpxgOnPmTP8D7/lpp53mJVpooYQbXiAQzgTtmJcRVCLLNlp1k0aMSR6BBGrVqpWXsSSYjCwe2d3MRZs1a5YhJ6RxtLy9JCkJwvcNMlQSTdn42zwLwo4+GyUyCpEg5X2itXM01lAEikM5G8ZeqrvIoCdJKk7qxkgl1gWhrGbtIFP6nYANayfWASTxIHe1zTbbZHiChBKYfLNYY6HS8fjjj3spXY3BzlEBgsyazZlILqN6htgW6hvRauboEyPhtF+/fl7OGYl3rWHzkx/gF8YNQ/WSKLbMKUieTnuCSemjRGXtKQKksp6HrqYeCJDdxUcYiSBKWU3WJjwkC3ayC8gyYHEEOcKCkqAoAVFJXMQ/AFt0MyGnQoEJZJxJWZhVZ0dSJn1pnZoMbyqRyDqwbE4jmejnmB6vvfbaifRBS7uC6twLbMBp/PjxXn6Nipk4DwDuLkqCVOcdN/5VWz/EAO7BBx/0E8hclR9IZZExw5i7xhprNP7FVugZ85Eg4SWTpci7zuLcvk+LFy/2YwIECEHmaKVjhd5yk1xWIZxFgpT+WHi3SSaxhbZVIVCxyLhLQgnBe6prRYIUxtmC9mRuQyghaUP1ElnfJPQQnCPZ4eWXX/bkPttbI6AE0Qd5oqDHMiIOqTAkggiuQ4BQCRqVX1EQuXC/zLUF3yECRiSO9O3b1/8JK5aSkiClX0Ft7kmgmCpPkp8++ugjLzUM2RnX1H+L6wMk5ECEEnjHL8lIJcZZ4gD0aZQiaPKoS4Zt+J4TF4BAIlZA1UzUGJ1xGbIesgP/Glq3bt3836nUS3syn0mBYYIO6UniGN8w5JnBqJAfSCiVqUqF5eQHa1U8a5mLxsWuzDeQJJJQejh8A+JiMsneEG1ViQiIAKnEp6JrKhoBNPvJfIMdb968uS/9iyNAKHEjs5aBbPDgwX6CiTQTsk5pr1BAzoJgUcuWLb1sWDTbKMw8DAmk6MNCnoEMRJu4E7xTdlcmSkwMTSedjzKeNNHJH1VMLCgJHJk8gy12KIUfMGBA0e9JrexAoI2JHu962MJseYLt7dq18zJD0RYGPUWClNYrLNOICTnBJcbQqOwVFWCMy3gwQeQVyl4q7Uqqd69CwXlwpf8S8AxLs9kPPxWy7BmvqVpUy41AIZxFgmRjx1hKFcKTTz7piWTeYZIZ6GtWVcsY/NVXX/mqJBrzKuZXfK+oXGC7t99+2/sqEewQCZK7j1q2N4k8FqQHX6ptqV5aunRphveHPR+ybiH40aam0jbN3j9RdAm2IRWGdA1zAYL1cUlOCiIX//VgfkrAGPLDGhnKEHU2HvDvIkGKxzaUa2F+xbc+bh5rR5ZHTWGMzUiedS4SpMxVTSLIJEaJB5A4Rd9G6o4mEiQ/tia7BKnBd4sMeUiMQp4gVk3D0SXTlokx6ybGVio/aMX6+JA0Rf+l8jGft1Xht6a6twjHUeTWnnnmmZzS4RYbJJYYFxMg5oA3DetYpDA5nlp1IyACpLqfn67+vwgwOMF24zVBJgdZh2gpxgXcQkMzZc0tk/6BHScbhsxDGgsZZKyiRmUKFNX/lbMsT/qpNfph1A/APCww5eJ5oI983333pd6YO8wyJpuDLGNr/IZ3ApNHTA4hmXItHEWC1K8vh5q+ZHBRhUBWnTXGEgJPBEX5TRJY8XjnC86blv2MGTN88K5jx44+sxmtZAJPZC2pqiZZP05KghBMLkV/OdlVVP5WJsOEtGLoiWSBiqgWvd2R6dVjHB/2SwgQFuN4hiFHxBxNmvTZ/YD5AD4zVM/svvvuGd805ERGjBjh/03Gu8nfoajZOVU19M181ctz586VFEsBiA3Xdddd1yfvrLrqqu7SSy/12vNU2JtUox1GJEjyPmtbWvCOtdnee+/tg2+Mn7maPGpyYxw1kke6lT4LuWTa/nh9Wb/lG8h6mD+55LCKf6K1uQe4sT5FdikacylEgtQmIvW/K/ofiQ/MlSDsqPzg/5NKiNOnFy1a5InotCZERD0/kBXjGwWWuVRJLCbA2hUilPkYmPM88BJlHosqR9qTpevfwyvjCCJAKuM56CpKRIDsA7R8yTgISRAOly9zg8ASgxyDGxOhtLZwks0kBp1p2G0CH5ibQoJE5RREgpTeW8zXA3JjwoQJPpuW7G70aDHXQzbkhBNOqAsQUU1D9he/0QiCsE2aK2pCs1ekQaLveUiCgBOLcnS/45r1ZUwQ2S6txty5ejQkEsF2pESMLEbqysYEMzHFCJ2gEoRH7969fSUZk02yvpVBV3i8yBecJwuMKhqCTUziGROYjKfdLDIXqoytBDEh76N+XoVIECoe3nnnHTds2LBUBunDhR7VdYcddphfLDJX4hvEe86YELeABHf6KZgzbzCpBjStyaiTBF58j6VPInFB4Bhyg3lBNEAffvMYA6TtXXhMZQsC9Xy/SIJgXgvOSUkQJAepqlHLRCCsVAqJDoLKeNMRsM9HgjC+yvA8u1eZdCvr2TgShLGVvpzmuX8p72I+I3mOZwF8pLOtqt4IECQICSAzryX5RC0bARL6qA7NlWwmEqT4XmNSS1QrQh4z9yqWBCn+rLWzB/E9vvl4dTAXtfl86EETN4eNJlKTtINCB2MEVTUag2unj3AnIkBq63nW9N0gG8QEm4GNgKYFM9BFJkhMK4YEqWmwEtyckR+YxIb60gQ4CMJTbcCHl+BwtIkESQBwzCZkeaLdj3RNWJoalrxGSRArFYbkI0Cf1oyOEM5wUl1fEoQg/eqrr+69bdSWI8DEmwAolXVhi8pcEBCBIGEBydhhjaoQgnlx44dwzkYgV3A+1LInEE1w9KKLLvIZdxoLluNIPyRAhPyiVTKyeGE83W677eqwKkSCpLlvvvTSSz7DrVOnTl7OguzXsOE5gxwTYwLfrzCb3gKjkHPsS/AYcv/oo4/2cli5dJXTjDf3HvqmbbHFFr6CMa5CwZInCDiluUIp7C+MjfyJSmHG9alwHM1HgiiTPv8biTwQJBwJIwSRbN3Fe49UC8QzUiNxJAj+C4wT+SoZ0jgeWCKJJZyEJEeYpKYAXPG9o5CRPOMtMQS8rGxNBpmPdDMy2fxRy42ABevBLhcxz5gKjq+99po3RkeaSYRSbkz5VhFjYe2ExKjJYYkESf4mvvDCCw5ZK+azYcVxIRKEM4QS5fydGAOeTGHyX/Ir0ZaVioAIkEp9MrquLAQef/xxH5BjsYO/B1lEZCLz0UUeyJpIkMKdJyQ/CFYwOQmDaSyy0fJ89NFH3ZZbbulg1KPBd5EghXG2LZgAUsJKKTsZ3XFZnvlIkORnSs+W5SRB0oNa8jsluElJO9IL+NMgI4CeOqXBccEN+i9BEEqvLXOmkGFf8qupnS0paf/444+9Xn+0ui5fcH7JkiXe94ZKHGSa1JYjwDefMRXZpj59+nh9XgIaZG2BV5gFxl4iQbJ7jwXYCcjnC1CYtB3ZddFxIPQJszMoaFf4TU3qQUE/Zh4RBusKH702t7Cg8YMPPuhJNnT911prrbw3m5QEqU3EynNXjKmQzHgntm7d2h+U956KcUhOsm2ZJyDlFjdPKM9V1NZRwkrauPFSJEju583alCqP6FwzqZG8rXUhQZC2WWWVVXz1Mt5Xkm6Nx50AMfLiKEbYvIGESRKhzPsr3JP5FuMzyX/IORLIjyP5a+utLt/dhLEBkSD1xzUJCcKaAkN65gyMCVrL1h/3SjuCCJBKeyK6npwIhPIMZNLn0vHjACJB8nckJisw43vuuaeftET1+c3MlKx4ZEEIesRl01rAI+266YVe26RZniJBCiGZ+btIkOLwSrq1eU+Q+YI8W2h6THDDJFuiWt9Jj5/G7Zh0U42AjBDjKdn1LGYwiA4zlBScL753LFiwwC+uqTowCUHGBr5zVI2SWRtdnBvOEFLKqHfe+LVv376+woMEk3zVRWYaC5lPMJSgPAER5l1401gfh/A/6KCDsoi+4p9w7e9RiAQxWRa0wdVfna+UIWhpjW8VQXg8atZff/2cHUYkSP3eJcbVTz/91EsyMkYwZyVoz1rCxl6qR9FPJ4gsEiQZ3iJBkuEUbkWlBuTnvHnzsmTVkhrJh+SSHZu5GfPc/v37q8o28lieffZZnwnPe02CFGt/qxxl0zgDaUgmxgYIpQ4dOhT/oFOwh0m3Ll261LVv395LiYZzMJEg5e0ESUiQ8p5RR6s0BESAVNoT0fXkRSAMJJNBkE/fXyRIbijDwZ8gRSh3wQKRQB1SY0wEqa5ZvHixe+WVV2IN4dKum570lS0U4LDjhBMdAh3IDajlRkAkSPl6RzRrbrfddvOB5bBRhSASpDjMw4o7JMSoSrj33nt9YB4SZPTo0SJBioPUb803nv5IRiIymHgoRDMLw0pFxtOuXbvWnQlJp88++yxDIquEy6iJXSygTJAi+s7H3SDfM7I9qci98847Xdu2bWsCh4a+CSRZzKMmalKaa47AN45qXKQwIKkgndKekWiyKkiv/PKXv/QyrshZMrZShQCJR5+MI/JEgmT3cvoYkiFIWCU12+UoVIpOmjQpYwyAAIEUQWoMrAmURqsdG/o9q8bjF0OCnHbaad6kO/QMqcZ7rs81Q8RTWcC4SSUY40DYkhrJk5BCRSPVTZCnzCXou5IYXY4mcy3mUsxVGVdJKDGJzNCjiv5IBQ1zA75RzK8Yi5knyLsqu7czf6XK/uyzz66TEOYbRr8mBhPK4YkEqc9okb2vSJDy4lltRxMBUm1PLMXXy4eCbE4WPgTtCcLxUU1KgrB4tEzFFMNYd+txJAiLHyY2ZHiDF//lYwz24Ew2uEw4S+89xZAgDz/8sBs6dKgWjgngLoYEQdqNxQ79Wi0TgWg2XK5gqEiQ5D3H5JmQrwmz4zDWQ9KRart8JIgqFHJjjX8VwWDMS5EFggCJyuCEi/Phw4f77YsJ8CV/0tW9Jdjxvbn55pt91UahBq70aTI7eQ6hVjrjCBiHlU2Fjlfrv4MXQToCl8xhaVTb8HeqF6yFcwQCegSRqHhmn6j/Uq1jlu/+zNwYUpP+R6IOcyaCby+++KLflSAcGIMjHmphMxKE4DxjAqRJmhsYktlNf2SdlGSM/P777/37/95772WMvXPmzPHHQCYr7RnfBI2RA8Mc3nwP4gzPre8lIUEIJPPNC6Wf09p3Sc4jax5fGRnJN0wvAFfmBRAZ5q/GN4sYDMkSfOejBtKQI7z7VOfQ2L9nz54Nc4FVelSSIfj24F0Hjsi3ghekMmR+nMpJSIKE1bdVCkHJl01/43tPA7dSyUqRICU/gqrfUQRI1T/CdN0Akx2CnWuvvbbXmz/88MMTkSAsINGrTTKpTxOiURIEE04y6eIWQRgYQoq8+eabOY0604RdqfealAQp9fhp3S8JCcJilPJiGZ7n7iVJ9aZDEgQZAgJPGl+zcf3ggw98IC5qBB3KCEHGxZEgqlDIP5qZjBUSC0iwxBEgHMFMTcEcCaGouXdax8zwvk0LvRiSCDkMghonn3yyl9TE9JxFKX/ITj7llFM0Jvy3UokqGbJnwQuPmhkzZnh50TjN/7DSGdNYgp077LCD309j7PJeC3mMDBZ9b+zYsV6Gje8S0kuXXHKJx5eGlA3Bu+222y6DlCOwR/CeOUHaybqwzyXVmScIhW8CgTjIUAhUAnR4geBxxW9p7q9WfdipU6e6KnsjOJAZpY/GJeIUIkH0vcpGQEbyDdcrIEePOeYYN27cONevXz/HnJbqBIL0/NajR4+6k1NFdt5553mZRsiSbt26uSuuuEJVtjGPx3CFAEEy0Eh6KsPBF9I0l98ixDNzNea9aWz0M7438+fPr7dcXRgHg0xB2hmJR7XaRkAESG0/35q4Owxj+UAQvOBDimwALfQEiVaCwKw/99xzfrGZ9oVNoU4QDv5sy+SFgEZ04WIa1AQ3+HCnPbMrF67gecstt/gqg5YtW/qJIxVLYQaiSJBCvbK03wuRIKUdNX17FUOCEHTGH0jZiPH9ZNq0ab5yDokhk2cy8oM9MO4+88wzc1aCpK/3FXfHSTxTCHTyDB5//HGR9zngRdefyo933303cbYmpAmB+bAR0Nt11119vyYwUmpmXnG9oLK3No10Kr4su57gEH2ShJN8JAhyWXHkaGXfceNcHWQHGD7yyCNeUnCzzTarOzHvPN8mpESs8Z2ClEPaMc2B+VxPpxQSJNzHjpvPn7FxekbTnyWO/OCqSOIjeElGPAl8uUgQSzijD8eND01/h5V1BYXmrIV+r6y7qZyrsXkBsZRTTz21Lp5i5DOECFV0kM9hIwYDybfaaqtpDhDzOHm/R40a5VZdddVYabCwvxL3glTWXCoTSPOjoRKxvp49FgdbffXVfbKE4oaVMwY11JWIAGkoZHXcsiBgk2sCm2QZ77PPPq5FixZ1x46SIBAlMOIE6AniIzmw9dZbl+Vaavkg+TxB7L6RYsFkktJXaXnG9wa0j1nc3HrrrRkbxGXUiQRpmDdKJEh5cNWCsTw4MiZMnTrVZysRdGNhyLcJYt9M5M1PgYoPBTuLx70QCWLBJIJPjM1UkKplI2AyWEmNi++//34viYlm+i677OK1wSH50u5PESJLkJ73nUAS7/saa6zhfyZAz3yVoBJNJEhpbyRySwThCCZZFQhHolKZf+Ndp0oEOUcIUBpZyTyLLl26lHbSGt6rFBIE0pQqkI8++sjtvPPObuTIkRna9TUMV+yt5SI/bONwnZCLBGGeQCDutddec8hlMsam3fOjUD8qNGct9Huh46fx9z/96U/ed8pk1wwDsCQmw7ee79i/ewYAACAASURBVBhJqGrJETAPK+ZPVHvENarpmBdALpFUiYqJWiYC5SRBhG26EBABkq7nXVV3yySRjDkWMJhyhzrJ4Y2EJAhSV9aOOOIIPymX+V6yx56PBDGtShaNLCQJdqhlImCTa7JiyercfvvtvW43i5gnnnjCBzaj2sohCXLPPfe4Xr16CdYyIBCSIL179/b+NWQiqS1HgMAcAcwrr7zSzZ4928sCsaAhaGQksxaM5e8xGG0SIOJ9N3KewDwawBAgeFgwxiLLopY9xpIRT9Yc+Ky00kp1G8SRICwcFyxY4CtH+Xbhb4UUmTLp4ntW+L5DgkycONGbIsc1q2KyikctzuMxheikzxHoNHN5Iz+oEiWwhGQT47BIkOJHPAsUv/DCC3XVXSH5QR/m28acgKpwMkUxOkaeSWuDeLxLIUGKf3K1uYeRH6xFCQyTuR2XTVyIBLF+jWwbRshIirVr1642QSvjXRWas4a/y0i+MPAWqEfFAALO+rIl7bBmYD5LY4wFX+ZnmmPlxxavD4j57t275/SlM4lB5MTCCvLCTy1dW4gESdfzLtfdigApF5I6TtkRmD59uvecYOAvlKnFh4JMBbLpXnnlFb8fhukyOi7uscSRIMg4mVGXspNz4zllyhQvd4XRcUgQkaFIAMSyu6MkCBPMhx56yAdItCAvrr/m25rJ+DPPPOOlmeT5kR1IRjqEoBsZ27zjr776qtfsZUJOsNjkRAotKMv3xGrjSEuWLPE69FR7sBAMG8a9ZHvhlRD6VTAGkOGJHAbPok2bNrUBRpnuwuRsGDvRR6Z17tzZm8uS/W3ygqEnSHhqkifQr6aCUaXt+R9K6E2DlA19EhPpsDFOICUEUQe5zEJeLRMBZBkYA3jnmcMiFWbeM1Qon3322W7SpEleppUxlkQJ/l6IBFGiRHZPg1TG54OAJgkPljhl5If6ZvEIJCFBWHfRt5n7hvLExZ+tNvYw8oPvzXfffefJ93xrpnwkiAWekSRG+UAtGwEklmhhIgR/LzRn5XcZySfrUSYzyHeebxRzKPo181iqP1grkLRDkJ6+ji8IYzGeQPJay40xfZA5/9NPP+2x69q1a+zG4EuihAiQ/P1VJEiy91lbLUdABIh6Q8UiQIAIEsNkrJhsY75FgJmFN40P8qGHHirJhTI+xSgJQtbRTTfdJGkW59w333zjZRQIwg0aNKiuKsmytQh4QBaZvjTSAExyyKhHhiVXJUgZH58OJQTyIkAwGakQxleMyynBJoCMRAtBYoz3MN698cYbXceOHf2xlDVXuFMxJvDugx8BYsh3AsMEMFq1auUPwIIdkh4DZEyRwdeywanCuf766+skcgqfMT1bEGAjMEwgHnIZWRCCnuAMCYLEkMkuhSTI/vvv70lpyLxQOjM9yJV2p0gvMLfCV4FgHkEPvncQc/RT+jjZ9ARBpJecjTHJOHz38fYhczZspqm+1157eewsUxYddQgQxoMJEyZ4Y++w0a+ZP1ChJ4mxTMwtmHTfffd5bJC4EvlR2rsf7pWPBDHyg2QzvFVMzrH+Z63OI0RlrwgSk9RUSNYyJEGQb+b9JqBP/126dKmXbMxVhVedSNX/qsO5FkeLzrOic1Z5qNQPc5IiqPRgPmDNSA7mtlTVnX766W7bbbf1P1ONBwkNCaJvVW7sbV7LnDau2pZ4A7hDpv7hD3/QHDYCJd8giA/Id1sPsAnEW309Qer3xmjvakBABEg1PKWUXiO6pyy6yeTefffdfWYBk0wagSM+ykyEZBBV/g4SkiAE8tJe+UFQgskfJcAEIsCE4A8ZycisWJYMslcDBgzwD8QyacnoRsINkoTFIpOeODms8j9FHVEIZCNgmun0ZRbbYak6/dgWMxgiI+Vm0mHKmsvdm2yBiDEkC78NN9zQExyMGVTUQGyYAbotetZdd11PPkGSPvbYYz7QgeyQWiYCkByMm4y5JmnJwocAPP8OGcL4iveSVXcU8gQRxoUR4H1nLIAk5RmEDVKE35B0UkVNJpaQH/TLjTfe2EvgIF8TNiqbqayZNWuWHxtoodwNFSEQTcK1cB8Nt7BxlTkYUneMwWrLEeAdfuCBB7xHRzEVsXEkCAF6MpJFfizDl+pZKhE7deqUQbw9//zziUgQ1rGsJyCWrTFfIOu+R48e6sYBAuahRgVHGAcgaYcgMc/AWqFKEAG7HAH6IN8rxk7mWiSOkFxqqgSsgVHXYO2KVDNJETwL/s4+rBUgoiDtSEhBCppKxw4dOgjmHAiEPmDMBYhlbbXVVn5NZrLjPBOtDbIBZA3AGmv06NFebpy5KN81JEeRtyyHMbo6bm0jIAKktp9vVd0dgSAmLCa3wABH9Qdl7QQ0YHXRmiSbg/8n6EQAj8YHwswlq+qmK/hiLQBCAB/c07ogZ5LCBI8MF4ITVCWR6RItu0bqggYhwv8TrGMSyKTcMsDNZJbtmNgce+yxdfItFdwVdGlVggBjIhUGw4cPz7lwJiuL6g6kVNCVjjZbNDKmEjDZddddq+Tum+YyedcJBpN9HC7AGTeYiFOhwOKQjHBaOJ4QlCLQcdFFF/kAinSTM58hixgWNJbBaQFj2yr0UIouEkWClOd9wNgYryBLPqFygb7KvEBtOQLR+SrvNT50BIrCLNipU6d6opP+yqKddx5sCSZT3Wy+QMK2OAS+/PJLP08l415yIdnY8d0nYYc+WaxpcUiC8E2jIoFjqfJjGc7MmaiS79OnT5bsT1IShEQ/qutYM6yyyir+WHjVqGUiAMFM4gjVykOGDPGBYiSCqLTddNNN85Ig8vyI703mt8p8P2wkoDJ3XWeddfw/WwUzhN+IESMc3zISqqLZ9hh2UxF2xx13SAarwAscTTZljkvyBEoThST00jw2oAaDtPjmm2/uK41C+XDJYaW5ZyS/dxEgybHSlg2IwPz5832Qg0Ht5ptv9oFma3x0+UiQlRAG4VlwksX80ksviQBpwGeT9kMjVzN06FC/ICHTmOzXQg0DRCbnZNGTEW6NSSFZNGQukUVjWeGFjqffhUASBDDThRRu3rx5zuxBpFaoTMhFgHAeqxJBwoHMRDXnKxA/++wzTwiZ5wS4sEghkNm3b98MSRvLBIcsjTPcNa8QvmtRMjUteFNxhP8R4yCeHmEjEERQmGAx1R5kfMaNlyY9suWWW2ZJiIkESUtPatr7tGxEJK3Q62/btq2XZiCIQWUS77/JYn744Yd+PkG12ODBg32FHcFTSOtwu6a9o+o8O0QdwVGykslCJhlFbRkC9DcCwMwPSiHbQxKE4zEup132KmnfSkqCJD1emrcjiYzEyFASiKQS4gaMv7lIEHl+5O41VCizLgBT5JhIpILUGD9+fNZ7zryM+S5rXBrJVMOGDatL3jHZptVXXz2nuXea+2/cvdN/Qw8VtkHGke8YzyNcbwi7ZQiQ5EDFEXL49MdoEwminlIIAREghRDS742CAAtIZEAIuNGiJEjcRdiEHDkBNO212GmUR5Wqk5i2NH2NcksCG0kak0RMT+nHkCA0mxhS4cREXU0IlBsBxlGyuMjOzEWCWBUS8gpRCSy7HjLCIPCQXxAB4pyRGXPnzs2qijGzUirDbCJeiPwo93Ov1uNZNjw+CdEqzlB3eosttsiZ1Q2JQrATUg8yBQmBsBkJsnDhQr/IJGNMTQiUEwEbA8hINCk2q6RjPI72SwuIIt9mciNU7oVZjOW8vrQci3ecihuCc6oCyf3UGTMJECEdUkyfszUXFc0iP4p7q0SCFIdXuDXzWtZPVMkwZwDLqL9EIRKk9LPX9p5W1UFi3xlnnFFHZIRyuFGyk3GWuTBVOBD3Nu81SScqcvIZe9c2os7RX99++20/pyUhwrxRCt03+JncaDTht9C+afvd1rFhjCWKwaOPPup69+4tT5C0dY6E9ysCJCFQ2qzhEUhKgrAdWfRkMyEtoIl4wz+btJ5h3rx5PsuAQDDVH0kzta0ChCAI+1HxQQYS+t9amKe1NzXOfRciQax0mKsJjc7DqyNbFBNegnlhBVPj3EFlncXIDHBDboGqw5DAtHe9a9euPuPtzTff9JUL0coPpLKQaWAsYExRc47KT8g6dOkJXEZlFkMSBE3quEoacMRAEomx0FchxBdZnK+++sp16dJFMmPqeGVHAMkP9PujSRJWSYePSjRLkcATwQ4qQ1ZdddWyX1O1H5Bg59dff+2zX6mSSSoPSDYzxD7681TYqGUjgKQryWbIYZmvUlKc+AaSbJZ0Lpz0uGnYTiRI8U85zh8ll8G2SJBsfMEEMiNKdLI2PfPMM/3YiszlbrvtlvWNykeCLF682G+PTBtkFPPbK6+80q9z+TvJAEnH7OJ7ReXuwfrL/JE222wzP87uv//+StAt8yNjXUbVPf7AoVdleBoSUZFsJU7YokULJUCV+RlU++FEgFT7E6yx6y9EgpC1dPbZZ3vNZCo/+NhutNFGNYaCbqdSEHjhhRd8PyO7u5hM+NCgyzI68K0hMwbpqzRODCvlmabhOvKRIGHfJBt+woQJDvkga5a5zOQx7WSdkR8E5lksIhOAxAILPXS6aVaBgAnvmDFjvLRYnOyVZYkfffTRXqs+jY3FOP2vWbNmWbdPwHPmzJke39A4uhAJwjHJXERuKO39NY19qhLumYCPZb2GFUaMoQMGDPAeKlH/mkq47qa8BoLBJIcQgI9K25E9y5zr4Ycf9pdIFS3ZxknMuxkvkMhBZqyY6oamxKKxz02FJ8kNZCiXQoI09vXW0vlEgiR/msyt+LZTrUzlPAbbrMnIjofEiwuyhyQI8kEk+aTVHxT88KCDmCdjPvwGhQbxPJFcUkK5SBAID5KBmBNbY40b9QNJ/rRrY0tiUyTzMM/HRN6kL2vj7irnLiDiqfwmBsg8wipvwyskXkj/xFweqWISrdLqZVs5T65yrkQESOU8i1RdSdTwPLz5fCQIH22y7ZjQwP5qgZOqbtPoN8tCnOwNJt9kGTPxTtrox2SAEtSTqWFS1LRduRD47rvv/KIG4o7xkkUklUw0K1VHdoXSd4JNjKcERshkRo4w1wKzXNdX6ccJyQ+yigm+UYVAVRiLyXXXXbfuFkJdZBY/UVM+W2xSLYLOMhIiaWssWE4//XTv8xVXtUmfY6wlaBH9PRcJgvExz4bKGgIlcYugtOGs+218BKzSI/QJ++STT3wlGJny9Gc00ZlPYAyLnAtVClHfm8a/8qY5I2QnxDvJTBBGvMNGgphHCnJLSN8RuIA83mabbbIMjpvm6qvzrB9//LGfD9DvIJhFgjTdcwxJEJIpkBFSy0aA954qA6pEITto+IExrlLVmY8EmTZtmpe+Ye2W1sa8k2plquEgQZAaDVtIguDBetlll2Ukn9i2IQlCYJ+KRgL7JPexD0Q1vq38tuGGG6YVbl8hbtXhUYm21IJShhsHV9azUb9Ek2REjo3q8JBwgqAjuYJtio3dlOGSdYgqQEAESBU8pFq7RMotyehCkoKsue222y7rFgtVgtQaJrqfykRg0aJFjokhgUsmkUn045FtICPh2GOPdeuss05l3piuqmYRwKibwBL91aqPuFkCTFEShEA+i0tkBqyx3UUXXVSSUWqtgBolPyw4By6UW0c1/cOqGgglspUHDRrkF4kEmsjCY0GexNuqVjCM3geLbUwd+RNnoFvo95AECY8tD4Va7THVc18hoUzQrUOHDp4obdOmjQ/ut2/f3gfrIADDitA066SDGUEiMjRDEoR/o5LL5BkJvhG4z2VwXD29pOmulG8QskH40fANI+EBGSuRIE33TPJVQDXdVVXGmXnnIZD5Q3IDpHFYFRp6sqU9UafQE2NexToWqSrmqVTRhFUJxZAgrBd23HFHqW7kAN1kwaio57vGGAvm77zzjveoIxmSKgQqwMP+XOgZpvV3xgESxljPskZlHYbfL2srq+QI/dQgSaloRBWG6kbGDuYTaa24T2u/SXrfIkCSIqXtyoYA2V9MaBio2rVrl5MEMTad7DkWlWkOHpUNfB2oKASYvPABJbM4qVRAnClyUSfVxkKgRAQIEhPoMAmRPffc0+ufPvnkk+6UU06JNUbH0PCRRx5x7AthRyXIWmutVeIVVP9uVCdCejLBDjOTuTMz7Y6TC+C7BulEFpxN1qkSMaNjyd85V4jkKPR7SIKwkKRP470C6SRZwep/96rhDnJ5U7BYJxOWBTtZh1SLkeiDvwdZ3mTKEnhmbLEs5oMPPrguUFIN917ua4ySIMhZTJo0yRNIoc9SSDAjkQfGnTp1Kvfl1OzxTAud6s4hQ4Z4XxVrIkFq9rFX9I3xTiMbStB42LBhGdI0kBrI25AoQf8k8B6dk4oEiX+8fJ/uu+8+T7qH0rY21s6YMcNX34XS4UlJkIruUBVwcSaHy/qAbz2V98wJTMrRLrF///6+KlQkSO6HxvhAPyWRFO8+5lGvvvqqTyAhiYrEPSPyopKZdtR8voEV0F10CU2MgAiQJn4AaT19EhLECBBkrpjADxw40A96sOpqQqCxEDBJBvpgLq1JuxY+2izOyVJAh3rrrbdurMvUeYSAD9gTOCKzGO+asF+S/cn42bx584xKEMGWiQBBdrJkMS+MatObOTwG8ZbhFcWP8YIJOotQGgFPJvFplgYIMSpEchT6vZAniPqzEGgoBJJ4U5hsC9UekHTIMCDBEAafWcQj44I0ZtqlMkIShCxliGeCR1HTeJEgxfdqiPhZs2b5foZESFS60Y4oEqR4bLVH6QiEHnU77bSTJ4dDgiPsj5hzRytA7MwiQbKfgZlDI1MVjqFhlWKcf6pIkNL7c7gn338qDogX0Eje5e88CwgPKsiRa4X822effcpz0ho8CqobkPVgZNK2yN7hs0g1fZQEgXzC84OxggbJRAKgPFhqsHOU6ZZEgJQJSB1mGQIMQmQTo93btm3bvFmZhUgQWyQyiEF+sDCSgZF6WlMggLEZWUosKKNak+H1mCZlx44dvTmXPGqa4mml85xGGGMSGWcGnc8YPZ2IFX/XeE5AaFBVA9HZokWL4g+Soj1YdKM9DSkE+WbjYSGSo9DvIkFS1Ikq5FaTelPQd4866ih30003+Stv3bq1rwCBNLUqpU8//dRXh/Tu3Tuj0qFCbrXRLyMkQZj35zLkFQmS/WjAZP78+Q7p1c022yxjzUUmPUQ+Ac8lS5b4Knqqa+KaSJBG7/apPGE4D8WTLpfvRNL+aCQIiT34g0Kiprkx/+d9x6A8rKIDE5Eg5e0ZP/zwg69IoKKOtYBV1rEWe/PNN12zZs0cFYv4gFkzX1Gql6Mkf3mvrjqPxvhAHJFqjxNPPNGT9pBI1kzlAAIpSoJU5x3rqpsKAREgTYV8DZ43/Liiy82Cj6AHH4Cw5Dq89SgJQqbc9ttv7zchg3706NHu/vvvd927d69BxHRL1YJAuPBmwkPwgioPI/nox2R8IH/DpCipX0i13L+us/IR+P77732mzPTp030FSJxfDf2YhRF/op4glX+HTX+FvNsYxyMjEEcycYV4sECQiBxx3qiULK7Zs2f7TOTwO16I5Cj0u0iQpn8f0nQFxXhTYDh9xRVX+MA0GaHhWGHzZIjBXGNIWnAl0EGQiPVBLk+QKBbhXIzgPpV4YYApLdhxnwSJuX/INmQACRaFYyyBOCqQ8KCCiCtUlWxBZzTr0VAPZXLShKvutWEQSEp+2NmTkiCYIEOAIKmd9mYSzCSNnnXWWVlwFEOCnHbaaX6twBitthwBMMTTA2zAm4Y3CgoReNrmkmOl/zNGI+8W9REUvssQIHaC58fgwYPdiy++GCt/JxJEvaUcCIgAKQeKOoZHgAykUaNG+UBwq1at3CuvvOL/nVI0iBCIjTgiJCRBCC5vu+22/oMLA0zWPRN4AkpqQqApEWDy8vjjj3s5G5v0oE1JWSsTdfq7gspN+YR0biSwGIMJihCoj6uY4zfkmZjE//KXv/QeTBDWaskQQLsXYv6JJ55wu+++e8ZOZH2B/1ZbbeUzG1mUp7nxbSfoRsb7iBEjsr7jhUiOQr8bCfLYY4+5e+65x/Xq1SvNcOveGwABTGMhlxlPi/WmYC6MYacFnhlzycJHHgtCBdPOtHjXMJ9H2oqgHJnfJhVywAEH+IoZWjEkyJw5c3yAnsB/GpsFgTDWRet86NChXmYxusYKSRA8FUgy+/nPf54TMtZx7MMaTk0IlAuBYskPO29SEqRc11ntxwEvkk46d+7sA/Jx5HASEgQFgwEDBogEjXQI+0aNHz/e7b///n7OiacX1XY0xleC99HvOnPhRx991EtfQtybrFO197dyX38oIYb6S5z/D+cUCVJu5NN3PBEg6XvmDXrHVGtg7Mgij8Dw5Zdf7tCepzGYETxGFzmqy8fk6Omnn/aLTFhfGqbTBOvSusBp0Aelg5eMwEcffeT1vDHrRBLLGlUhZIRI679kaLVjPRGg+oAAPFqoTMijAbZ///vfPgAFoUwQn2BJmg3PS4E7l8SAkR8cUya92cjyjYc0+uabb7ykpQXqCpEc9jsLoWiGM2dhwU8GKBl4uSpNS3nO2icdCNAvX3rpJV+5tddee2WQxvStww47zEu3Ua1AALkYb4q33nrLEyDrrLOO22WXXRxBe+Q0IT+ixr+1jjbJI2AJKYw0CxUG4EqgLaw0SEqC1Dpe+e6PvoiOPJWeN9xwg19T5SPSiiVB0oyt7r1hEIAMZuwkSYxEnTZt2mSdiLX/woULvTRg2J9FgsQ/E4LqSDNCaFpMxWRawTefv1QhEqRhekH1H5V+PHz4cF+lANFkc86nnnrK/52x+LrrrnOrrbaav1nGaio9qRjBDF3G3IX7gJEgeC6yXmW+EJfMZyQIyRUkmZDQpyYEkiIgAiQpUtouEQKmbbzGGms4MmWRAWFwgi2n5J/WrVs3nwnWp0+frIxQPsqmqcgHJC3ZcYnA1UYVhQCLSiafaCtvvPHGkrypqKdT2xdD0I5AMgugUHuWuza/GsZRCGgWnTZ5nDdvnieoyUCS/mxpfcTM+ZhsW5WHyI/CWCIHhH8Kmt2hITR7FiJBGGsJgqy33nqaExSGWlsUgYC9z2+88YYn6KhAtlZfbwr2h4im4oPxmLkvWbmFAtZFXH7VbMo3i0otvj1gHmfEG4c7Uo4ETAmcqi1DwIg1kh0IDiVZJ4kEUe9pSgTMHxE5zDjtfpu3Uh0GKWoBZLtmkSDZTw+5oEMPPdQhVYXKBiSIeQEy34JkJhaTq4kEKe6NsAQyfDz4Jhm2JEKSvEsiTvRbxXcP8oNnwdqLuJeMuQvjnpQEYVxgPkHVfZLvYOEza4u0ICACJC1PuhHvkw8Ak3Kyk1jk0PgI8NG49NJL/b+zGKRE0wJx0clOI16uTiUEhIAQqBoEyFQm+5PMTxoTairlLPslGmjid7KNmbwTsKckHpNZVSqV9sj5dlHGjs4/FQksfghE0VT5kR9TMyxloVgsCVLa09JeQiA/AmRokqDzwQcfuIsuushXLoctaUVCLm8K/p1MRfyD1l133dhMxrQ8ozAIWkguNCnuacEuvE+ykHfYYYecZvFsC34Qy8hbhua85gmSRA4rjdjqnhsOgVwkiJEfW2+9tbvqqqt8xVxck0dNJipxeDK/R4mASuVc8kHR7xvrAgL4JEVJEjd3/zdyiS2suiYf+dFwb1LtHBlMWQ9QxcR7H5IYSUmQ2kFDd9KYCIgAaUy0U3KuTz75xGd6kq3JZCYkNzDXQ3oFuStrG2ywgTePhh2XHEtKOoluUwgIgaIRoLwdGREyaSE8qD7Ce4YxNCqFQeUd5cOUXVvbYost/AIHoz615QhQSYPO/yqrrFIQFgKaF1xwgQ/gQzwhhUcT+VEQOr+BSJBkOGmrpkHg3Xff9YHjUE4haTCesSHt3hS5nhpEE5XfBDX23ntvX52IHBZyIWR9x7UQd3xCZMi7DCXG0L59+zoCxlTaW8CYfov8JZgiyQJZz9yADPGRI0d68i1aCRLu3zRvnM6aJgSiQXsyt6liKER+GEbyqMnsLXEkCHPTG2+80fuibbLJJgW7F+MsY8aWW26ZUQFZcMeUbUASA0QRnh8omlB9n6vyg/F3ypQp7pJLLpGHbUw/Ya6EbBXfJvNUPfHEE/3fQ9l7kSApe8ka8XZFgDQi2Gk5FQMb7Pg555zj/T923XVXf+ssLFnEMIHh40wZINvhF8JEHW1E5AHSbhybln6i+xQCQqA4BKZOnerGjBnjx8yePXt6CSwz1uNIURKEhQ0EyaxZs1z79u1d9+7dRTJHIKcy5sorr/SBS8ihfJIBtivPgQxa2jbbbCPyo7hunIgEyeX5UeSptLkQSIyAybRRDWJjrO2clARJfLIUbrh48WL/zVp77bXr5LCSkCAEk5APkx/gsk4DiXHyySd7qSAqafBXfP/9931gLvSlC7sYlR/I5Ky44op1JAhzAxEgKXwRm/iWw6A9l4JPUq7KD+IJVNtSmYd3nVo2AlESBEIUwpMGAbrZZpu5Ll26uLZt23pCpEOHDj4xVXhmYklfmzFjhmvZsqVXKDHfOuYF5tmFzy0edpD5fM8I0Edlr6xSBNKfMRqvK7XlCITVsqxjIUHBfebMmT55moqksBJXJIh6T0MgIAKkIVDVMb2cAAa8HTt29B+ABQsWZJAf/Ls1TKUZ+DCg1AJHnUcICAEhkIkAwTcmjUi1IAMAUUypuzWTEODvSUxRhe9yBCBACA4hf4NOrxEb+TDC+2fo0KFeZiStlR/cO99upNSi5uMmeUmlEokOyLCtv/76GZDmqwSR54fe0IZCgAQc3lmr4GKearIL9FuSdggU00SC1P8pEJAnQIRBLDIX1kKpxigJwvtPMJ/gSJz5af2vqvqPEHoi2N0gd9W/f39v0gthRIDTEiSobkSLnmAozeYUzZo1q34wdAdVh0AhTxBuiDECtYgRI0Y4ssNJoFSLRyDEExN5SBA8/6gEJ8E0rkGOHHLIIZ5Mku2SvQAAIABJREFU1TjgHKbb++23n49DQcgtWrTIy7RTbccagfGUcZcqfOYJVNRTCRLGsyy4j+8Xa7FddtlFXTaCwEsvveRxBkfzrqGPIu0M7vlIkIULF3oZfbzB1IRAfRAQAVIf9LRvTgTCoNK4cePctGnT6io/wo+FIBQCQkAICIFliz0yhqIVcJbtSRYc1Qnt2rXz0lbRJhKk9F5khAYSjEhakQFWqCH1SAuDeoX2qZXf6asTJkzw/TDq5RE1fuaeWVAieYPGdBjQzEeC1ApWuo/KQcAyCfFQgJQ76KCD3D777JNhSioSpLzPCxN4gkhxnhNREoTMT6oZMPclKIdEBtI4avEIUE1DZf2nn37qs4w33XTTrGxjMOYZHHHEER7XwYMHC04hUBEI5CNBQvIDOUJVKhV+ZLk8Qb755hufhEqV2FtvveWrwvkWkmVPgupGG21U+OAp2II+d/fdd3uPP5MLJBgP+RFWcYQ4Q8zxrQJL1m933HGHJ+v4txNOOEEEfqTfgBHY8M3inbaKe9YN5kXDLnEkCP0XD0wknGV4noIXsoFvUQRIAwOc5sPzoaW0lY8FMiHIXon8SHOP0L0LASEQh4BlDSEbSACezFdr4aScbNrzzjsvlgBhe5EgpfUvMCYrHC1qDOIJ1KvlRyAXeYEG/QEHHOD69evns5HffPNNv9BhAX7hhRd6D7BcJAiBujAjX89ACJQLAYzIyTiE7Jw4caLbfvvtcy6iiyFB5E2R/wkR8ID8JCO2EAny17/+te5gBOyjgady9YW0HYcqELLCRYCk7clX/v3mCtpb5UeayQ8SSWnI1iVtSSprkh4rjdtBKvPdwYsCGSzWBXEkPPEt5hMkU5DgQzUIc1yIJdZxBPklMZbdg0jkY45PUoSts4z8QIIYQu7JJ5/0ssRxJEga+6TuuWEQEAHSMLjqqP8tsR47dqwPejzyyCNe4kpNCAgBISAEMhEINVGZTEelV0IShEyjfMaxRoJsu+22fju0ftWWI8ACB7PYVVddNSMASmk1cgDfffedu+WWW1zr1q0FWwEEoiQICxuM4VkI4u9lWXPm//X888/nJEEIJB999NEiQNTrGgQBZJioWILgTCJLkYQEkTdFskeVhARhLMFQluxkMnDRWEfSSa1+CBBcYh2GZEsogVW/o2pvIVA+BMKg/QUXXODNuEmUSDP5wRyVIDqtWCJYJEjpfRNCg8A8koEkTVAdQ8IEPhXRxjOCICFwD/FBVSmSTiSwRWVhS7+i6t+TuRSEEZhsvPHGvspmhx128P40NIj5s88+uy75D1yPO+44/3eRINX//Cv1DkSAVOqTqZHrMq2/nXfeWWZQNfJMdRtCQAiUHwEC85RPk/laXxLkjTfecKuvvrpbb731yn+hVXxEMzy/5JJLvPwNAffQm2LKlCl1E+5Ro0apzDrBsw5JkEsvvdTxzd9xxx09vmErRIJ8//33XopIpe0JQNcmRSFgpqRUf9x+++0OqbskrRAJkuQY2mYZAoVIEOFUfgTC/ktQ79xzz5UkS/lh1hHLgEDUGJ1qsTTLXn311VeeEAaDUqrhRIKU1imZp2J0DuZIt0PG5yNBSjtLuvaypDySykhAad++fR0ASGGxViBBGtLD5v8kUkGAQOAjt4tniJoQKCcCIkDKiaaOlYWA6f0hf0UG0q677iqUhIAQEAJCIAaBcpIgAjgbAfOuOPbYY/2PEE1nnnmmGzlypK+U+fLLL31ZOxUMTNQx+FYrjICRILNnz/Yb55IRK0SCFD6TthACxSNgBMgLL7wQa1o6f/5898QTT7hZs2b5zE/k23r06OEJOZEgyfE2w3MCGpjwRptIkORY1ndLKhpZd5FRT8VTmoPJ9cVS+zcOAha0b9Wqlfqrc47xFBKEQLBIkMbpg+FZwsr7OBKE7xnm8ar2yP1sSGzCC4U1AgbnXbt2zUhymj59uttjjz383Kt79+7+QDZfw+uDapo2bdqIuG/87l/zZxQBUvOPuOlvcM6cOX5Bibkh+n6hmVTTX52uQAgIASFQOQiIBGnYZ4F5OWXVLC4hPWbOnOl+8Ytf+BLsgQMHeh8Vso3IQBozZowqEv77OChLR8qSPwSJ999/f1/pYYu/kARhocOCPW5hGJIgVOLgu1KMxnXD9g4dvVYRQAKLqi4W20iLEGSjWunWW291SFlFG54V/GG+GpIgZIQic6E+m91TkGo55ZRTvPcfY4BIkMZ/m/i+UdlIwhltxIgR7uKLL/YmvWpCoBwILF261M+LQi8vOy4Z28jYEdAk05ugZtKKOwt+MrautNJK5bjUqj9GuUiQdddd15NKGgcyuwTfdrynHn/8cb8OwK829O7IRYIwHyawv9NOO3nPO7VsBDAsZzwYN26cx5YKj2ibOnWq9wZjHkaVIuMKazDmWTfccEOs/4qwFgLlQEAESDlQ1DHyIsCHAn1vNNdZIMkYSh1GCAgBIZAbAZEgDds7kLoi8H7TTTf5DC4CnS+++KLr1q2brwh56KGHHDJid955p2vbtm3DXkwVHP3tt992xxxzjM+SDxv/RoaxJTXkMkaP3iIkCOQSRJRMz6ugA9TAJZqm+tVXX511NyzOCdpT9fH+++97/xo0vcNKJguUIONAZYhaNgIhxvlIEHTW0QCnpV3qptz9iH7K9w1iHyKfgJ4ylMuNcnqP9/nnn3uCDVIj6k3BbwSFCWZao8p2/PjxbsiQIRo3S+w29SVBeC6MAcUQUSVealXtRgUHZtsE6L/99lt/7fh4XH755V72ylpIgvBvBx98sMPM+7HHHvN9nW+YWiYCVNUyv4fMbN68uVd/iSNAkCUdOnSoe/31193gwYN9UhrrsuHDh/u1heZa6lkNhYAIkIZCVsfNQGDx4sV+EFT1hzqGEBACQqAwAsWQIOinYsQn09hMXMk+mjdvnicxwon0N9984xfxlFqTFUdFw3333efOO+88H/i0xkIobtJe+OnVzhZGalDKfuKJJ/qMt2eeecYHNV577TWfXUzQw7JBk5IgZJGyjzw/aqevVPqd8L4/+OCD7p577nHfffedzy7cZ599XJcuXTKymU2zGkIEA1SNq8mfbBISBALknHPOcX379vXZnpBScdUiyc+qLYWAEGgMBEKSI5RlYq41duxYd+211/pkCcZWCxATwA8r6hrjOmvlHATfMeN+/vnn/ZzrueeeK0kOq1bwKNd90F8vu+wyH2RHEnf77bd3VCOwjqJqiYpREiOs8RyYO5x22ml+jcCc4MILL3SjR49OrTyTJYVQFU7yWChvFVbNUmEDblTVx1XO0rcPP/xwv54AV8YPpN8ULyxXb9dx4hAQAaJ+IQSEgBAQAkKgAhFIQoIQQEJqQIbnmQ/QDM8JtKEjizQLixzLhiUIR8n1GWec4aVxCMRDjLDwISMMqYDrrrvOZ4WntRmZ0aJFCy9fGWbFmV43mN17771us802q4MpKQmSVlx135WNwNdff+3HBLJCizFNr+y7aryrK0SCYDLL2CpsG++Z6ExCoFwIxJEgixYt8lUeBDJNyobzvfzyy77ak/lWNFmiXNdTq8eBODrrrLM8QRxtpXiC1CpOpdwX1cxUKFDtaVXIkCJgTQA+jgThPHgrQYDgD4g3RVoTeBgDIJDAi3kSiVF4ToW+icX4p/3www/+OCSqoRajJgQaGgERIA2NsI4vBISAEBACQqBEBAqRICUeNhW7sVAhS+uWW27x94s5L5lFm2yyiYMgIWMRAilqeI6OOu3nP/95KnCKu0kjOKiOIatz4403ztiMxQ2LR6o/kFwhkz5sIkFS23Wq/sYXLFjgg3hkgNLHJdua/UiRDyFzEx8VGgGjUG4pJEH69+/v8Pvp0KGDQ04PfW8yRskIldZ/1b8uuoEUIhAlQfj+U0F7xx13uA022CADEZtLzJ07102ePNn7MKnlR4BqRbyqkGMlIYcxlIz4+sphCXfnTJadYHv4fScAT6IU1eDgv/nmm2dVggg/5wmgkSNHetmqww47zH/PeefjyKBiSBBhKwQaEwERII2Jts4lBISAEBACQqBIBESCFAlYsDkTcEw5WURiDEuJNZN2k8BCdxatdIiROFPP0s9c3XtahQwLbgiQOK8OMrjR740jQLj7kATJdYzqRklXX2sIMNZOmjTJnXTSSdL3zvFwkbRAGtCMtm0zxgiIDqtGJNBEhR0662GDKCFbtGPHjrXWfXQ/QiA1CIQkCN5IBIxzVXXNmDHDzxX23HNPX00qeZv83WTOnDmuX79+XnaUsTYMLosEqd8rhn8H3yoIJkvcMcIeGSbmqsi8ItsmEiQTa+TYWD+RyABOVNcXqoIRCVK//qq9GwYBESANg6uOKgSEgBAQAkKgbAiEJEjv3r29hAiGcWqZCCxZssSRnRwtpQY/qj0I0D3++OMOc06yvb788ktvdk5mIhq2assQYNHy9NNPuxEjRviswyiBQQXNueee63GLSmCFGEKCHHXUUZ5wkuG5elclI8C4wbhK0B55jKjJbyVfe2NdGybxyNwQCDn77LPdtttu67W7ITkYV6PSIWCK5NVFF13k3njjDZ/JTFUeVXhqQkAIVDcCIQmy2267+QoQ5EOjjex6MsWpArnrrrt8NZhabgQsuYTqZKoRo00kSPG9Bx878wJEmg25JozhmetOmDDBrwOMmEcOi3kAc4BccljFX0F172Fzfirqb775Zk9+xDXmBhBK7dq1q/tZJEh1P/tavHoRILX4VHVPQkAICAEhUHMIEMQnMwkvBnl+ZD5eFoQsVkyTlkqPAw44wMsytGrVqm5jAnJPPvmkD96/+OKLdf9Olh0a1ZJkWY5rPhLEjKJZnINlvuoZW3gWyhSruRdWN1QVCLz77ru+moFgE0H6Qw45xI8FkKRqyxFg7CQoNGvWrKwKDgKcEBvgBsnx+9//PjYQKjyFgBCoLQRyGaOHd8lcgnkCRtJ33313hsF0baFRnrvBkHvffff1PgvRChA7A1W6O+ywg/+rPEEycYeMxzSeaiOkLJ999lmPEQlQe++9d8bGH3zwgU/O4buPtJM1JBqnT5/u5XL5tuUK+JfniVf+UZC+omIeHFhrGZkUXjlzKRKeqBKNeiiKBKn8Z5ymKxQBkqanrXsVAkJACAgBIVBjCJBxRIWBadKS2UU2F5UJubK30Pgl6EnADgO+tBue5+oScSQI3iiUwZPFTaBznXXWqbEepdtJEwJG5lFRd9ppp7kBAwbELu7ThEncvVoABC+luKBc6Pvxhz/8ISOYlHbsdP9CoJYRKESCfPbZZ27UqFHeT4mxoUWLFrUMR73vzYLyHCiXXCAECEF7SBCIezLzSY5Ke4OwIJmBNQESVmZ2vvXWW3tCKVqhZGQTxD7rBZpVLCHZNnDgQD8fSHsCj+GUS/LWyA8M5mkQT/lIECrCjj/+eLfiiiumvcvq/psAAREgTQC6TikEhIAQEAJCQAjUHwEWO5dffrk3LmRh3alTJ39QStgvuOACd84557irrrrKZyXFNYJ2/GnZsmX9L6ZGjxCSIGR20chOnDhxYqqN4mv0cafytr777jvXvHlzt8IKK6Ty/rlp3vP58+e7r7/+2m222WZZAR/LOM4ly8IxLHBHhaICnantSrrxGkSA8YHvP9n1BDfx8oHQsBaSIMjknXnmma5Zs2Y+MeWKK67wQfp80jk1CFnJtwTWjJ+HHnqon2vFJZoQkKbi+dZbb/VyuHEZ+SVfQJXvyPyfvgZRD5kBCRJHfnCbVHnssccevsqDgDx9Fik3qhxIpOJbqOa8YTz4hESR4WLkB3MHSA/eeSpu1l133VgShHEE3yD1WfWspkJABEhTIa/zCgEhIASEgBAQAvVCYMGCBV4juW/fvhlZyWbAjUY9RIhMN+sFc4YnCIsXshKHDRuW+qy4+qGqvYVAZSBA8BLJj5tuuslLf6FBb9mwdoWMqYyzZHKPHTs2NnOTarpTTz3Va/3nMkSujDvWVQgBIZAUAeTv8PkZN26cDyjT+vTp45NPwqqDkAQJj92tWzdfbbvzzjtrzhAAg6zt7NmzHeQybbvttvPEEpKiYUUdAXrwN+8kcB4zZowPIqddupVqbr43+MqElUVW2cl8NZ+PB1hS0UxFeJcuXXxQ/q233vLJU8ccc4wqFP7bXyHhRo8e7aIVIIwNJ510kpszZ05dElroWRlHgiQdd7SdEGgoBESANBSyOq4QEAJCQAgIASFQLwTIhCOrGLPCONkEk2VhAm5mkSI/6gV5zp0LGaM3zFl1VCEgBBoSASQECQDNnDnTB3yGDh3qDWKj1TBffvmll7V6++23vZEx8iLRZgTIO++84zOT11hjjYa8dB1bCAiBBkaAbHqy50kkOfbYY93222/vqD645pprYgPLIQlC9S3zMuZuaa6ui3tEEEl4KoFR2KhWoPoA77pwG3ztIJ06duzoHnroIbdw4cJYorqBu0PFHJ4gO9VIp5xyiq8uosob3KhK4ls1fPhwt8oqq7gtttjC912+V9dff32s/wwkycknn+zuuece17lzZ3f66ae7/fbbL6+3XcUA0UgXYpUyZ511VlYCxOLFi93SpUsz/BZDEqRHjx6aDzTSc9JpkiEgAiQZTtpKCAgBISAEhIAQaGQEXn31VdevXz+Hfi8LxajfBAuXIUOGuK5du/rFz5tvvunQlo1WfiCVhSE6i0fM0dVKQ0AkSGm4aS8hUIkImLH55MmT3Q033FAwQxviA1kWAhpI4G2wwQYZt/XnP//ZG8rus88+OatEKhEHXZMQEALxCKDpbz4KvNt4IUCKIL8EYRqXXW8kyEcffeS9KdZff33BGyBg4+7DDz/sySUqPCA0kArDvLt///5e9gq/CrZF4pX5Kwk/NCTI2BaPijR6UzAPRZ6KigQIOfoh36Sw0hvfGcgQ/s3ksPKRIOqg+RGwtRbkUq4EiOgRqKQZNGiQ23333XMapwt3IdAUCIgAaQrUdU4hIASEgBAQAkKgIALIAKDNyx8m0lEShMUhmVuUZSMJQAZXnOyVVYpgjEgWs1rpCIgEKR077SkEKgkBC1AgaxVnbB69VssGR+aKzNpLL73U7brrrj4IB/nBMdABp/pDhryV9KR1LUKgeASYf5FZjywQHgDm+UFlApn3BOaRIIoLLDMO8BuVDGqZCDz11FM+cYdxEvLDGgk8/PuOO+7oA8ZhQJ/qOqSeaBAgof9K2vB96aWXfIVG79693SWXXOKojsnXQk+QaF+leoFvF0ReGsmkpH2Hef+ECRN8FVguX5rwWEby4acCYQJBpSYEKgUBESCV8iR0HUJACAgBISAEhEAWAoVIEPSTkVkgQ+mQQw7xC/Vw4WhayvyOsaQW5PXvZCEJglyOsjzrj6mOIAQaG4EkxuYEjxhDCTIhY0NQk6xlAnQEQqkCwYQXGRL066kM2WqrrRr7VnQ+ISAEyozAxx9/7Cu6SDKhqotm86nXXnvNXXvtte6ZZ57xkkHKrk8O/kUXXeRmzJjhzbap8qCRpENyzqabbup9PfBiUstGgGruc88911GZRBVI27ZtE8EUJUGooEHuCh8bEqh4Fu3atUt0rLRuFPqlhFJtUTzAmrGBcQGZtxNOOEFyYmntNBV63yJAKvTB6LKEgBAQAkJACAiBZQjkI0HCcngWjRh1Ui1C1iITdswMp02b5svge/bsKUjLhAC4v/LKK65Zs2Z+IakmBIRAdSFgxuZIDCK5YhKDjLfPPvusu+666xzZykZ0nHbaaT5IBxGCySzBI2RcGHeRIyE71AJ61YWErlYICAEQ+OKLL9xNN93k+vbt642lX375Ze8JhA+bZYETeL7xxhu9pCjBToKcEKL5zKaF7nIEzj//fE+A3H777Q6T6FzkB2Tz/Pnz/XNQdcIy/MCESsMPP/zQ40e/jGtLlizxBuZhpUxIgvBNswbhpCB9sjf03Xff9VVhEFBUgZ544omeHCUJAt+P9957z6/BSIoiIU1kXjJctVXjIiACpHHx1tmEgBAQAkJACAiBEhDIR4Iw8abMGokrFvBIBLCwJEuRzGUMO3v16qVFZAm4axchIARqEwGCSWR3/+53v/NjJpry77//vnvuuef8OBrXCHQef/zxPrikJgSEQO0gEI4HRxxxhJe4w0ja2gcffOArQghshlKiBPQxSSY7H7lSJZrk7xME7ocOHeolxDbbbLOclR+Qz5BLt912mydB1JxDCgwJRqq5qTIwXxrWAJAiVHKAl/ml4KeCTJZJMobm6d98842XchsxYoRPmFJLhgD+KvRLfMNyNZ4RFSCF5MmSnVFbCYHyIiACpLx46mhCQAgIASEgBIRACQh88sknbunSpa5NmzY5y6ULyWGxAGIBzsKSRpk2WclkMKoJASEgBIRAJgJmWIwevTWCFgSOhg8f7rp16+azaB999FF35JFH+oDovffe6wN3akJACNQOAuaVNnjwYE9yRoPCU6dO9fr/s2bN8tUeNDLpGRcgTwcOHOj3SXO1AgF2vOjwQIEkgih+4IEHvMwSBudUyBmRRCCZ3/FRimbKE5wnoYdqOwjqUNa1dnpcaXdisreQ9GBH5eKcOXN8RXJcQ5pRvlSlYZ1rL6ppqAKlb1qVqM0bqAYFc/qumhCoRAREgFTiU9E1CQEhIASEgBBIEQJMpIcNG+Z9PNCUp6S6T58+Pvi2xhprZCBRiARJEWy6VSEgBIRAvREgaIe0xaeffuoDbejQRwNuyN+QcUtmONV2BEnVhIAQqH4EqPyggmPttdf2WduYHePpEW1sg2k3SSYQJMhfknFPVRiyWCJFnYPUIACMxNUFF1zgWrZs6asM+vXr5//OuBrKtkKIICcWmkRjII28ILKEkydPdl27dq3+TlbGOwA/SCX6IGsGa0ixQjqB9XrrrecwOKdSYdKkSe6ss85yY8eOVeViGZ+DHYr5A0So+YQ1wCl0SCFQVgREgJQVTh1MCAgBISAEhIAQKAaBL7/80mcakyHXunVrvyuBOGtkeJFZuNdee9VVh7BgZ9GNvwd+H1dddVWdfn0x59a2QkAICAEhkAwBqkB69+4tAiQZXNpKCFQFAo899pjbf//93ZZbbukWLlzopW223XbbrGsPTZC7dOniqz3eeustPw875phjFFz+L2KhTwL/BDZGfhioZND/9re/dciHQSQhGYScE1UNl112mQ/whxJPVdGRGvkiqZJ54403fOU4ZuiQHtGqAzxUhgwZ4j0qqAKJJlQ18iXrdEJACFQAAiJAKuAh6BKEgBAQAkJACKQZgeeff94dfvjh7quvvvJ6vWQSPvLII+7+++93s2fProPGqkMGDBjgt7n66qtFgqS54+jehYAQaBQECNiRQUtgThJYjQK5TiIEGgWBqDk0EqLMseIaGff4BiHzRMY9FSP77bdfTtnSRrmBJjoJlRoPPfSQ908CC2tUKNx8880+sYeseCpmqAr58Y9/nHGl4M5Yeu6559Z5VrABx7vooot8JUOa5cTK8VghSQ477DBfoSACpByI6hhCoPoREAFS/c9QdyAEhIAQEAJCoOoRMBLk448/dhMnTqyTWPnb3/7mnnnmGU+ITJs2rc6cl4Xlzjvv7PAO+dOf/uS3pxIESQE1ISAEhIAQKA8CoeTIr371Kx+wiwbzynMmHUUICIFyIsC7S8UsPj75gukhCYIEHibTnTp1Kuel1NyxzBNl7733zgiuv/rqq568oKKGCmfmp7lIEEBBqgl5Mcildu3aeT8VKhbS1uiDV155pb9tqmbK8Y15/fXX3QEHHOBJOklgpa1H6X6FQDwCIkDUM4SAEBACQkAICIGKQCCOBAkX7T/88INjcfn44497MiSsDunZs6e75ZZb3Prrr18R96KLEAJCQAhUOwJI4qBRj4TLLrvs4nXpMZ1VEwJCoLIRgPy4++67vVdCr1693EknneQ22WSTnESISJDinifySmBLIs4hhxxSF7CHcHr66acdc9IFCxa4o446yjG3zUeCFHfm2twarKjWwBMQz47jjjuuXiQIkm0nnHCCe+mll7xsY5yvTW0iqbsSAkIgHwIiQNQ/hIAQEAJCQAgIgYpBoBAJYhfK4t6qQ/AMIcMLDWA1ISAEhIAQqB8CVNYdffTRXvKKNmLECHfxxRerwq5+sGpvIdBoCMybN89nv1OBYK1///4+aL/99ttn+SWwjUiQ0h4PRtAzZ850VM9Eq5DNEySOBCFIv9JKK7kWLVqUduIa2yvEqlQShD4M1uPGjfP/lZdKjXUS3Y4QqCcCIkDqCaB2FwJCQAgIASEgBMqLQFISpLxn1dGEgBAQAkIABCCYp0yZ4oN6kMvbbLNNbMBUaAkBIVCZCFCJQBb93LlzvQfF5MmT6whNZJaoCKFKIc6bAg8L9pUcVrJna0byuarkwsA+1XSHHnqoJ5vwU1l11VW9GTpEiJpz9SFBbrjhBnfeeed5OTF5qag3CQEhEIeACBD1CyEgBISAEBACQqDiEBAJUnGPRBckBISAEBACQkAIVAkCTz31lKPq47LLLvNVXK+99pobP368u/POO/0ddOvWzRMhffr08T4h1qKVIMjgdezYsUruuvEv8+9//7uXuOLPvvvuGysVaIH9J554wnXp0sVfJFU61113na/UUVuOQKkkCBU1l1xyidt4443dwIED3VprrSVYhYAQEAIZCIgAUYcQAkJACAgBISAEKhIBkSAV+Vh0UUJACAgBISAEhECFI/DNN994KTv8FfBIa926ta/uevvtt92ll17qq0K+/fZb17lzZ++XAFliBtxGgmCITma9CJD8DzsJCfLxxx+7U045xRNQa665prv88svdr371q3p5XVR4Fyzp8uh7eHdQhfTWW2+VxROkpAvRTkJACNQcAiJAau6R6oaEgBAQAkJACNQOAiJBaudZ6k6EgBAQAkJACAiBxkMAKbtf//rX7re//a0bOXJk3YkhQt544w138MEHu1deecX/+wYQj1I8AAAgAElEQVQbbOAJE/6N7Hm8LZYuXepWXnnlxrvgKj5TEhIETL/++mvXvHnzjKqbKr7tsl36P//5T0+2UcWBjJW1n/70pyJByoayDiQE0o2ACJB0P3/dvRAQAkJACAiBikcgJEEwNBw0aFDFX7MuUAgIASEgBISAEBACTYnAl19+6YkPKj2sCoTr4e9UIzzyyCPujDPOcK+//rrD+4N/pzqBIDSyWSussEJTXn7FnZsg/bPPPutefvll165dO9e7d2/3k5/8pO46k5AgFXdTFXBBVH0g1YZHymGHHeaGDRvmK5Y++eQTL9PGOqBUY/QKuD1dghAQAhWCgAiQCnkQugwhIASEgBAQAkIgNwIsfsaNG+f1qyXFoJ4iBISAEBACQkAICIHCCNx+++1u6NCh7rbbbvOSSyH5cc0117hevXq5H/3oR+6jjz5yV199tZs9e7Yj2QQjabXlCOAxgVTYrbfeWveP3bt3dxMmTHBbbrmlSJB6dBakrkhuQobt3HPPzZAFK9UTpB6Xo12FgBCoUQREgNTog9VtCQEhIASEgBAQAkJACAgBISAEhIAQEALpReDTTz91Bx10kFtllVV8EglyWFR+hORHetFJduf//ve/3W9+8xtvcH7MMce4Tp06ualTp/qqGSpBwHK77bYTCZIMzqytoiRddAORICUCq92EgBDIQEAEiDqEEBACQkAICAEhIASEgBAQAkJACAgBISAEahCB66+/3o0aNcrLCq200koiP4p8xlR/DBkyxEszUUVDxQw+Kg888IA7/vjj3eqrr56TBCG4zx+qRdTiEbj77rvdAQcc4CuPkMCKa0iP9ezZ08kTRL1ICAiBUhEQAVIqctpPCAgBISAEhIAQEAJCQAgIASEgBISAEBACDYzA3/72N3fqqae64cOHux49ehR1tg8//NDLYL3//vtu0qRJ3ruCIL5afgT+8Y9/uOnTp7u1117bjR071l111VVuk002qdupEAnC/pAn6623nvDOA7VJYFFN84c//MG1atUqa+s//vGPXiarbdu2HtPJkye7zTffXF1YCAgBIZAYAREgiaHShkJACAgBISAEhIAQEAJCQAgIASEgBISAEGhcBJ588klfxdG8eXN33XXXFUWCEKhH+goPC/MCadyrr+yzQS5hxP3zn/8840Ife+wxt//++7sOHTq4lVde2d10001Z3iiFSJDKvvPKuDqwv/jii73R+RFHHOHlxkJzea4SIgqjdAiS//znPyKVKuPR6SqEQFUhIAKkqh6XLlYICAEhIASEgBAQAkJACAgBISAEhIAQSBMCYaC9FBLkgw8+cAceeKBbZ511fBVIy5Yt0wRfznulmgDZpQULFvjgOv4e1gjM4/Nx3HHH+aqEO+64w3Xt2jXrWFESBHy7desmfGMQ+OGHH9y3337rVlhhBdeiRQv/XxokFM9hypQpngQ5//zz3Zprrul/o5LmjDPOcN99950n8v7nf/5H2AoBISAEikZABEjRkGkHISAEhIAQEAJCQAgIASEgBISAEBACQkAINB4C9SFBzMj79NNPVxVI8MggOQiqE3DfdNNN85Igcb/boezZIJN19dVXu44dOzZex6iCM4Hzvffe684991z3l7/8xV/xjjvu6Cs/MJBHku2vf/2rO/LII920adNc586d3ciRI/0zoWoJv5Vbb73V7bvvvlVwt7pEISAEKhEBESCV+FR0TUJACAgBISAEhIAQEAJCQAgIASEgBISAEAgQqA8JYl4LO++8s5cTopJEzXn5q3KRIByrWbNmgjWGZBo/fryXFOvVq5d77rnnvOk5beLEiW7w4MGeBPniiy+8BBYkEpUiNIzPL7zwQjd69Gj34x//WNgKASEgBEpCQARISbBpJyEgBISAEBACQkAICAEhIASEgBAQAkJACDQuAkgBkRWPZ8Iaa6yR2BOE4Dz7de/e3W200UaNe9EVfrZykSAVfptNcnkYmA8fPtydffbZbsiQIXWyV0899ZT/O4Qcvjarrbaavz5Ivvnz57snnnjC/71nz56uffv2MpJvkqenkwqB2kFABEjtPEvdiRAQAkJACAgBISAEhIAQEAJCQAgIASFQgwh89tlnPoh811131WXHc5u/+MUvEpMgNQhL2W5JJEjZoKw7ENJrEHVvv/22u/766z1hR6PS49RTT3Vz5871/04fVhMCQkAINCQCIkAaEl0dWwgIASEgBISAEBACQkAICAEhIASEgBAQAvVAwEyiCSSfdNJJbs899/Rm0E8++aQ75ZRTvJwVWfQ9evSox1m0a7EkyI033ii/jzzdBgNzTORpZmAu8kPvmRAQAk2BgAiQpkBd5xQCQkAICAEhIASEgBAQAkJACAgBISAEhEACBMiSJ5A8efJkt8cee9TtUR9PkASnrZlN3n33XXf33Xe7I444wq255pp57ytKgkRJDn6/+eabvWH6DTfcIAIkD5o//PCDr/TA8+POO+90LVq0yFn5gSTWlClT3CWXXOLJPTUhIASEQDkREAFSTjR1LCEgBISAEBACQkAICAEhIASEgBAQAkJACJQJAcuif+GFF3wQPyoXJBIkP9D//Oc/3emnn+4uv/xyd8ghh7iLL744EQmCUTzB+0GDBrnf//73dfJNnO0///mPW7p0qVt55ZXL9JSr8zD0vRkzZriWLVu6zp07e/8OvDvw8Bg2bJg3Lb///vvdwIEDfeXS4sWL3V/+8pcs2Svr4zyr3/3ud+4nP/lJdQKiqxYCQqBiERABUrGPRhcmBISAEBACQkAICAEhIASEgBAQAkJACKQZge+//96dcMIJbvr06b4CZPPNN8+Cg8Dzueee6//IEyS7tyAhdvTRR7t77703MQlCUP7kk0/2Afn77rvPDRgwIM3dMPbeX3/9dbfffvt5Qumqq65yixYtcocffrjr27ev+81vfuMrOT7//HN32GGHuQceeMBtscUWvhKkY8eOdcej7/JvkFRU1Oyyyy7CWQgIASFQdgREgJQdUh1QCAgBISAEhIAQEAJCQAgIASEgBISAEBAC5UEACaxRo0a5888/31clkFkfbfxGoB6Jpl/+8pfummuucT/96U/LcwE1cJRSSJA5c+a4fv36uYMPPthjv+KKK9YAEuW7BcgLqpKOPPJI3ychjX7961978iOs4vjzn//shg8f7mbPnu1OPPFETyz97Gc/c1R83HHHHXX/BtEX17fLd8U6khAQAmlFQARIWp+87lsICAEhIASEgBAQAkJACAgBISAEhIAQqHgEPvvsM0+APPvss+7aa691Bx54oPvRj35Ud93//ve/3VlnneUz7kePHu1WWGEFt9Zaa1X8fTX2BRZLgrD9r371K9ehQ4c6E+/GvuZKOR/E2ty5c1379u0zyA3kwCA8TjvtNC+DhTfK1ltvnXXZb731lq8E+eMf/+grRqgGWbBggZfEOuecczwpIu+PSnnaug4hUHsIiACpvWeqOxICQkAICAEhIASEgBAQAkJACAgBISAEqhCBJUuW+Mx4/CVWXXXVujv43//9X++r8O2333o/CwLzli0/b948X6WA/BD/rpYbgWJIEJN4onqBAH+am1UhQVRQDbPSSit5OCA06HOrrLKKA9uNNtrITZw40W211VZZcP3973/3BAnVSRAfffr0cccff7zr2bOnJ+3UhIAQEAINhYAIkIZCVscVAkJACAgBISAEhIAQEAJCQAgIASEgBIRAAgS++OILn0l/9dVXe5ID+aoDDjjAnXfeea5Vq1beYPqxxx7zJMdf//pXHzyGEKH6A8NuAtK33Xab23DDDROcLd2bJCFBCNYT7J82bZr3XunatWuqQaPvjRkzxlcYHXPMMXVyYO+++643Oj/iiCM8Vshh5SNBUg2ibl4ICIEmQ0AESJNBrxMLASEgBISAEBACQkAICAEhIASEgBAQAmlHwALyVBwgEwSJgTE0pt3du3d3ZN9jbk579dVXvdzVww8/XAcbckJk1W+33XZphzLx/YckSP/+/d348eNdu3bt/P6QH5deeqk3lYeUokpB/h/Off/9974yiQYJ16ZNmwzPjtATJI4EobKpWbNmqvZI3Eu1oRAQAuVCQARIuZDUcYSAEBACQkAICAEhIASEgBAQAkJACAgBIVAEAlRwIGmFgTnyQJ06dfJ747lwwQUXeH+Eq666yh111FF1R+W3V155xc2aNct7MkCSyPOjCND/u+nnn3/uMN6+9dZbfcUN5vEE+KlqIMAvb4p4TO+66y5fBYKh+XHHHZeIBIFUAuuddtrJVzapCQEhIAQaEwERII2Jts4lBISAEBACQkAICAEhIASEgBAQAkJACAiB/yKAETQeCn379vXBZDM3/9Of/uTlhLbddltPhPzkJz8RZg2AwD/+8Q933XXXeZNzSA8aZt6nn36622+//TKC+w1w+qo8JP4dI0eOdFQsUY2UjwThBvGn+fjjj72EG2TTvvvuW5X3rYsWAkKgehEQAVK9z05XLgSEgBAQAkJACAgBISAEhIAQEAJCQAhUMQIEkwcPHuxOOumkOgNzkR+N/0B/+OEH772CGXeLFi0k01TgESQhQR588EFvHs+2VNhceOGF3kPkxz/+ceM/YJ1RCAiBVCMgAiTVj183LwSEgBAQAkJACAgBISAEhIAQEAJCQAg0FQJUHQwZMsSbbOM38eabb8ZWfiCVhSF6x44dJSHUVA9L581AoBAJwsYLFy70BAi+NniGWIWToBQCQkAINCYCIkAaE22dSwgIASEgBISAEBACQkAICAEhIASEgBBIDQJ4Hzz66KNul112cWuuuaZDcunaa6/1huXIW2EMffLJJ7spU6a4MWPGuHvuuSdW9soqRY4++mgvP6QmBBoDAYzN58+f79577z3XunVrh7k5VTLWkpAgjXGdOocQEAJCIB8CIkDUP4SAEBACQkAICAEhIASEgBAQAkJACAgBIdAACEB2HH744e6QQw5xZ599trv++uvdZZdd5n0nzAz6j3/8o5e/ohqE7fCjCD0/IFEgSfgdo/RWrVo1wJXqkEIgEwHIOvoqlUnIg9FGjBjhPWnCPigSRD1HCAiBSkdABEilPyFdnxAQAkJACAgBISAEhIAQEAJCQAgIASFQlQhAXpxxxhnuyiuv9Bn0S5Ys8RUgBx54YJ0cEFn2d955p/dHoEpk3LhxbtCgQW7llVd2n3/+uTvnnHPctGnT3M033+x69uxZlTjooqsLAfokZNsJJ5zg+vTp46XXpk+f7mbOnOn23ntvN3HiRLfBBhvU3ZRIkOp6vrpaIZA2BESApO2J636FgBAQAkJACAgBISAEhIAQEAJCQAgIgbIj8K9//cvNnTvXtW/fPqOCY9GiRW748OHu4Ycfdr/+9a99hcdaa62Vcf7//Oc/7q677nJIXH3xxRfuF7/4hVt33XXda6+95g2kr7nmGterVy95KJT9qemAcQh8+eWXvq/uuOOOngTBuBy5Nog8CLoePXrkJEHw/Zg8ebLbfPPNBa4QEAJCoCIQEAFSEY9BFyEEhIAQEAJCQAgIASEgBISAEBACQkAIVDMCyFuNGjXKy1Wdf/75bqWVVnKYl19++eX+7xhBv/HGG17m6uKLL/bVHtH24YcfugsvvNDdd999/ieC0Mcee6zfV00INDQCEHH0QSqXIOMmTJiQQWRA8kHg0Z/jSJD333/fffbZZ97jRobnDf20dHwhIASSIiACJClS2k4ICAEhIASEgBAQAkJACAgBISAEhIAQEAI5EHjssce8kTlSVsccc4xbccUVHVJCGJwTWN59993dWWed5bPo85EgAlgINDQC3333nWvevHmGoTnnpA/vv//+vq8uXrzY/f73v/fVSGErRII09LXr+EJACAiBYhEQAVIsYtpeCAgBISAEhIAQEAJCQAgIASEgBISAEBACMQh8//333ruDhml5mzZtvHyQtdATJEqCQJYgM0RgWk0INBQCf/7zn70kW//+/evkrcL+SQUSfzp37uzuuecet8kmm2RdikiQhno6Oq4QEAINgYAIkIZAVccUAkJACAgBISAEhIAQEAJCQAgIASEgBFKLAH4eVIGceOKJ7rjjjktEghCYPumkk7zE0EYbbZRa7HTjDYuAESCzZ8/2Umzm8RFHguy7776+CmSdddbJSYJMmjTJ3Xjjja579+4Ne+E6uhAQAkKgRAREgJQInHYTAkJACAgBISAEhIAQEAJCQAgIASEgBIRAHAJ/+ctf3MiRI93rr7/uZa/ykSDdunVze+yxh3viiSe8b8htt90mzw91qwZFoJwkyKJFizxBIs+PBn1kOrgQEAL1QEAESD3A065CQAgIASEgBISAEBACQkAICAEhIASEgBAolQQhAx9PkG+//dZtscUW7pprrvEG0mpCoKERKBcJ0tDXqeMLASEgBOqLgAiQ+iKo/YWAEBACQkAICAEhIASEgBAQAkJACAgBIRCDQKFKEMzR3333XUcWPZ4Lq622mnAUAo2GgEiQRoNaJxICQqAJERAB0oTg69RCQAgIASEgBISAEBACQkAICAEhIASEQHUjYCTGp59+6tq3b++Nz0M5oEIkSHXfva6+2hEQCVLtT1DXLwSEQCEERIAUQki/CwEhIASEgBAQAkJACAgBISAEhIAQEAJCIAaBL774wnt8XH311f7Xn/70p+7oo492p556qv9/ayJB1H0aG4E33njDLV261HXp0qWgP0dSEuT22293/JHheWM/TZ1PCAiB+iAgAqQ+6GlfISAEhIAQEAJCQAgIASEgBISAEBACQiCVCPzrX/9yY8eOdddee60bNGiQW3vttd3UqVMdgedDDjnE4e+x5pprigRJZe9o2pv+6KOP3EEHHeQ+/PBDd8MNN7idd945MQkyd+5cd91117kDDjgg4yb+8Y9/uM8//9ytt956BY/VtHevswsBISAEMhEQAaIeIQSEgBAQAkJACAgBISAEhIAQEAJCQAgIgSIRmDdvnhs6dKgbM2aMO/DAA31QGDPzM844w1111VV5SZCFCxe6yZMnu80337zIs2pzIVAYgf/7v/9zd955pxs9erQn4ZKSILNnz3aDBw92G220kbvllltc69atC59MWwgBISAE/r+9e4/5cv7/AP5S+Tokk2ZT/dEctoQpc0iSRmS2TsqpkphT3LHICKluUS06UWtNOSsdlJiZDGOZHEp/SCtbDltIKambZeK39/Xb514nurvV7b6v63Ft92y3z+e63q/H6/qr5/1+v2q5gACkljfI8ggQIECAAAECBAgQIECAAIHaI7Bt27ZYu3Zt9jNs2LDsSKBmzZpVLrCioiILQSZNmrTHEGTNmjXxww8/RLt27fwlfe1pa+5WUp0QZPv27VFeXh4jR46M9957L84///zcuSiIAIHiCQhAitdzFRMgQIAAAQIECBAgQIAAAQL/IJD+8Tgd+XPYYYftFlKkI6/uueee6N69e3YkUApAmjRpstPd9haCwCdQEwLVCUHeeuut6Ny5c7zwwgvRt2/fmlimZxAgQOCACghADiivmxMgQIAAAQIECBAgQIAAAQJ1TSD99Xua4zFixIjK461KNaTQY/DgwfH888/HRRddFDNnzoxjjjlmtxKFIHWt6/lc776GIOnoq/79+9sBks/XQVUECikgAClk2xVNgAABAgQIECBAgAABAgQI/J1ACkDSPwJv3LgxG3JemvGxpxDktttui7Fjx0bDhg3/NgRZsmRJFpik2QouAjUtUNUQZN26dXHLLbdECu/MAKnpLnkeAQIHSkAAcqBk3ZcAAQIECBAgQIAAAQIECBCoswL7KwRJR2lt3bp1j7tE6iyOhdc5gV1DkEcffTR69eoV9erVy2rZsmVL3HvvvdnRVymsS0e8uQgQIJAHAQFIHrqoBgIECBAgQIAAAQIECBAgQGC/C+yvEGS/L8wNCVRDIIUgs2fPjrKysmx3U5cuXaJdu3bx66+/xquvvhpff/11jBo1KgYMGBANGjSoxhN8hQABArVPQABS+3piRQQIECBAgAABAgQIECBAgEAtERCC1JJGWMZ+EUghyIcffhiDBg2KTz75pPKeLVu2jIcffjh69uxZuStkvzzQTQgQIPAfCwhA/uMGeDwBAgQIECBAgAABAgQIECBQuwWEILW7P1a37wJ//PFHrFixIjZt2hRHHXVUnHzyyfG///1v32/kGwQIEKjlAgKQWt4gyyNAgAABAgQIECBAgAABAgT2v0DpL+GPOeaYKg0nr2oIsnr1agPP93+73JEAAQIECFRLQABSLTZfIkCAAAECBAgQIECAAAECBOqywPLly6NHjx5x7LHHxvTp0+PUU0/dazmlECR98MUXX4z27dvv9J3NmzdHGnqe7ukiQIAAAQIE/nsBAch/3wMrIECAAAECBAgQIECAAAECBGpYIB0BNG7cuBgyZEi0bdu2SiFI2jWyYMGCuO6666JXr14xefLkaNiwYQ2v3OMIECBAgACBqgoIQKoq5XMECBAgQIAAAQIECBAgQIBArgSqE4JUVFTEwIEDY+nSpTFnzpw46aSTcmWiGAIECBAgkCcBAUieuqkWAgQIECBAgAABAgQIECBAYJ8EqhOCTJs2LQYMGBCLFy/e7RisfXq4DxMgQIAAAQIHVEAAckB53ZwAAQIECBAgQIAAAQIECBCo7QL7EoKkY7DKy8tj/vz5doDU9sZaHwECBAgUXkAAUvhXAAABAgQIECBAgAABAgQIECBQ1RBk5cqVcf3110erVq3MAPHaECBAgACBWi4gAKnlDbI8AgQIECBAgAABAgQIECBAoGYEdgxBWrduHVOmTIlzzz03DjrooGwBa9eujbKysli+fHnMmzcvzjzzzJpZmKcQIECAAAEC1RIQgFSLzZcIECBAgAABAgQIECBAgACBPAqkEGTChAkxcuTIrLwuXbpECkM2bNgQc+fOzX43fvz4uOyyyyqDkTw6qIkAAQIECORBQACShy6qgQABAgQIECBAgAABAgQIENhvAn/++Wc242Po0KGxatWqyvueddZZMXHixGjXrp3wY79puxEBAgQIEDhwAgKQA2frzgQIECBAgAABAgQIECBAgEAdFvjtt9/i888/j4qKimjatGmccMIJ0aBBgzpckaUT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AgQIAAAQIECBAgQIAAgWIJCECK1W/VEiBAgAABAgQIECBAgAABAgQIECBAgACBQggIQArRZkUSIECAAAECBAgQIECAAAECBAgQIECAAIFiCQhAitVv1RIgQIAAAQIECBAgQIAAAQIECBAgQIAAgUIICEAK0WZFEiBAgAABAgQIECBAgAABAgQIECBAgACBYgkIQIrVb9USIECAAAECBAgQIECAAAECBAgQIECAAIFCCAhACtFmRRIgQIAAAQIECBDIn0BFRUUsXLgwnn/++fjggw9iy5Ytcfrpp0eHDh3i6quvjrZt20a9evXyV7iKCBAgQIAAAQIECBCokoAApEpMPkSAAAECBAgQIECAQG0S+PLLL2PgwIGxaNGiaNSoUVAEgtkAAA4CSURBVLRp0yYOO+ywWL9+fXz22WfZUhcvXhzt27evTcveaS2//PJL3HzzzbF169YsxGncuHGtXauFESBAgAABAgQIEKiLAgKQutg1ayZAgAABAgQIECBQYIF169bFLbfcku3+GD58eNx1111x5JFHVor8+OOPMWvWrLjgggvitNNOq7VSP/30U/Tt2zdb34svvhhNmjSptWu1MAIECBAgQIAAAQJ1UUAAUhe7Zs0ECBAgQIAAAQIECirw119/xYQJE2Lw4MFx//33R3l5eTRo0KBOaghA6mTbLJoAAQIECBAgQKAOCQhA6lCzLJUAAQIECBAgQIBA0QW+++67bNdE2gUyd+7cOOWUU6pMko7HmjFjRsyZMyc7Juvoo4+OTp06xa233hodO3bcaV7I7NmzszkiL730Ulx11VU7PWPJkiXRuXPnuO+++7Kf0jV69OhsFsmzzz6b3X/MmDHx9ttvR8uWLeO2226Lm266KTum6/fff48hQ4ZkQc6u17nnnhszZ86MFi1aRHpO9+7d45VXXokU/KTvLF++PAYNGhQ9e/aMPn36ZHNOJk+eHA0bNtzpVitWrIgrrrgiunTpEo888kgcfPDBVXbyQQIECBAgQIAAAQJ5ERCA5KWT6iBAgAABAgQIECBQAIFS+NCjR4+YMmVKNv+jKtfKlSvj+uuvjy+++CILBVq3bh0bNmzIQpRvvvkmCyvSrpLSbpJ0JNU111wTL7zwQuUxVaXnpJDjvPPOi4ceeigefPDBysePHDkyXn/99eze8+bNywKI5s2bx2uvvRaffPJJ5TPq16+f/W7ZsmVZGJOuK6+8MgtH0lFeKeBJ/y09Z+jQodmMkBTYHHHEEdn9R4wYEXfffXd89NFHewyCpk2bFgMGDMiOCevWrVtViHyGAAECBAgQIECAQO4EBCC5a6mCCBAgQIAAAQIECORXoBRMpNkf6eeggw7aa7GbNm3KZoZ8/PHH8dRTT2WzQUrfW7t2bZSVlcU777wTCxYsyHaEpKu6AciwYcOyXRkpnDnjjDOye6Vn9OvXL9LQ87Sj5MQTT8x+v7cjsEoBSPrsqFGjslknhxxySGW9pTWOHz8+7rzzzsrfb968OW688cb4+eef47nnnoumTZvu1cgHCBAgQIAAAQIECORRQACSx66qiQABAgQIECBAgEBOBUr/6L/r7ot/KjcFCZdeeml21FU6DmrXmSFvvfVW5ZFWaRdH2qFR3QBk6tSp2a6RCy+8sHJJ6fiqNKsk/SxevDjat2+/TwFIOj5r7Nixux1z9dVXX0Xv3r2jWbNm2dFejRs3zu67dOnS6Nq1axaCpJAo1eMiQIAAAQIECBAgUEQBAUgRu65mAgQIECBAgAABAnVUoDoByD+FGYlh1apV2ZyPs846KyZNmhSHH354tQOQl19+OdL8kDT3Y8ertIbqBCB7OoYr3Xv79u3ZEVzPPPNMNifk7LPPzmaFpNki6YisN954ozJsqaPttmwCBAgQIECAAAEC/0pAAPKv+HyZAAECBAgQIECAAIGaFCjt1ki7G0phxd6en3Z1pKOp0jFX6firXa9SAHLsscdmwUeTJk3qRACS6khD1i+77LK455574oEHHsiOvbrhhhuyEnfcFbI3I/+fAAECBAgQIECAQB4FBCB57KqaCBAgQIAAAQIECORUoBRWHHrooTFr1qw47rjj9lppmoPRv3//PQ40T18u3fOcc87Jdk+kYeTVPQKrJneApLWn+SYp8NiyZUs272PNmjXZcV/puK0d54LsFckHCBAgQIAAAQIECORQQACSw6YqiQABAgQIECBAgEBeBbZt25btdnj88cdjzJgxMXjw4N1meuxa+55mfOz4mfnz50evXr1i3LhxWWiQBqS///770bFjx9h1wHj63rvvvpvN+Nh1DknaabIvAUhpWHkKL0o7T3ZcV2kI+t8dgZU+WzryKjm8+eab2aD3mTNnxty5c+OUU07J62ugLgIECBAgQIAAAQJVEhCAVInJhwgQIECAAAECBAgQqC0Cn376aVx++eWxcePG7GirNNy8YcOGlctLuyJeeumlOPHEE+Piiy+O77//Pq699tr48ssv46mnnsqOwUohR7rWrl0bZWVlsXr16uw7p512Wvb7FStWxBVXXBHHH398TJ8+PdLxWClsSM++/fbb46OPPvrXAchvv/2WBS4pbNlTYFGVAGTHtbZo0SLbEdKqVauYPHnybkPTa0v/rIMAAQIECBAgQIBATQkIQGpK2nMIECBAgAABAgQIENgvAimISLsdBg0alB1f1ahRo2jTpk12dNX69evjs88+y56TAo003Dxd7733XnYMVgpNunTpEq1bt44NGzZkwUPagTFlypTss6VgJO00STM10q6QNBy9a9eu8e2338arr76aBSjLli2Lfv36ZUPIS9e+7gBJ30tBRQpULrnkkmxg+TfffJPdM4UZVQ1AKioqYuDAgdkw9HSlXSg9e/bcL9ZuQoAAAQIECBAgQKAuCwhA6nL3rJ0AAQIECBAgQIBAgQXSzo5nn302Fi5cGEuWLMkkTj/99OjQoUNceeWV0bZt252Ox/r666/jiSeeiNdffz0LTlLI0K1bt2yGRtr5UQo/SqQpWEi7P6ZOnRrfffdddOrUKe64445o3rx59OnTJzs267777qvswOjRo7PwobT7ZMfWzJ49O2666aZYtGhRpFkjOz7jsccei6effjoLZ9K6H3300WjcuHFWU+fOnePJJ5+sDHL+rt3JIAUyJ598cpVnoxT41VE6AQIECBAgQIBAQQQEIAVptDIJECBAgAABAgQIEMivQJr90aNHj7jxxhtj+PDhUb9+/fwWqzICBAgQIECAAAECVRQQgFQRyscIECBAgAABAgQIECBQGwW2b98e5eXlMXHixFiwYEG2U8VFgAABAgQIECBAgECEAMRbQIAAAQIECBAgQIAAgTos8NVXX0Xv3r2jWbNmMWPGjOz4LBcBAgQIECBAgAABAgIQ7wABAgQIECBAgAABAgTqtECag5IGqaf5JmnQu4sAAQIECBAgQIAAgf8XsAPEm0CAAAECBAgQIECAAAECBAgQIECAAAECBAjkTkAAkruWKogAAQIECBAgQIAAAQIECBAgQIAAAQIECBAQgHgHCBAgQIAAAQIECBAgQIAAAQIECBAgQIAAgdwJCEBy11IFESBAgAABAgQIECBAgAABAgQIECBAgAABAgIQ7wABAgQIECBAgAABAgQIECBAgAABAgQIECCQOwEBSO5aqiACBAgQIECAAAECBAgQIECAAAECBAgQIEBAAOIdIECAAAECBAgQIECAAAECBAgQIECAAAECBHInIADJXUsVRIAAAQIECBAgQIAAAQIECBAgQIAAAQIECAhAvAMECBAgQIAAAQIECBAgQIAAAQIECBAgQIBA7gQEILlrqYIIECBAgAABAgQIECBAgAABAgQIECBAgAABAYh3gAABAgQIECBAgAABAgQIECBAgAABAgQIEMidgAAkdy1VEAECBAgQIECAAAECBAgQIECAAAECBAgQICAA8Q4QIECAAAECBAgQIECAAAECBAgQIECAAAECuRMQgOSupQoiQIAAAQIECBAgQIAAAQIECBAgQIAAAQIEBCDeAQIECBAgQIAAAQIECBAgQIAAAQIECBAgQCB3AgKQ3LVUQQQIECBAgAABAgQIECBAgAABAgQIECBAgIAAxDtAgAABAgQIECBAgAABAgQIECBAgAABAgQI5E5AAJK7liqIAAECBAgQIECAAAECBAgQIECAAAECBAgQEIB4BwgQIECAAAECBAgQIECAAAECBAgQIECAAIHcCQhActdSBREgQIAAAQIECBAgQIAAAQIECBAgQIAAAQICEO8AAQIECBAgQIAAAQIECBAgQIAAAQIECBAgkDsBAUjuWqogAgQIECBAgAABAgQIECBAgAABAgQIECBAQADiHSBAgAABAgQIECBAgAABAgQIECBAgAABAgRyJyAAyV1LFUSAAAECBAgQIECAAAECBAgQIECAAAECBAgIQLwDBAgQIECAAAECBAgQIECAAAECBAgQIECAQO4EBCC5a6mCCBAgQIAAAQIECBAgQIAAAQIECBAgQIAAAQGId4AAAQIECBAgQIAAAQIECBAgQIAAAQIECBDInYAAJHctVRABAgQIECBAgAABAgQIECBAgAABAgQIECAgAPEOECBAgAABAgQIECBAgAABAgQIECBAgAABArkTEIDkrqUKIkCAAAECBAgQIECAAAECBAgQIECAAAECBAQg3gECBAgQIECAAAECBAgQIECAAAECBAgQIEAgdwICkNy1VEEECBAgQIAAAQIECBAgQIAAAQIECBAgQICAAMQ7QIAAAQIECBAgQIAAAQIECBAgQIAAAQIECOROQACSu5YqiAABAgQIECBAgAABAgQIECBAgAABAgQIEBCAeAcIECBAgAABAgQIECBAgAABAgQIECBAgACB3AkIQHLXUgURIECAAAECBAgQIECAAAECBAgQIECAAAECAhDvAAECBAgQIECAAAECBAgQIECAAAECBAgQIJA7AQFI7lqqIAIECBAgQIAAAQIECBAgQIAAAQIECBAgQEAA4h0gQIAAAQIECBAgQIAAAQIECBAgQIAAAQIEcicgAMldSxVEgAABAgQIECBAgAABAgQIECBAgAABAgQICEC8AwQIECBAgAABAgQIECBAgAABAgQIECBAgEDuBAQguWupgggQIECAAAECBAgQIECAAAECBAgQIECAAIH/A6ryVhAHgGN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21655" r="24852" b="13652"/>
          <a:stretch/>
        </p:blipFill>
        <p:spPr bwMode="auto">
          <a:xfrm>
            <a:off x="0" y="381000"/>
            <a:ext cx="885173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03337" y="0"/>
            <a:ext cx="421547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utoShape 2" descr="7 Prominent International Cuisines - Jaypee Hote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7 Prominent International Cuisines - Jaypee Hotel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20725" r="24482" b="13322"/>
          <a:stretch/>
        </p:blipFill>
        <p:spPr bwMode="auto">
          <a:xfrm>
            <a:off x="0" y="7937"/>
            <a:ext cx="9156532" cy="68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5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Monst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73694"/>
      </a:accent1>
      <a:accent2>
        <a:srgbClr val="E06F61"/>
      </a:accent2>
      <a:accent3>
        <a:srgbClr val="F5A721"/>
      </a:accent3>
      <a:accent4>
        <a:srgbClr val="123140"/>
      </a:accent4>
      <a:accent5>
        <a:srgbClr val="42B2E6"/>
      </a:accent5>
      <a:accent6>
        <a:srgbClr val="92A732"/>
      </a:accent6>
      <a:hlink>
        <a:srgbClr val="0563C1"/>
      </a:hlink>
      <a:folHlink>
        <a:srgbClr val="954F72"/>
      </a:folHlink>
    </a:clrScheme>
    <a:fontScheme name="TAAS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15858</TotalTime>
  <Words>321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14_Office Theme</vt:lpstr>
      <vt:lpstr>15_Office Theme</vt:lpstr>
      <vt:lpstr>1_Office Theme</vt:lpstr>
      <vt:lpstr>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 Cruz, Shieanne</dc:creator>
  <cp:lastModifiedBy>admin</cp:lastModifiedBy>
  <cp:revision>669</cp:revision>
  <dcterms:created xsi:type="dcterms:W3CDTF">2006-08-16T00:00:00Z</dcterms:created>
  <dcterms:modified xsi:type="dcterms:W3CDTF">2024-03-12T17:00:19Z</dcterms:modified>
</cp:coreProperties>
</file>