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77" r:id="rId13"/>
    <p:sldId id="279" r:id="rId14"/>
  </p:sldIdLst>
  <p:sldSz cx="18288000" cy="10287000"/>
  <p:notesSz cx="18288000" cy="10287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1" d="100"/>
          <a:sy n="51" d="100"/>
        </p:scale>
        <p:origin x="-4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43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4350"/>
          </a:xfrm>
          <a:prstGeom prst="rect">
            <a:avLst/>
          </a:prstGeom>
        </p:spPr>
        <p:txBody>
          <a:bodyPr vert="horz" lIns="91440" tIns="45720" rIns="91440" bIns="45720" rtlCol="0"/>
          <a:lstStyle>
            <a:lvl1pPr algn="r">
              <a:defRPr sz="1200"/>
            </a:lvl1pPr>
          </a:lstStyle>
          <a:p>
            <a:fld id="{43872BE9-8319-4EC0-AC2A-A4A4906C0F23}" type="datetimeFigureOut">
              <a:rPr lang="en-US" smtClean="0"/>
              <a:t>27/03/2024</a:t>
            </a:fld>
            <a:endParaRPr lang="en-US"/>
          </a:p>
        </p:txBody>
      </p:sp>
      <p:sp>
        <p:nvSpPr>
          <p:cNvPr id="4" name="Slide Image Placeholder 3"/>
          <p:cNvSpPr>
            <a:spLocks noGrp="1" noRot="1" noChangeAspect="1"/>
          </p:cNvSpPr>
          <p:nvPr>
            <p:ph type="sldImg" idx="2"/>
          </p:nvPr>
        </p:nvSpPr>
        <p:spPr>
          <a:xfrm>
            <a:off x="5715000" y="771525"/>
            <a:ext cx="6858000" cy="3857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886325"/>
            <a:ext cx="14630400" cy="46291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71063"/>
            <a:ext cx="7924800" cy="5143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4350"/>
          </a:xfrm>
          <a:prstGeom prst="rect">
            <a:avLst/>
          </a:prstGeom>
        </p:spPr>
        <p:txBody>
          <a:bodyPr vert="horz" lIns="91440" tIns="45720" rIns="91440" bIns="45720" rtlCol="0" anchor="b"/>
          <a:lstStyle>
            <a:lvl1pPr algn="r">
              <a:defRPr sz="1200"/>
            </a:lvl1pPr>
          </a:lstStyle>
          <a:p>
            <a:fld id="{C7834D77-1420-447D-9B00-AD6DD2A59884}" type="slidenum">
              <a:rPr lang="en-US" smtClean="0"/>
              <a:t>‹#›</a:t>
            </a:fld>
            <a:endParaRPr lang="en-US"/>
          </a:p>
        </p:txBody>
      </p:sp>
    </p:spTree>
    <p:extLst>
      <p:ext uri="{BB962C8B-B14F-4D97-AF65-F5344CB8AC3E}">
        <p14:creationId xmlns:p14="http://schemas.microsoft.com/office/powerpoint/2010/main" val="1251849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34D77-1420-447D-9B00-AD6DD2A59884}" type="slidenum">
              <a:rPr lang="en-US" smtClean="0"/>
              <a:t>8</a:t>
            </a:fld>
            <a:endParaRPr lang="en-US"/>
          </a:p>
        </p:txBody>
      </p:sp>
    </p:spTree>
    <p:extLst>
      <p:ext uri="{BB962C8B-B14F-4D97-AF65-F5344CB8AC3E}">
        <p14:creationId xmlns:p14="http://schemas.microsoft.com/office/powerpoint/2010/main" val="2423706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6400" b="0" i="0">
                <a:solidFill>
                  <a:schemeClr val="tx1"/>
                </a:solidFill>
                <a:latin typeface="Arial"/>
                <a:cs typeface="Aria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2800" b="0" i="0">
                <a:solidFill>
                  <a:schemeClr val="tx1"/>
                </a:solidFill>
                <a:latin typeface="Arial Black"/>
                <a:cs typeface="Arial Black"/>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27/03/2024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Arial Black"/>
                <a:cs typeface="Arial Black"/>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27/03/2024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400" b="0" i="0">
                <a:solidFill>
                  <a:schemeClr val="tx1"/>
                </a:solidFill>
                <a:latin typeface="Arial"/>
                <a:cs typeface="Arial"/>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27/03/2024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4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27/03/2024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27/03/2024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extLst>
              <a:ext uri="{28A0092B-C50C-407E-A947-70E740481C1C}">
                <a14:useLocalDpi xmlns:a14="http://schemas.microsoft.com/office/drawing/2010/main" val="0"/>
              </a:ext>
            </a:extLst>
          </a:blip>
          <a:stretch>
            <a:fillRect/>
          </a:stretch>
        </p:blipFill>
        <p:spPr>
          <a:xfrm>
            <a:off x="0" y="3"/>
            <a:ext cx="1658717" cy="1997670"/>
          </a:xfrm>
          <a:prstGeom prst="rect">
            <a:avLst/>
          </a:prstGeom>
        </p:spPr>
      </p:pic>
      <p:sp>
        <p:nvSpPr>
          <p:cNvPr id="2" name="Holder 2"/>
          <p:cNvSpPr>
            <a:spLocks noGrp="1"/>
          </p:cNvSpPr>
          <p:nvPr>
            <p:ph type="title"/>
          </p:nvPr>
        </p:nvSpPr>
        <p:spPr>
          <a:xfrm>
            <a:off x="2689406" y="598478"/>
            <a:ext cx="12657455" cy="1000763"/>
          </a:xfrm>
          <a:prstGeom prst="rect">
            <a:avLst/>
          </a:prstGeom>
        </p:spPr>
        <p:txBody>
          <a:bodyPr wrap="square" lIns="0" tIns="0" rIns="0" bIns="0">
            <a:spAutoFit/>
          </a:bodyPr>
          <a:lstStyle>
            <a:lvl1pPr>
              <a:defRPr sz="6400" b="0" i="0">
                <a:solidFill>
                  <a:schemeClr val="tx1"/>
                </a:solidFill>
                <a:latin typeface="Arial"/>
                <a:cs typeface="Arial"/>
              </a:defRPr>
            </a:lvl1pPr>
          </a:lstStyle>
          <a:p>
            <a:endParaRPr/>
          </a:p>
        </p:txBody>
      </p:sp>
      <p:sp>
        <p:nvSpPr>
          <p:cNvPr id="3" name="Holder 3"/>
          <p:cNvSpPr>
            <a:spLocks noGrp="1"/>
          </p:cNvSpPr>
          <p:nvPr>
            <p:ph type="body" idx="1"/>
          </p:nvPr>
        </p:nvSpPr>
        <p:spPr>
          <a:xfrm>
            <a:off x="2689406" y="2375779"/>
            <a:ext cx="14694535" cy="7056755"/>
          </a:xfrm>
          <a:prstGeom prst="rect">
            <a:avLst/>
          </a:prstGeom>
        </p:spPr>
        <p:txBody>
          <a:bodyPr wrap="square" lIns="0" tIns="0" rIns="0" bIns="0">
            <a:spAutoFit/>
          </a:bodyPr>
          <a:lstStyle>
            <a:lvl1pPr>
              <a:defRPr sz="2800" b="0" i="0">
                <a:solidFill>
                  <a:schemeClr val="tx1"/>
                </a:solidFill>
                <a:latin typeface="Arial Black"/>
                <a:cs typeface="Arial Black"/>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27/03/2024</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64605" y="0"/>
            <a:ext cx="17823815" cy="10287000"/>
            <a:chOff x="464605" y="0"/>
            <a:chExt cx="17823815" cy="10287000"/>
          </a:xfrm>
        </p:grpSpPr>
        <p:pic>
          <p:nvPicPr>
            <p:cNvPr id="3" name="object 3"/>
            <p:cNvPicPr/>
            <p:nvPr/>
          </p:nvPicPr>
          <p:blipFill>
            <a:blip r:embed="rId2" cstate="print">
              <a:extLst>
                <a:ext uri="{28A0092B-C50C-407E-A947-70E740481C1C}">
                  <a14:useLocalDpi xmlns:a14="http://schemas.microsoft.com/office/drawing/2010/main" val="0"/>
                </a:ext>
              </a:extLst>
            </a:blip>
            <a:stretch>
              <a:fillRect/>
            </a:stretch>
          </p:blipFill>
          <p:spPr>
            <a:xfrm>
              <a:off x="9143999" y="0"/>
              <a:ext cx="9143999" cy="10286999"/>
            </a:xfrm>
            <a:prstGeom prst="rect">
              <a:avLst/>
            </a:prstGeom>
          </p:spPr>
        </p:pic>
        <p:sp>
          <p:nvSpPr>
            <p:cNvPr id="4" name="object 4"/>
            <p:cNvSpPr/>
            <p:nvPr/>
          </p:nvSpPr>
          <p:spPr>
            <a:xfrm>
              <a:off x="464605" y="2002478"/>
              <a:ext cx="10367645" cy="5891530"/>
            </a:xfrm>
            <a:custGeom>
              <a:avLst/>
              <a:gdLst/>
              <a:ahLst/>
              <a:cxnLst/>
              <a:rect l="l" t="t" r="r" b="b"/>
              <a:pathLst>
                <a:path w="10367645" h="5891530">
                  <a:moveTo>
                    <a:pt x="10367372" y="5890917"/>
                  </a:moveTo>
                  <a:lnTo>
                    <a:pt x="0" y="5890917"/>
                  </a:lnTo>
                  <a:lnTo>
                    <a:pt x="0" y="0"/>
                  </a:lnTo>
                  <a:lnTo>
                    <a:pt x="10367372" y="0"/>
                  </a:lnTo>
                  <a:lnTo>
                    <a:pt x="10367372" y="5890917"/>
                  </a:lnTo>
                  <a:close/>
                </a:path>
              </a:pathLst>
            </a:custGeom>
            <a:solidFill>
              <a:srgbClr val="F47C00">
                <a:alpha val="79998"/>
              </a:srgbClr>
            </a:solidFill>
          </p:spPr>
          <p:txBody>
            <a:bodyPr wrap="square" lIns="0" tIns="0" rIns="0" bIns="0" rtlCol="0"/>
            <a:lstStyle/>
            <a:p>
              <a:endParaRPr/>
            </a:p>
          </p:txBody>
        </p:sp>
      </p:grpSp>
      <p:sp>
        <p:nvSpPr>
          <p:cNvPr id="5" name="object 5"/>
          <p:cNvSpPr txBox="1">
            <a:spLocks noGrp="1"/>
          </p:cNvSpPr>
          <p:nvPr>
            <p:ph type="title"/>
          </p:nvPr>
        </p:nvSpPr>
        <p:spPr>
          <a:xfrm>
            <a:off x="1660057" y="2839839"/>
            <a:ext cx="7223125" cy="3244850"/>
          </a:xfrm>
          <a:prstGeom prst="rect">
            <a:avLst/>
          </a:prstGeom>
        </p:spPr>
        <p:txBody>
          <a:bodyPr vert="horz" wrap="square" lIns="0" tIns="227965" rIns="0" bIns="0" rtlCol="0">
            <a:spAutoFit/>
          </a:bodyPr>
          <a:lstStyle/>
          <a:p>
            <a:pPr marL="12700" marR="5080">
              <a:lnSpc>
                <a:spcPts val="7880"/>
              </a:lnSpc>
              <a:spcBef>
                <a:spcPts val="1795"/>
              </a:spcBef>
            </a:pPr>
            <a:r>
              <a:rPr lang="en-US" sz="8000" spc="100" dirty="0" smtClean="0">
                <a:solidFill>
                  <a:srgbClr val="FFFFFF"/>
                </a:solidFill>
              </a:rPr>
              <a:t>Analysis </a:t>
            </a:r>
            <a:r>
              <a:rPr sz="8000" spc="305" dirty="0" smtClean="0">
                <a:solidFill>
                  <a:srgbClr val="FFFFFF"/>
                </a:solidFill>
              </a:rPr>
              <a:t>of </a:t>
            </a:r>
            <a:r>
              <a:rPr sz="8000" spc="80" dirty="0">
                <a:solidFill>
                  <a:srgbClr val="FFFFFF"/>
                </a:solidFill>
              </a:rPr>
              <a:t>Bank</a:t>
            </a:r>
            <a:r>
              <a:rPr sz="8000" spc="434" dirty="0">
                <a:solidFill>
                  <a:srgbClr val="FFFFFF"/>
                </a:solidFill>
              </a:rPr>
              <a:t> </a:t>
            </a:r>
            <a:r>
              <a:rPr sz="8000" spc="55" dirty="0">
                <a:solidFill>
                  <a:srgbClr val="FFFFFF"/>
                </a:solidFill>
              </a:rPr>
              <a:t>Customer </a:t>
            </a:r>
            <a:r>
              <a:rPr sz="8000" spc="-10" dirty="0">
                <a:solidFill>
                  <a:srgbClr val="FFFFFF"/>
                </a:solidFill>
              </a:rPr>
              <a:t>Churn</a:t>
            </a:r>
            <a:endParaRPr sz="8000" dirty="0"/>
          </a:p>
        </p:txBody>
      </p:sp>
      <p:sp>
        <p:nvSpPr>
          <p:cNvPr id="8" name="object 8"/>
          <p:cNvSpPr/>
          <p:nvPr/>
        </p:nvSpPr>
        <p:spPr>
          <a:xfrm>
            <a:off x="464267" y="1252492"/>
            <a:ext cx="1209675" cy="255904"/>
          </a:xfrm>
          <a:custGeom>
            <a:avLst/>
            <a:gdLst/>
            <a:ahLst/>
            <a:cxnLst/>
            <a:rect l="l" t="t" r="r" b="b"/>
            <a:pathLst>
              <a:path w="1209675" h="255905">
                <a:moveTo>
                  <a:pt x="1066861" y="255840"/>
                </a:moveTo>
                <a:lnTo>
                  <a:pt x="142747" y="255840"/>
                </a:lnTo>
                <a:lnTo>
                  <a:pt x="97665" y="249317"/>
                </a:lnTo>
                <a:lnTo>
                  <a:pt x="58484" y="231152"/>
                </a:lnTo>
                <a:lnTo>
                  <a:pt x="27570" y="203455"/>
                </a:lnTo>
                <a:lnTo>
                  <a:pt x="7286" y="168333"/>
                </a:lnTo>
                <a:lnTo>
                  <a:pt x="0" y="127893"/>
                </a:lnTo>
                <a:lnTo>
                  <a:pt x="7286" y="87480"/>
                </a:lnTo>
                <a:lnTo>
                  <a:pt x="27570" y="52373"/>
                </a:lnTo>
                <a:lnTo>
                  <a:pt x="58484" y="24684"/>
                </a:lnTo>
                <a:lnTo>
                  <a:pt x="97665" y="6522"/>
                </a:lnTo>
                <a:lnTo>
                  <a:pt x="142747" y="0"/>
                </a:lnTo>
                <a:lnTo>
                  <a:pt x="1066861" y="0"/>
                </a:lnTo>
                <a:lnTo>
                  <a:pt x="1111974" y="6522"/>
                </a:lnTo>
                <a:lnTo>
                  <a:pt x="1151174" y="24684"/>
                </a:lnTo>
                <a:lnTo>
                  <a:pt x="1182098" y="52373"/>
                </a:lnTo>
                <a:lnTo>
                  <a:pt x="1202385" y="87480"/>
                </a:lnTo>
                <a:lnTo>
                  <a:pt x="1209673" y="127893"/>
                </a:lnTo>
                <a:lnTo>
                  <a:pt x="1202385" y="168333"/>
                </a:lnTo>
                <a:lnTo>
                  <a:pt x="1182098" y="203455"/>
                </a:lnTo>
                <a:lnTo>
                  <a:pt x="1151174" y="231152"/>
                </a:lnTo>
                <a:lnTo>
                  <a:pt x="1111974" y="249317"/>
                </a:lnTo>
                <a:lnTo>
                  <a:pt x="1066861" y="255840"/>
                </a:lnTo>
                <a:close/>
              </a:path>
            </a:pathLst>
          </a:custGeom>
          <a:solidFill>
            <a:srgbClr val="F47C00">
              <a:alpha val="78819"/>
            </a:srgbClr>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extLst>
              <a:ext uri="{28A0092B-C50C-407E-A947-70E740481C1C}">
                <a14:useLocalDpi xmlns:a14="http://schemas.microsoft.com/office/drawing/2010/main" val="0"/>
              </a:ext>
            </a:extLst>
          </a:blip>
          <a:stretch>
            <a:fillRect/>
          </a:stretch>
        </p:blipFill>
        <p:spPr>
          <a:xfrm>
            <a:off x="15950051" y="9844466"/>
            <a:ext cx="2337949" cy="441959"/>
          </a:xfrm>
          <a:prstGeom prst="rect">
            <a:avLst/>
          </a:prstGeom>
        </p:spPr>
      </p:pic>
      <p:sp>
        <p:nvSpPr>
          <p:cNvPr id="3" name="object 3"/>
          <p:cNvSpPr txBox="1">
            <a:spLocks noGrp="1"/>
          </p:cNvSpPr>
          <p:nvPr>
            <p:ph type="title"/>
          </p:nvPr>
        </p:nvSpPr>
        <p:spPr>
          <a:xfrm>
            <a:off x="2689406" y="598478"/>
            <a:ext cx="12657455" cy="555186"/>
          </a:xfrm>
          <a:prstGeom prst="rect">
            <a:avLst/>
          </a:prstGeom>
        </p:spPr>
        <p:txBody>
          <a:bodyPr vert="horz" wrap="square" lIns="0" tIns="62137" rIns="0" bIns="0" rtlCol="0">
            <a:spAutoFit/>
          </a:bodyPr>
          <a:lstStyle/>
          <a:p>
            <a:pPr marL="12700">
              <a:lnSpc>
                <a:spcPct val="100000"/>
              </a:lnSpc>
              <a:spcBef>
                <a:spcPts val="100"/>
              </a:spcBef>
            </a:pPr>
            <a:r>
              <a:rPr sz="3200" spc="110" dirty="0"/>
              <a:t>03.</a:t>
            </a:r>
            <a:r>
              <a:rPr sz="3200" spc="180" dirty="0"/>
              <a:t> </a:t>
            </a:r>
            <a:r>
              <a:rPr sz="3200" spc="-10" dirty="0" smtClean="0"/>
              <a:t>Analysis</a:t>
            </a:r>
            <a:endParaRPr sz="3200" dirty="0"/>
          </a:p>
        </p:txBody>
      </p:sp>
      <p:sp>
        <p:nvSpPr>
          <p:cNvPr id="4" name="object 4"/>
          <p:cNvSpPr txBox="1"/>
          <p:nvPr/>
        </p:nvSpPr>
        <p:spPr>
          <a:xfrm>
            <a:off x="2772747" y="7268223"/>
            <a:ext cx="12265660" cy="730250"/>
          </a:xfrm>
          <a:prstGeom prst="rect">
            <a:avLst/>
          </a:prstGeom>
        </p:spPr>
        <p:txBody>
          <a:bodyPr vert="horz" wrap="square" lIns="0" tIns="12700" rIns="0" bIns="0" rtlCol="0">
            <a:spAutoFit/>
          </a:bodyPr>
          <a:lstStyle/>
          <a:p>
            <a:pPr marL="12700" marR="5080">
              <a:lnSpc>
                <a:spcPct val="115599"/>
              </a:lnSpc>
              <a:spcBef>
                <a:spcPts val="100"/>
              </a:spcBef>
              <a:tabLst>
                <a:tab pos="628015" algn="l"/>
                <a:tab pos="1462405" algn="l"/>
                <a:tab pos="2426335" algn="l"/>
                <a:tab pos="3383279" algn="l"/>
                <a:tab pos="3954145" algn="l"/>
                <a:tab pos="5543550" algn="l"/>
                <a:tab pos="5948045" algn="l"/>
                <a:tab pos="7679690" algn="l"/>
                <a:tab pos="8152765" algn="l"/>
                <a:tab pos="9048115" algn="l"/>
                <a:tab pos="10043795" algn="l"/>
                <a:tab pos="10659745" algn="l"/>
                <a:tab pos="11551285" algn="l"/>
              </a:tabLst>
            </a:pPr>
            <a:r>
              <a:rPr sz="2000" spc="55" dirty="0">
                <a:latin typeface="Trebuchet MS"/>
                <a:cs typeface="Trebuchet MS"/>
              </a:rPr>
              <a:t>The</a:t>
            </a:r>
            <a:r>
              <a:rPr sz="2000" dirty="0">
                <a:latin typeface="Trebuchet MS"/>
                <a:cs typeface="Trebuchet MS"/>
              </a:rPr>
              <a:t>	</a:t>
            </a:r>
            <a:r>
              <a:rPr sz="2000" spc="105" dirty="0">
                <a:latin typeface="Trebuchet MS"/>
                <a:cs typeface="Trebuchet MS"/>
              </a:rPr>
              <a:t>chart</a:t>
            </a:r>
            <a:r>
              <a:rPr sz="2000" dirty="0">
                <a:latin typeface="Trebuchet MS"/>
                <a:cs typeface="Trebuchet MS"/>
              </a:rPr>
              <a:t>	</a:t>
            </a:r>
            <a:r>
              <a:rPr sz="2000" spc="180" dirty="0">
                <a:latin typeface="Trebuchet MS"/>
                <a:cs typeface="Trebuchet MS"/>
              </a:rPr>
              <a:t>above</a:t>
            </a:r>
            <a:r>
              <a:rPr sz="2000" dirty="0">
                <a:latin typeface="Trebuchet MS"/>
                <a:cs typeface="Trebuchet MS"/>
              </a:rPr>
              <a:t>	</a:t>
            </a:r>
            <a:r>
              <a:rPr sz="2000" spc="170" dirty="0">
                <a:latin typeface="Trebuchet MS"/>
                <a:cs typeface="Trebuchet MS"/>
              </a:rPr>
              <a:t>shows</a:t>
            </a:r>
            <a:r>
              <a:rPr sz="2000" dirty="0">
                <a:latin typeface="Trebuchet MS"/>
                <a:cs typeface="Trebuchet MS"/>
              </a:rPr>
              <a:t>	</a:t>
            </a:r>
            <a:r>
              <a:rPr sz="2000" spc="60" dirty="0">
                <a:latin typeface="Trebuchet MS"/>
                <a:cs typeface="Trebuchet MS"/>
              </a:rPr>
              <a:t>the</a:t>
            </a:r>
            <a:r>
              <a:rPr sz="2000" dirty="0">
                <a:latin typeface="Trebuchet MS"/>
                <a:cs typeface="Trebuchet MS"/>
              </a:rPr>
              <a:t>	</a:t>
            </a:r>
            <a:r>
              <a:rPr sz="2000" spc="55" dirty="0">
                <a:latin typeface="Trebuchet MS"/>
                <a:cs typeface="Trebuchet MS"/>
              </a:rPr>
              <a:t>distribution</a:t>
            </a:r>
            <a:r>
              <a:rPr sz="2000" dirty="0">
                <a:latin typeface="Trebuchet MS"/>
                <a:cs typeface="Trebuchet MS"/>
              </a:rPr>
              <a:t>	</a:t>
            </a:r>
            <a:r>
              <a:rPr sz="2000" spc="30" dirty="0">
                <a:latin typeface="Trebuchet MS"/>
                <a:cs typeface="Trebuchet MS"/>
              </a:rPr>
              <a:t>of</a:t>
            </a:r>
            <a:r>
              <a:rPr sz="2000" dirty="0">
                <a:latin typeface="Trebuchet MS"/>
                <a:cs typeface="Trebuchet MS"/>
              </a:rPr>
              <a:t>	</a:t>
            </a:r>
            <a:r>
              <a:rPr sz="2000" spc="80" dirty="0">
                <a:latin typeface="Trebuchet MS"/>
                <a:cs typeface="Trebuchet MS"/>
              </a:rPr>
              <a:t>'CreditScore'</a:t>
            </a:r>
            <a:r>
              <a:rPr sz="2000" dirty="0">
                <a:latin typeface="Trebuchet MS"/>
                <a:cs typeface="Trebuchet MS"/>
              </a:rPr>
              <a:t>	</a:t>
            </a:r>
            <a:r>
              <a:rPr sz="2000" spc="155" dirty="0">
                <a:latin typeface="Trebuchet MS"/>
                <a:cs typeface="Trebuchet MS"/>
              </a:rPr>
              <a:t>by</a:t>
            </a:r>
            <a:r>
              <a:rPr sz="2000" dirty="0">
                <a:latin typeface="Trebuchet MS"/>
                <a:cs typeface="Trebuchet MS"/>
              </a:rPr>
              <a:t>	</a:t>
            </a:r>
            <a:r>
              <a:rPr sz="2000" spc="130" dirty="0">
                <a:latin typeface="Trebuchet MS"/>
                <a:cs typeface="Trebuchet MS"/>
              </a:rPr>
              <a:t>churn</a:t>
            </a:r>
            <a:r>
              <a:rPr sz="2000" dirty="0">
                <a:latin typeface="Trebuchet MS"/>
                <a:cs typeface="Trebuchet MS"/>
              </a:rPr>
              <a:t>	</a:t>
            </a:r>
            <a:r>
              <a:rPr sz="2000" spc="50" dirty="0">
                <a:latin typeface="Trebuchet MS"/>
                <a:cs typeface="Trebuchet MS"/>
              </a:rPr>
              <a:t>status.</a:t>
            </a:r>
            <a:r>
              <a:rPr sz="2000" dirty="0">
                <a:latin typeface="Trebuchet MS"/>
                <a:cs typeface="Trebuchet MS"/>
              </a:rPr>
              <a:t>	</a:t>
            </a:r>
            <a:r>
              <a:rPr sz="2000" spc="55" dirty="0">
                <a:latin typeface="Trebuchet MS"/>
                <a:cs typeface="Trebuchet MS"/>
              </a:rPr>
              <a:t>The</a:t>
            </a:r>
            <a:r>
              <a:rPr sz="2000" dirty="0">
                <a:latin typeface="Trebuchet MS"/>
                <a:cs typeface="Trebuchet MS"/>
              </a:rPr>
              <a:t>	</a:t>
            </a:r>
            <a:r>
              <a:rPr sz="2000" spc="55" dirty="0">
                <a:latin typeface="Trebuchet MS"/>
                <a:cs typeface="Trebuchet MS"/>
              </a:rPr>
              <a:t>credit</a:t>
            </a:r>
            <a:r>
              <a:rPr sz="2000" dirty="0">
                <a:latin typeface="Trebuchet MS"/>
                <a:cs typeface="Trebuchet MS"/>
              </a:rPr>
              <a:t>	</a:t>
            </a:r>
            <a:r>
              <a:rPr sz="2000" spc="140" dirty="0">
                <a:latin typeface="Trebuchet MS"/>
                <a:cs typeface="Trebuchet MS"/>
              </a:rPr>
              <a:t>score </a:t>
            </a:r>
            <a:r>
              <a:rPr sz="2000" spc="65" dirty="0">
                <a:latin typeface="Trebuchet MS"/>
                <a:cs typeface="Trebuchet MS"/>
              </a:rPr>
              <a:t>distribution</a:t>
            </a:r>
            <a:r>
              <a:rPr sz="2000" spc="-50" dirty="0">
                <a:latin typeface="Trebuchet MS"/>
                <a:cs typeface="Trebuchet MS"/>
              </a:rPr>
              <a:t> </a:t>
            </a:r>
            <a:r>
              <a:rPr sz="2000" spc="55" dirty="0">
                <a:latin typeface="Trebuchet MS"/>
                <a:cs typeface="Trebuchet MS"/>
              </a:rPr>
              <a:t>of</a:t>
            </a:r>
            <a:r>
              <a:rPr sz="2000" spc="-40" dirty="0">
                <a:latin typeface="Trebuchet MS"/>
                <a:cs typeface="Trebuchet MS"/>
              </a:rPr>
              <a:t> </a:t>
            </a:r>
            <a:r>
              <a:rPr sz="2000" spc="140" dirty="0">
                <a:latin typeface="Trebuchet MS"/>
                <a:cs typeface="Trebuchet MS"/>
              </a:rPr>
              <a:t>churn</a:t>
            </a:r>
            <a:r>
              <a:rPr sz="2000" spc="-40" dirty="0">
                <a:latin typeface="Trebuchet MS"/>
                <a:cs typeface="Trebuchet MS"/>
              </a:rPr>
              <a:t> </a:t>
            </a:r>
            <a:r>
              <a:rPr sz="2000" spc="229" dirty="0">
                <a:latin typeface="Trebuchet MS"/>
                <a:cs typeface="Trebuchet MS"/>
              </a:rPr>
              <a:t>and</a:t>
            </a:r>
            <a:r>
              <a:rPr sz="2000" spc="-40" dirty="0">
                <a:latin typeface="Trebuchet MS"/>
                <a:cs typeface="Trebuchet MS"/>
              </a:rPr>
              <a:t> </a:t>
            </a:r>
            <a:r>
              <a:rPr sz="2000" spc="70" dirty="0">
                <a:latin typeface="Trebuchet MS"/>
                <a:cs typeface="Trebuchet MS"/>
              </a:rPr>
              <a:t>retain</a:t>
            </a:r>
            <a:r>
              <a:rPr sz="2000" spc="-40" dirty="0">
                <a:latin typeface="Trebuchet MS"/>
                <a:cs typeface="Trebuchet MS"/>
              </a:rPr>
              <a:t> </a:t>
            </a:r>
            <a:r>
              <a:rPr sz="2000" spc="160" dirty="0">
                <a:latin typeface="Trebuchet MS"/>
                <a:cs typeface="Trebuchet MS"/>
              </a:rPr>
              <a:t>customers</a:t>
            </a:r>
            <a:r>
              <a:rPr sz="2000" spc="-40" dirty="0">
                <a:latin typeface="Trebuchet MS"/>
                <a:cs typeface="Trebuchet MS"/>
              </a:rPr>
              <a:t> </a:t>
            </a:r>
            <a:r>
              <a:rPr sz="2000" spc="65" dirty="0">
                <a:latin typeface="Trebuchet MS"/>
                <a:cs typeface="Trebuchet MS"/>
              </a:rPr>
              <a:t>is</a:t>
            </a:r>
            <a:r>
              <a:rPr sz="2000" spc="-40" dirty="0">
                <a:latin typeface="Trebuchet MS"/>
                <a:cs typeface="Trebuchet MS"/>
              </a:rPr>
              <a:t> </a:t>
            </a:r>
            <a:r>
              <a:rPr sz="2000" dirty="0">
                <a:latin typeface="Trebuchet MS"/>
                <a:cs typeface="Trebuchet MS"/>
              </a:rPr>
              <a:t>similar,</a:t>
            </a:r>
            <a:r>
              <a:rPr sz="2000" spc="-40" dirty="0">
                <a:latin typeface="Trebuchet MS"/>
                <a:cs typeface="Trebuchet MS"/>
              </a:rPr>
              <a:t> </a:t>
            </a:r>
            <a:r>
              <a:rPr sz="2000" spc="180" dirty="0">
                <a:latin typeface="Trebuchet MS"/>
                <a:cs typeface="Trebuchet MS"/>
              </a:rPr>
              <a:t>spread</a:t>
            </a:r>
            <a:r>
              <a:rPr sz="2000" spc="-40" dirty="0">
                <a:latin typeface="Trebuchet MS"/>
                <a:cs typeface="Trebuchet MS"/>
              </a:rPr>
              <a:t> </a:t>
            </a:r>
            <a:r>
              <a:rPr sz="2000" spc="130" dirty="0">
                <a:latin typeface="Trebuchet MS"/>
                <a:cs typeface="Trebuchet MS"/>
              </a:rPr>
              <a:t>between</a:t>
            </a:r>
            <a:r>
              <a:rPr sz="2000" spc="-40" dirty="0">
                <a:latin typeface="Trebuchet MS"/>
                <a:cs typeface="Trebuchet MS"/>
              </a:rPr>
              <a:t> </a:t>
            </a:r>
            <a:r>
              <a:rPr sz="2000" spc="195" dirty="0">
                <a:latin typeface="Trebuchet MS"/>
                <a:cs typeface="Trebuchet MS"/>
              </a:rPr>
              <a:t>600</a:t>
            </a:r>
            <a:r>
              <a:rPr sz="2000" spc="-40" dirty="0">
                <a:latin typeface="Trebuchet MS"/>
                <a:cs typeface="Trebuchet MS"/>
              </a:rPr>
              <a:t> </a:t>
            </a:r>
            <a:r>
              <a:rPr sz="2000" spc="229" dirty="0">
                <a:latin typeface="Trebuchet MS"/>
                <a:cs typeface="Trebuchet MS"/>
              </a:rPr>
              <a:t>and</a:t>
            </a:r>
            <a:r>
              <a:rPr sz="2000" spc="-35" dirty="0">
                <a:latin typeface="Trebuchet MS"/>
                <a:cs typeface="Trebuchet MS"/>
              </a:rPr>
              <a:t> </a:t>
            </a:r>
            <a:r>
              <a:rPr sz="2000" spc="-20" dirty="0">
                <a:latin typeface="Trebuchet MS"/>
                <a:cs typeface="Trebuchet MS"/>
              </a:rPr>
              <a:t>700.</a:t>
            </a:r>
            <a:endParaRPr sz="2000" dirty="0">
              <a:latin typeface="Trebuchet MS"/>
              <a:cs typeface="Trebuchet MS"/>
            </a:endParaRPr>
          </a:p>
        </p:txBody>
      </p:sp>
      <p:pic>
        <p:nvPicPr>
          <p:cNvPr id="409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923662" y="2247900"/>
            <a:ext cx="13604032"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object 2"/>
          <p:cNvPicPr/>
          <p:nvPr/>
        </p:nvPicPr>
        <p:blipFill>
          <a:blip r:embed="rId2" cstate="print">
            <a:extLst>
              <a:ext uri="{28A0092B-C50C-407E-A947-70E740481C1C}">
                <a14:useLocalDpi xmlns:a14="http://schemas.microsoft.com/office/drawing/2010/main" val="0"/>
              </a:ext>
            </a:extLst>
          </a:blip>
          <a:stretch>
            <a:fillRect/>
          </a:stretch>
        </p:blipFill>
        <p:spPr>
          <a:xfrm flipV="1">
            <a:off x="0" y="-1"/>
            <a:ext cx="2925147" cy="441959"/>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extLst>
              <a:ext uri="{28A0092B-C50C-407E-A947-70E740481C1C}">
                <a14:useLocalDpi xmlns:a14="http://schemas.microsoft.com/office/drawing/2010/main" val="0"/>
              </a:ext>
            </a:extLst>
          </a:blip>
          <a:stretch>
            <a:fillRect/>
          </a:stretch>
        </p:blipFill>
        <p:spPr>
          <a:xfrm>
            <a:off x="15950051" y="9844466"/>
            <a:ext cx="2337949" cy="441959"/>
          </a:xfrm>
          <a:prstGeom prst="rect">
            <a:avLst/>
          </a:prstGeom>
        </p:spPr>
      </p:pic>
      <p:sp>
        <p:nvSpPr>
          <p:cNvPr id="3" name="object 3"/>
          <p:cNvSpPr txBox="1">
            <a:spLocks noGrp="1"/>
          </p:cNvSpPr>
          <p:nvPr>
            <p:ph type="title"/>
          </p:nvPr>
        </p:nvSpPr>
        <p:spPr>
          <a:xfrm>
            <a:off x="2689406" y="598478"/>
            <a:ext cx="12657455" cy="555183"/>
          </a:xfrm>
          <a:prstGeom prst="rect">
            <a:avLst/>
          </a:prstGeom>
        </p:spPr>
        <p:txBody>
          <a:bodyPr vert="horz" wrap="square" lIns="0" tIns="62134" rIns="0" bIns="0" rtlCol="0">
            <a:spAutoFit/>
          </a:bodyPr>
          <a:lstStyle/>
          <a:p>
            <a:pPr marL="12700">
              <a:lnSpc>
                <a:spcPct val="100000"/>
              </a:lnSpc>
              <a:spcBef>
                <a:spcPts val="100"/>
              </a:spcBef>
            </a:pPr>
            <a:r>
              <a:rPr sz="3200" spc="110" dirty="0"/>
              <a:t>03.</a:t>
            </a:r>
            <a:r>
              <a:rPr sz="3200" spc="180" dirty="0"/>
              <a:t> </a:t>
            </a:r>
            <a:r>
              <a:rPr sz="3200" spc="-10" dirty="0" smtClean="0"/>
              <a:t>Analysis</a:t>
            </a:r>
            <a:endParaRPr sz="3200" dirty="0"/>
          </a:p>
        </p:txBody>
      </p:sp>
      <p:sp>
        <p:nvSpPr>
          <p:cNvPr id="4" name="object 4"/>
          <p:cNvSpPr txBox="1"/>
          <p:nvPr/>
        </p:nvSpPr>
        <p:spPr>
          <a:xfrm>
            <a:off x="3525831" y="7505700"/>
            <a:ext cx="12263120" cy="1083886"/>
          </a:xfrm>
          <a:prstGeom prst="rect">
            <a:avLst/>
          </a:prstGeom>
        </p:spPr>
        <p:txBody>
          <a:bodyPr vert="horz" wrap="square" lIns="0" tIns="12700" rIns="0" bIns="0" rtlCol="0">
            <a:spAutoFit/>
          </a:bodyPr>
          <a:lstStyle/>
          <a:p>
            <a:pPr marL="12700" marR="5080" algn="just">
              <a:lnSpc>
                <a:spcPct val="115599"/>
              </a:lnSpc>
              <a:spcBef>
                <a:spcPts val="100"/>
              </a:spcBef>
            </a:pPr>
            <a:r>
              <a:rPr sz="2000" spc="80" dirty="0">
                <a:latin typeface="Trebuchet MS"/>
                <a:cs typeface="Trebuchet MS"/>
              </a:rPr>
              <a:t>The</a:t>
            </a:r>
            <a:r>
              <a:rPr sz="2000" spc="5" dirty="0">
                <a:latin typeface="Trebuchet MS"/>
                <a:cs typeface="Trebuchet MS"/>
              </a:rPr>
              <a:t>  </a:t>
            </a:r>
            <a:r>
              <a:rPr sz="2000" spc="200" dirty="0">
                <a:latin typeface="Trebuchet MS"/>
                <a:cs typeface="Trebuchet MS"/>
              </a:rPr>
              <a:t>graph</a:t>
            </a:r>
            <a:r>
              <a:rPr sz="2000" spc="5" dirty="0">
                <a:latin typeface="Trebuchet MS"/>
                <a:cs typeface="Trebuchet MS"/>
              </a:rPr>
              <a:t>  </a:t>
            </a:r>
            <a:r>
              <a:rPr sz="2000" spc="200" dirty="0">
                <a:latin typeface="Trebuchet MS"/>
                <a:cs typeface="Trebuchet MS"/>
              </a:rPr>
              <a:t>above</a:t>
            </a:r>
            <a:r>
              <a:rPr sz="2000" spc="5" dirty="0">
                <a:latin typeface="Trebuchet MS"/>
                <a:cs typeface="Trebuchet MS"/>
              </a:rPr>
              <a:t>  </a:t>
            </a:r>
            <a:r>
              <a:rPr sz="2000" spc="190" dirty="0">
                <a:latin typeface="Trebuchet MS"/>
                <a:cs typeface="Trebuchet MS"/>
              </a:rPr>
              <a:t>shows</a:t>
            </a:r>
            <a:r>
              <a:rPr sz="2000" spc="5" dirty="0">
                <a:latin typeface="Trebuchet MS"/>
                <a:cs typeface="Trebuchet MS"/>
              </a:rPr>
              <a:t>  </a:t>
            </a:r>
            <a:r>
              <a:rPr sz="2000" spc="85" dirty="0">
                <a:latin typeface="Trebuchet MS"/>
                <a:cs typeface="Trebuchet MS"/>
              </a:rPr>
              <a:t>the</a:t>
            </a:r>
            <a:r>
              <a:rPr sz="2000" spc="5" dirty="0">
                <a:latin typeface="Trebuchet MS"/>
                <a:cs typeface="Trebuchet MS"/>
              </a:rPr>
              <a:t>  </a:t>
            </a:r>
            <a:r>
              <a:rPr sz="2000" spc="65" dirty="0">
                <a:latin typeface="Trebuchet MS"/>
                <a:cs typeface="Trebuchet MS"/>
              </a:rPr>
              <a:t>distribution</a:t>
            </a:r>
            <a:r>
              <a:rPr sz="2000" spc="5" dirty="0">
                <a:latin typeface="Trebuchet MS"/>
                <a:cs typeface="Trebuchet MS"/>
              </a:rPr>
              <a:t>  </a:t>
            </a:r>
            <a:r>
              <a:rPr sz="2000" spc="55" dirty="0">
                <a:latin typeface="Trebuchet MS"/>
                <a:cs typeface="Trebuchet MS"/>
              </a:rPr>
              <a:t>of</a:t>
            </a:r>
            <a:r>
              <a:rPr sz="2000" spc="5" dirty="0">
                <a:latin typeface="Trebuchet MS"/>
                <a:cs typeface="Trebuchet MS"/>
              </a:rPr>
              <a:t>  </a:t>
            </a:r>
            <a:r>
              <a:rPr sz="2000" spc="114" dirty="0">
                <a:latin typeface="Trebuchet MS"/>
                <a:cs typeface="Trebuchet MS"/>
              </a:rPr>
              <a:t>'Balance'</a:t>
            </a:r>
            <a:r>
              <a:rPr sz="2000" spc="5" dirty="0">
                <a:latin typeface="Trebuchet MS"/>
                <a:cs typeface="Trebuchet MS"/>
              </a:rPr>
              <a:t>  </a:t>
            </a:r>
            <a:r>
              <a:rPr sz="2000" spc="220" dirty="0">
                <a:latin typeface="Trebuchet MS"/>
                <a:cs typeface="Trebuchet MS"/>
              </a:rPr>
              <a:t>based</a:t>
            </a:r>
            <a:r>
              <a:rPr sz="2000" spc="5" dirty="0">
                <a:latin typeface="Trebuchet MS"/>
                <a:cs typeface="Trebuchet MS"/>
              </a:rPr>
              <a:t>  </a:t>
            </a:r>
            <a:r>
              <a:rPr sz="2000" spc="190" dirty="0" smtClean="0">
                <a:latin typeface="Trebuchet MS"/>
                <a:cs typeface="Trebuchet MS"/>
              </a:rPr>
              <a:t>on</a:t>
            </a:r>
            <a:r>
              <a:rPr lang="en-US" sz="2000" spc="190" dirty="0" smtClean="0">
                <a:latin typeface="Trebuchet MS"/>
                <a:cs typeface="Trebuchet MS"/>
              </a:rPr>
              <a:t> Geography</a:t>
            </a:r>
            <a:r>
              <a:rPr sz="2000" spc="60" dirty="0" smtClean="0">
                <a:latin typeface="Trebuchet MS"/>
                <a:cs typeface="Trebuchet MS"/>
              </a:rPr>
              <a:t>.</a:t>
            </a:r>
            <a:r>
              <a:rPr sz="2000" spc="5" dirty="0" smtClean="0">
                <a:latin typeface="Trebuchet MS"/>
                <a:cs typeface="Trebuchet MS"/>
              </a:rPr>
              <a:t>  </a:t>
            </a:r>
            <a:r>
              <a:rPr sz="2000" spc="80" dirty="0">
                <a:latin typeface="Trebuchet MS"/>
                <a:cs typeface="Trebuchet MS"/>
              </a:rPr>
              <a:t>The</a:t>
            </a:r>
            <a:r>
              <a:rPr sz="2000" spc="5" dirty="0">
                <a:latin typeface="Trebuchet MS"/>
                <a:cs typeface="Trebuchet MS"/>
              </a:rPr>
              <a:t>  </a:t>
            </a:r>
            <a:r>
              <a:rPr sz="2000" spc="165" dirty="0">
                <a:latin typeface="Trebuchet MS"/>
                <a:cs typeface="Trebuchet MS"/>
              </a:rPr>
              <a:t>balance </a:t>
            </a:r>
            <a:r>
              <a:rPr sz="2000" spc="65" dirty="0">
                <a:latin typeface="Trebuchet MS"/>
                <a:cs typeface="Trebuchet MS"/>
              </a:rPr>
              <a:t>distribution</a:t>
            </a:r>
            <a:r>
              <a:rPr sz="2000" spc="-20" dirty="0">
                <a:latin typeface="Trebuchet MS"/>
                <a:cs typeface="Trebuchet MS"/>
              </a:rPr>
              <a:t>  </a:t>
            </a:r>
            <a:r>
              <a:rPr sz="2000" spc="55" dirty="0">
                <a:latin typeface="Trebuchet MS"/>
                <a:cs typeface="Trebuchet MS"/>
              </a:rPr>
              <a:t>of</a:t>
            </a:r>
            <a:r>
              <a:rPr sz="2000" spc="-20" dirty="0">
                <a:latin typeface="Trebuchet MS"/>
                <a:cs typeface="Trebuchet MS"/>
              </a:rPr>
              <a:t> </a:t>
            </a:r>
            <a:r>
              <a:rPr sz="2000" spc="160" dirty="0" smtClean="0">
                <a:latin typeface="Trebuchet MS"/>
                <a:cs typeface="Trebuchet MS"/>
              </a:rPr>
              <a:t>customers</a:t>
            </a:r>
            <a:r>
              <a:rPr sz="2000" spc="-20" dirty="0" smtClean="0">
                <a:latin typeface="Trebuchet MS"/>
                <a:cs typeface="Trebuchet MS"/>
              </a:rPr>
              <a:t>  </a:t>
            </a:r>
            <a:r>
              <a:rPr sz="2000" spc="65" dirty="0">
                <a:latin typeface="Trebuchet MS"/>
                <a:cs typeface="Trebuchet MS"/>
              </a:rPr>
              <a:t>is</a:t>
            </a:r>
            <a:r>
              <a:rPr sz="2000" spc="-15" dirty="0">
                <a:latin typeface="Trebuchet MS"/>
                <a:cs typeface="Trebuchet MS"/>
              </a:rPr>
              <a:t>  </a:t>
            </a:r>
            <a:r>
              <a:rPr lang="en-US" sz="2000" spc="180" dirty="0" smtClean="0">
                <a:latin typeface="Trebuchet MS"/>
                <a:cs typeface="Trebuchet MS"/>
              </a:rPr>
              <a:t>similar for France and Germany. And it is lowest for the Spain.</a:t>
            </a:r>
            <a:endParaRPr sz="2000" dirty="0">
              <a:latin typeface="Trebuchet MS"/>
              <a:cs typeface="Trebuchet MS"/>
            </a:endParaRPr>
          </a:p>
        </p:txBody>
      </p:sp>
      <p:pic>
        <p:nvPicPr>
          <p:cNvPr id="5123"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2938544" y="2095500"/>
            <a:ext cx="12834856"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object 2"/>
          <p:cNvPicPr/>
          <p:nvPr/>
        </p:nvPicPr>
        <p:blipFill>
          <a:blip r:embed="rId2" cstate="print">
            <a:extLst>
              <a:ext uri="{28A0092B-C50C-407E-A947-70E740481C1C}">
                <a14:useLocalDpi xmlns:a14="http://schemas.microsoft.com/office/drawing/2010/main" val="0"/>
              </a:ext>
            </a:extLst>
          </a:blip>
          <a:stretch>
            <a:fillRect/>
          </a:stretch>
        </p:blipFill>
        <p:spPr>
          <a:xfrm rot="5400000">
            <a:off x="-947995" y="1595695"/>
            <a:ext cx="2337949" cy="44195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extLst>
              <a:ext uri="{28A0092B-C50C-407E-A947-70E740481C1C}">
                <a14:useLocalDpi xmlns:a14="http://schemas.microsoft.com/office/drawing/2010/main" val="0"/>
              </a:ext>
            </a:extLst>
          </a:blip>
          <a:stretch>
            <a:fillRect/>
          </a:stretch>
        </p:blipFill>
        <p:spPr>
          <a:xfrm>
            <a:off x="139" y="9653592"/>
            <a:ext cx="3632963" cy="645074"/>
          </a:xfrm>
          <a:prstGeom prst="rect">
            <a:avLst/>
          </a:prstGeom>
        </p:spPr>
      </p:pic>
      <p:pic>
        <p:nvPicPr>
          <p:cNvPr id="3" name="object 3"/>
          <p:cNvPicPr/>
          <p:nvPr/>
        </p:nvPicPr>
        <p:blipFill>
          <a:blip r:embed="rId3" cstate="print">
            <a:extLst>
              <a:ext uri="{28A0092B-C50C-407E-A947-70E740481C1C}">
                <a14:useLocalDpi xmlns:a14="http://schemas.microsoft.com/office/drawing/2010/main" val="0"/>
              </a:ext>
            </a:extLst>
          </a:blip>
          <a:stretch>
            <a:fillRect/>
          </a:stretch>
        </p:blipFill>
        <p:spPr>
          <a:xfrm>
            <a:off x="0" y="0"/>
            <a:ext cx="1814333" cy="2184419"/>
          </a:xfrm>
          <a:prstGeom prst="rect">
            <a:avLst/>
          </a:prstGeom>
        </p:spPr>
      </p:pic>
      <p:sp>
        <p:nvSpPr>
          <p:cNvPr id="4" name="object 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380" dirty="0" smtClean="0"/>
              <a:t>0</a:t>
            </a:r>
            <a:r>
              <a:rPr lang="en-US" spc="380" dirty="0" smtClean="0"/>
              <a:t>4</a:t>
            </a:r>
            <a:r>
              <a:rPr spc="380" dirty="0" smtClean="0"/>
              <a:t>.</a:t>
            </a:r>
            <a:r>
              <a:rPr spc="345" dirty="0" smtClean="0"/>
              <a:t> </a:t>
            </a:r>
            <a:r>
              <a:rPr lang="en-US" spc="60" dirty="0" smtClean="0"/>
              <a:t>Conclusion</a:t>
            </a:r>
            <a:endParaRPr spc="60" dirty="0"/>
          </a:p>
        </p:txBody>
      </p:sp>
      <p:sp>
        <p:nvSpPr>
          <p:cNvPr id="11" name="object 11"/>
          <p:cNvSpPr/>
          <p:nvPr/>
        </p:nvSpPr>
        <p:spPr>
          <a:xfrm>
            <a:off x="2701845" y="1840886"/>
            <a:ext cx="933450" cy="199390"/>
          </a:xfrm>
          <a:custGeom>
            <a:avLst/>
            <a:gdLst/>
            <a:ahLst/>
            <a:cxnLst/>
            <a:rect l="l" t="t" r="r" b="b"/>
            <a:pathLst>
              <a:path w="933450" h="199389">
                <a:moveTo>
                  <a:pt x="823248" y="198974"/>
                </a:moveTo>
                <a:lnTo>
                  <a:pt x="110151" y="198974"/>
                </a:lnTo>
                <a:lnTo>
                  <a:pt x="67307" y="191154"/>
                </a:lnTo>
                <a:lnTo>
                  <a:pt x="32290" y="169828"/>
                </a:lnTo>
                <a:lnTo>
                  <a:pt x="8666" y="138198"/>
                </a:lnTo>
                <a:lnTo>
                  <a:pt x="0" y="99466"/>
                </a:lnTo>
                <a:lnTo>
                  <a:pt x="8666" y="60758"/>
                </a:lnTo>
                <a:lnTo>
                  <a:pt x="32290" y="29141"/>
                </a:lnTo>
                <a:lnTo>
                  <a:pt x="67307" y="7819"/>
                </a:lnTo>
                <a:lnTo>
                  <a:pt x="110151" y="0"/>
                </a:lnTo>
                <a:lnTo>
                  <a:pt x="823248" y="0"/>
                </a:lnTo>
                <a:lnTo>
                  <a:pt x="866120" y="7819"/>
                </a:lnTo>
                <a:lnTo>
                  <a:pt x="901152" y="29141"/>
                </a:lnTo>
                <a:lnTo>
                  <a:pt x="924781" y="60758"/>
                </a:lnTo>
                <a:lnTo>
                  <a:pt x="933449" y="99466"/>
                </a:lnTo>
                <a:lnTo>
                  <a:pt x="924781" y="138198"/>
                </a:lnTo>
                <a:lnTo>
                  <a:pt x="901152" y="169828"/>
                </a:lnTo>
                <a:lnTo>
                  <a:pt x="866120" y="191154"/>
                </a:lnTo>
                <a:lnTo>
                  <a:pt x="823248" y="198974"/>
                </a:lnTo>
                <a:close/>
              </a:path>
            </a:pathLst>
          </a:custGeom>
          <a:solidFill>
            <a:srgbClr val="F47C00"/>
          </a:solidFill>
        </p:spPr>
        <p:txBody>
          <a:bodyPr wrap="square" lIns="0" tIns="0" rIns="0" bIns="0" rtlCol="0"/>
          <a:lstStyle/>
          <a:p>
            <a:endParaRPr/>
          </a:p>
        </p:txBody>
      </p:sp>
      <p:sp>
        <p:nvSpPr>
          <p:cNvPr id="12" name="TextBox 11"/>
          <p:cNvSpPr txBox="1"/>
          <p:nvPr/>
        </p:nvSpPr>
        <p:spPr>
          <a:xfrm>
            <a:off x="2895600" y="2628900"/>
            <a:ext cx="14325600" cy="7008072"/>
          </a:xfrm>
          <a:prstGeom prst="rect">
            <a:avLst/>
          </a:prstGeom>
          <a:noFill/>
        </p:spPr>
        <p:txBody>
          <a:bodyPr wrap="square" rtlCol="0">
            <a:spAutoFit/>
          </a:bodyPr>
          <a:lstStyle/>
          <a:p>
            <a:pPr marL="12700">
              <a:lnSpc>
                <a:spcPct val="100000"/>
              </a:lnSpc>
              <a:spcBef>
                <a:spcPts val="100"/>
              </a:spcBef>
            </a:pPr>
            <a:r>
              <a:rPr lang="en-US" sz="3200" spc="-140" dirty="0" smtClean="0">
                <a:latin typeface="Arial Black"/>
                <a:cs typeface="Arial Black"/>
              </a:rPr>
              <a:t>Business</a:t>
            </a:r>
            <a:r>
              <a:rPr lang="en-US" sz="3200" spc="-290" dirty="0" smtClean="0">
                <a:latin typeface="Arial Black"/>
                <a:cs typeface="Arial Black"/>
              </a:rPr>
              <a:t> </a:t>
            </a:r>
            <a:r>
              <a:rPr lang="en-US" sz="3200" spc="-10" dirty="0" smtClean="0">
                <a:latin typeface="Arial Black"/>
                <a:cs typeface="Arial Black"/>
              </a:rPr>
              <a:t>Insights</a:t>
            </a:r>
            <a:endParaRPr lang="en-US" sz="3200" dirty="0" smtClean="0">
              <a:latin typeface="Arial Black"/>
              <a:cs typeface="Arial Black"/>
            </a:endParaRPr>
          </a:p>
          <a:p>
            <a:pPr marL="944245" marR="450850" indent="-457200">
              <a:lnSpc>
                <a:spcPct val="153400"/>
              </a:lnSpc>
              <a:spcBef>
                <a:spcPts val="3404"/>
              </a:spcBef>
              <a:buFont typeface="Arial" pitchFamily="34" charset="0"/>
              <a:buChar char="•"/>
            </a:pPr>
            <a:r>
              <a:rPr lang="en-US" sz="2800" dirty="0" smtClean="0">
                <a:latin typeface="Verdana" pitchFamily="34" charset="0"/>
                <a:ea typeface="Verdana" pitchFamily="34" charset="0"/>
                <a:cs typeface="Verdana"/>
              </a:rPr>
              <a:t>Male</a:t>
            </a:r>
            <a:r>
              <a:rPr lang="en-US" sz="2800" spc="-125" dirty="0" smtClean="0">
                <a:latin typeface="Verdana" pitchFamily="34" charset="0"/>
                <a:ea typeface="Verdana" pitchFamily="34" charset="0"/>
                <a:cs typeface="Verdana"/>
              </a:rPr>
              <a:t> </a:t>
            </a:r>
            <a:r>
              <a:rPr lang="en-US" sz="2800" dirty="0" smtClean="0">
                <a:latin typeface="Verdana" pitchFamily="34" charset="0"/>
                <a:ea typeface="Verdana" pitchFamily="34" charset="0"/>
                <a:cs typeface="Verdana"/>
              </a:rPr>
              <a:t>bank</a:t>
            </a:r>
            <a:r>
              <a:rPr lang="en-US" sz="2800" spc="-120" dirty="0" smtClean="0">
                <a:latin typeface="Verdana" pitchFamily="34" charset="0"/>
                <a:ea typeface="Verdana" pitchFamily="34" charset="0"/>
                <a:cs typeface="Verdana"/>
              </a:rPr>
              <a:t> </a:t>
            </a:r>
            <a:r>
              <a:rPr lang="en-US" sz="2800" dirty="0" smtClean="0">
                <a:latin typeface="Verdana" pitchFamily="34" charset="0"/>
                <a:ea typeface="Verdana" pitchFamily="34" charset="0"/>
                <a:cs typeface="Verdana"/>
              </a:rPr>
              <a:t>customers</a:t>
            </a:r>
            <a:r>
              <a:rPr lang="en-US" sz="2800" spc="-120" dirty="0" smtClean="0">
                <a:latin typeface="Verdana" pitchFamily="34" charset="0"/>
                <a:ea typeface="Verdana" pitchFamily="34" charset="0"/>
                <a:cs typeface="Verdana"/>
              </a:rPr>
              <a:t> </a:t>
            </a:r>
            <a:r>
              <a:rPr lang="en-US" sz="2800" dirty="0" smtClean="0">
                <a:latin typeface="Verdana" pitchFamily="34" charset="0"/>
                <a:ea typeface="Verdana" pitchFamily="34" charset="0"/>
                <a:cs typeface="Verdana"/>
              </a:rPr>
              <a:t>churn</a:t>
            </a:r>
            <a:r>
              <a:rPr lang="en-US" sz="2800" spc="-120" dirty="0" smtClean="0">
                <a:latin typeface="Verdana" pitchFamily="34" charset="0"/>
                <a:ea typeface="Verdana" pitchFamily="34" charset="0"/>
                <a:cs typeface="Verdana"/>
              </a:rPr>
              <a:t> </a:t>
            </a:r>
            <a:r>
              <a:rPr lang="en-US" sz="2800" spc="-10" dirty="0" smtClean="0">
                <a:latin typeface="Verdana" pitchFamily="34" charset="0"/>
                <a:ea typeface="Verdana" pitchFamily="34" charset="0"/>
                <a:cs typeface="Verdana"/>
              </a:rPr>
              <a:t>the</a:t>
            </a:r>
            <a:r>
              <a:rPr lang="en-US" sz="2800" spc="-125" dirty="0" smtClean="0">
                <a:latin typeface="Verdana" pitchFamily="34" charset="0"/>
                <a:ea typeface="Verdana" pitchFamily="34" charset="0"/>
                <a:cs typeface="Verdana"/>
              </a:rPr>
              <a:t> </a:t>
            </a:r>
            <a:r>
              <a:rPr lang="en-US" sz="2800" dirty="0" smtClean="0">
                <a:latin typeface="Verdana" pitchFamily="34" charset="0"/>
                <a:ea typeface="Verdana" pitchFamily="34" charset="0"/>
                <a:cs typeface="Verdana"/>
              </a:rPr>
              <a:t>most</a:t>
            </a:r>
            <a:r>
              <a:rPr lang="en-US" sz="2800" spc="-120" dirty="0" smtClean="0">
                <a:latin typeface="Verdana" pitchFamily="34" charset="0"/>
                <a:ea typeface="Verdana" pitchFamily="34" charset="0"/>
                <a:cs typeface="Verdana"/>
              </a:rPr>
              <a:t> </a:t>
            </a:r>
            <a:r>
              <a:rPr lang="en-US" sz="2800" spc="-40" dirty="0" smtClean="0">
                <a:latin typeface="Verdana" pitchFamily="34" charset="0"/>
                <a:ea typeface="Verdana" pitchFamily="34" charset="0"/>
                <a:cs typeface="Verdana"/>
              </a:rPr>
              <a:t>with</a:t>
            </a:r>
            <a:r>
              <a:rPr lang="en-US" sz="2800" spc="-120" dirty="0" smtClean="0">
                <a:latin typeface="Verdana" pitchFamily="34" charset="0"/>
                <a:ea typeface="Verdana" pitchFamily="34" charset="0"/>
                <a:cs typeface="Verdana"/>
              </a:rPr>
              <a:t> </a:t>
            </a:r>
            <a:r>
              <a:rPr lang="en-US" sz="2800" spc="155" dirty="0" smtClean="0">
                <a:latin typeface="Verdana" pitchFamily="34" charset="0"/>
                <a:ea typeface="Verdana" pitchFamily="34" charset="0"/>
                <a:cs typeface="Verdana"/>
              </a:rPr>
              <a:t>a</a:t>
            </a:r>
            <a:r>
              <a:rPr lang="en-US" sz="2800" spc="-120" dirty="0" smtClean="0">
                <a:latin typeface="Verdana" pitchFamily="34" charset="0"/>
                <a:ea typeface="Verdana" pitchFamily="34" charset="0"/>
                <a:cs typeface="Verdana"/>
              </a:rPr>
              <a:t> </a:t>
            </a:r>
            <a:r>
              <a:rPr lang="en-US" sz="2800" spc="45" dirty="0" smtClean="0">
                <a:latin typeface="Verdana" pitchFamily="34" charset="0"/>
                <a:ea typeface="Verdana" pitchFamily="34" charset="0"/>
                <a:cs typeface="Verdana"/>
              </a:rPr>
              <a:t>percentage</a:t>
            </a:r>
            <a:r>
              <a:rPr lang="en-US" sz="2800" spc="-125" dirty="0" smtClean="0">
                <a:latin typeface="Verdana" pitchFamily="34" charset="0"/>
                <a:ea typeface="Verdana" pitchFamily="34" charset="0"/>
                <a:cs typeface="Verdana"/>
              </a:rPr>
              <a:t> </a:t>
            </a:r>
            <a:r>
              <a:rPr lang="en-US" sz="2800" dirty="0" smtClean="0">
                <a:latin typeface="Verdana" pitchFamily="34" charset="0"/>
                <a:ea typeface="Verdana" pitchFamily="34" charset="0"/>
                <a:cs typeface="Verdana"/>
              </a:rPr>
              <a:t>of</a:t>
            </a:r>
            <a:r>
              <a:rPr lang="en-US" sz="2800" spc="-120" dirty="0" smtClean="0">
                <a:latin typeface="Verdana" pitchFamily="34" charset="0"/>
                <a:ea typeface="Verdana" pitchFamily="34" charset="0"/>
                <a:cs typeface="Verdana"/>
              </a:rPr>
              <a:t> 25 % </a:t>
            </a:r>
            <a:r>
              <a:rPr lang="en-US" sz="2800" spc="80" dirty="0" smtClean="0">
                <a:latin typeface="Verdana" pitchFamily="34" charset="0"/>
                <a:ea typeface="Verdana" pitchFamily="34" charset="0"/>
                <a:cs typeface="Verdana"/>
              </a:rPr>
              <a:t>compared</a:t>
            </a:r>
            <a:r>
              <a:rPr lang="en-US" sz="2800" spc="-120" dirty="0" smtClean="0">
                <a:latin typeface="Verdana" pitchFamily="34" charset="0"/>
                <a:ea typeface="Verdana" pitchFamily="34" charset="0"/>
                <a:cs typeface="Verdana"/>
              </a:rPr>
              <a:t> </a:t>
            </a:r>
            <a:r>
              <a:rPr lang="en-US" sz="2800" spc="-10" dirty="0" smtClean="0">
                <a:latin typeface="Verdana" pitchFamily="34" charset="0"/>
                <a:ea typeface="Verdana" pitchFamily="34" charset="0"/>
                <a:cs typeface="Verdana"/>
              </a:rPr>
              <a:t>to</a:t>
            </a:r>
            <a:r>
              <a:rPr lang="en-US" sz="2800" spc="-125" dirty="0" smtClean="0">
                <a:latin typeface="Verdana" pitchFamily="34" charset="0"/>
                <a:ea typeface="Verdana" pitchFamily="34" charset="0"/>
                <a:cs typeface="Verdana"/>
              </a:rPr>
              <a:t> Fe</a:t>
            </a:r>
            <a:r>
              <a:rPr lang="en-US" sz="2800" dirty="0" smtClean="0">
                <a:latin typeface="Verdana" pitchFamily="34" charset="0"/>
                <a:ea typeface="Verdana" pitchFamily="34" charset="0"/>
                <a:cs typeface="Verdana"/>
              </a:rPr>
              <a:t>males</a:t>
            </a:r>
            <a:r>
              <a:rPr lang="en-US" sz="2800" spc="-120" dirty="0" smtClean="0">
                <a:latin typeface="Verdana" pitchFamily="34" charset="0"/>
                <a:ea typeface="Verdana" pitchFamily="34" charset="0"/>
                <a:cs typeface="Verdana"/>
              </a:rPr>
              <a:t> </a:t>
            </a:r>
            <a:r>
              <a:rPr lang="en-US" sz="2800" dirty="0" smtClean="0">
                <a:latin typeface="Verdana" pitchFamily="34" charset="0"/>
                <a:ea typeface="Verdana" pitchFamily="34" charset="0"/>
                <a:cs typeface="Verdana"/>
              </a:rPr>
              <a:t>who</a:t>
            </a:r>
            <a:r>
              <a:rPr lang="en-US" sz="2800" spc="-120" dirty="0" smtClean="0">
                <a:latin typeface="Verdana" pitchFamily="34" charset="0"/>
                <a:ea typeface="Verdana" pitchFamily="34" charset="0"/>
                <a:cs typeface="Verdana"/>
              </a:rPr>
              <a:t> </a:t>
            </a:r>
            <a:r>
              <a:rPr lang="en-US" sz="2800" dirty="0" smtClean="0">
                <a:latin typeface="Verdana" pitchFamily="34" charset="0"/>
                <a:ea typeface="Verdana" pitchFamily="34" charset="0"/>
                <a:cs typeface="Verdana"/>
              </a:rPr>
              <a:t>have</a:t>
            </a:r>
            <a:r>
              <a:rPr lang="en-US" sz="2800" spc="-120" dirty="0" smtClean="0">
                <a:latin typeface="Verdana" pitchFamily="34" charset="0"/>
                <a:ea typeface="Verdana" pitchFamily="34" charset="0"/>
                <a:cs typeface="Verdana"/>
              </a:rPr>
              <a:t> </a:t>
            </a:r>
            <a:r>
              <a:rPr lang="en-US" sz="2800" spc="105" dirty="0" smtClean="0">
                <a:latin typeface="Verdana" pitchFamily="34" charset="0"/>
                <a:ea typeface="Verdana" pitchFamily="34" charset="0"/>
                <a:cs typeface="Verdana"/>
              </a:rPr>
              <a:t>a </a:t>
            </a:r>
            <a:r>
              <a:rPr lang="en-US" sz="2800" spc="45" dirty="0" smtClean="0">
                <a:latin typeface="Verdana" pitchFamily="34" charset="0"/>
                <a:ea typeface="Verdana" pitchFamily="34" charset="0"/>
                <a:cs typeface="Verdana"/>
              </a:rPr>
              <a:t>percentage</a:t>
            </a:r>
            <a:r>
              <a:rPr lang="en-US" sz="2800" spc="-185" dirty="0" smtClean="0">
                <a:latin typeface="Verdana" pitchFamily="34" charset="0"/>
                <a:ea typeface="Verdana" pitchFamily="34" charset="0"/>
                <a:cs typeface="Verdana"/>
              </a:rPr>
              <a:t> </a:t>
            </a:r>
            <a:r>
              <a:rPr lang="en-US" sz="2800" dirty="0" smtClean="0">
                <a:latin typeface="Verdana" pitchFamily="34" charset="0"/>
                <a:ea typeface="Verdana" pitchFamily="34" charset="0"/>
                <a:cs typeface="Verdana"/>
              </a:rPr>
              <a:t>of</a:t>
            </a:r>
            <a:r>
              <a:rPr lang="en-US" sz="2800" spc="-180" dirty="0" smtClean="0">
                <a:latin typeface="Verdana" pitchFamily="34" charset="0"/>
                <a:ea typeface="Verdana" pitchFamily="34" charset="0"/>
                <a:cs typeface="Verdana"/>
              </a:rPr>
              <a:t> </a:t>
            </a:r>
            <a:r>
              <a:rPr lang="en-US" sz="2800" spc="-385" dirty="0" smtClean="0">
                <a:latin typeface="Verdana" pitchFamily="34" charset="0"/>
                <a:ea typeface="Verdana" pitchFamily="34" charset="0"/>
                <a:cs typeface="Verdana"/>
              </a:rPr>
              <a:t>15 %</a:t>
            </a:r>
            <a:r>
              <a:rPr lang="en-US" sz="2800" dirty="0" smtClean="0">
                <a:latin typeface="Verdana" pitchFamily="34" charset="0"/>
                <a:ea typeface="Verdana" pitchFamily="34" charset="0"/>
                <a:cs typeface="Verdana"/>
              </a:rPr>
              <a:t>.</a:t>
            </a:r>
          </a:p>
          <a:p>
            <a:pPr marL="944245" marR="450850" indent="-457200">
              <a:lnSpc>
                <a:spcPct val="153400"/>
              </a:lnSpc>
              <a:spcBef>
                <a:spcPts val="3404"/>
              </a:spcBef>
              <a:buFont typeface="Arial" pitchFamily="34" charset="0"/>
              <a:buChar char="•"/>
            </a:pPr>
            <a:r>
              <a:rPr lang="en-US" sz="2800" spc="145" dirty="0" smtClean="0">
                <a:latin typeface="Verdana" pitchFamily="34" charset="0"/>
                <a:ea typeface="Verdana" pitchFamily="34" charset="0"/>
                <a:cs typeface="Trebuchet MS"/>
              </a:rPr>
              <a:t>Customers who are mid stage and are I early stage have relative similar churn rate and retention rate, and as far as Long term customers are concerned they have chosen to leave the bank as their churn rate is higher.</a:t>
            </a:r>
            <a:endParaRPr lang="en-US" sz="2800" dirty="0" smtClean="0">
              <a:latin typeface="Verdana" pitchFamily="34" charset="0"/>
              <a:ea typeface="Verdana" pitchFamily="34" charset="0"/>
              <a:cs typeface="Verdana"/>
            </a:endParaRPr>
          </a:p>
          <a:p>
            <a:pPr marL="944245" marR="540385" indent="-457200">
              <a:lnSpc>
                <a:spcPct val="153400"/>
              </a:lnSpc>
              <a:buFont typeface="Arial" pitchFamily="34" charset="0"/>
              <a:buChar char="•"/>
            </a:pPr>
            <a:r>
              <a:rPr lang="en-US" sz="2800" dirty="0" smtClean="0">
                <a:latin typeface="Verdana" pitchFamily="34" charset="0"/>
                <a:ea typeface="Verdana" pitchFamily="34" charset="0"/>
                <a:cs typeface="Verdana"/>
              </a:rPr>
              <a:t>France</a:t>
            </a:r>
            <a:r>
              <a:rPr lang="en-US" sz="2800" spc="-155" dirty="0" smtClean="0">
                <a:latin typeface="Verdana" pitchFamily="34" charset="0"/>
                <a:ea typeface="Verdana" pitchFamily="34" charset="0"/>
                <a:cs typeface="Verdana"/>
              </a:rPr>
              <a:t> </a:t>
            </a:r>
            <a:r>
              <a:rPr lang="en-US" sz="2800" spc="90" dirty="0" smtClean="0">
                <a:latin typeface="Verdana" pitchFamily="34" charset="0"/>
                <a:ea typeface="Verdana" pitchFamily="34" charset="0"/>
                <a:cs typeface="Verdana"/>
              </a:rPr>
              <a:t>and</a:t>
            </a:r>
            <a:r>
              <a:rPr lang="en-US" sz="2800" spc="-155" dirty="0" smtClean="0">
                <a:latin typeface="Verdana" pitchFamily="34" charset="0"/>
                <a:ea typeface="Verdana" pitchFamily="34" charset="0"/>
                <a:cs typeface="Verdana"/>
              </a:rPr>
              <a:t> </a:t>
            </a:r>
            <a:r>
              <a:rPr lang="en-US" sz="2800" dirty="0" smtClean="0">
                <a:latin typeface="Verdana" pitchFamily="34" charset="0"/>
                <a:ea typeface="Verdana" pitchFamily="34" charset="0"/>
                <a:cs typeface="Verdana"/>
              </a:rPr>
              <a:t>Spain have</a:t>
            </a:r>
            <a:r>
              <a:rPr lang="en-US" sz="2800" spc="-155" dirty="0" smtClean="0">
                <a:latin typeface="Verdana" pitchFamily="34" charset="0"/>
                <a:ea typeface="Verdana" pitchFamily="34" charset="0"/>
                <a:cs typeface="Verdana"/>
              </a:rPr>
              <a:t> </a:t>
            </a:r>
            <a:r>
              <a:rPr lang="en-US" sz="2800" spc="155" dirty="0" smtClean="0">
                <a:latin typeface="Verdana" pitchFamily="34" charset="0"/>
                <a:ea typeface="Verdana" pitchFamily="34" charset="0"/>
                <a:cs typeface="Verdana"/>
              </a:rPr>
              <a:t>a</a:t>
            </a:r>
            <a:r>
              <a:rPr lang="en-US" sz="2800" spc="-150" dirty="0" smtClean="0">
                <a:latin typeface="Verdana" pitchFamily="34" charset="0"/>
                <a:ea typeface="Verdana" pitchFamily="34" charset="0"/>
                <a:cs typeface="Verdana"/>
              </a:rPr>
              <a:t> </a:t>
            </a:r>
            <a:r>
              <a:rPr lang="en-US" sz="2800" dirty="0" smtClean="0">
                <a:latin typeface="Verdana" pitchFamily="34" charset="0"/>
                <a:ea typeface="Verdana" pitchFamily="34" charset="0"/>
                <a:cs typeface="Verdana"/>
              </a:rPr>
              <a:t>churn</a:t>
            </a:r>
            <a:r>
              <a:rPr lang="en-US" sz="2800" spc="-155" dirty="0" smtClean="0">
                <a:latin typeface="Verdana" pitchFamily="34" charset="0"/>
                <a:ea typeface="Verdana" pitchFamily="34" charset="0"/>
                <a:cs typeface="Verdana"/>
              </a:rPr>
              <a:t> </a:t>
            </a:r>
            <a:r>
              <a:rPr lang="en-US" sz="2800" spc="45" dirty="0" smtClean="0">
                <a:latin typeface="Verdana" pitchFamily="34" charset="0"/>
                <a:ea typeface="Verdana" pitchFamily="34" charset="0"/>
                <a:cs typeface="Verdana"/>
              </a:rPr>
              <a:t>percentage</a:t>
            </a:r>
            <a:r>
              <a:rPr lang="en-US" sz="2800" spc="-155" dirty="0" smtClean="0">
                <a:latin typeface="Verdana" pitchFamily="34" charset="0"/>
                <a:ea typeface="Verdana" pitchFamily="34" charset="0"/>
                <a:cs typeface="Verdana"/>
              </a:rPr>
              <a:t> </a:t>
            </a:r>
            <a:r>
              <a:rPr lang="en-US" sz="2800" dirty="0" smtClean="0">
                <a:latin typeface="Verdana" pitchFamily="34" charset="0"/>
                <a:ea typeface="Verdana" pitchFamily="34" charset="0"/>
                <a:cs typeface="Verdana"/>
              </a:rPr>
              <a:t>of</a:t>
            </a:r>
            <a:r>
              <a:rPr lang="en-US" sz="2800" spc="-155" dirty="0" smtClean="0">
                <a:latin typeface="Verdana" pitchFamily="34" charset="0"/>
                <a:ea typeface="Verdana" pitchFamily="34" charset="0"/>
                <a:cs typeface="Verdana"/>
              </a:rPr>
              <a:t> </a:t>
            </a:r>
            <a:r>
              <a:rPr lang="en-US" sz="2800" spc="-445" dirty="0" smtClean="0">
                <a:latin typeface="Verdana" pitchFamily="34" charset="0"/>
                <a:ea typeface="Verdana" pitchFamily="34" charset="0"/>
                <a:cs typeface="Verdana"/>
              </a:rPr>
              <a:t>16  %    and   17  % </a:t>
            </a:r>
            <a:r>
              <a:rPr lang="en-US" sz="2800" spc="-155" dirty="0" smtClean="0">
                <a:latin typeface="Verdana" pitchFamily="34" charset="0"/>
                <a:ea typeface="Verdana" pitchFamily="34" charset="0"/>
                <a:cs typeface="Verdana"/>
              </a:rPr>
              <a:t> </a:t>
            </a:r>
            <a:r>
              <a:rPr lang="en-US" sz="2800" spc="90" dirty="0" smtClean="0">
                <a:latin typeface="Verdana" pitchFamily="34" charset="0"/>
                <a:ea typeface="Verdana" pitchFamily="34" charset="0"/>
                <a:cs typeface="Verdana"/>
              </a:rPr>
              <a:t>and</a:t>
            </a:r>
            <a:r>
              <a:rPr lang="en-US" sz="2800" spc="-155" dirty="0" smtClean="0">
                <a:latin typeface="Verdana" pitchFamily="34" charset="0"/>
                <a:ea typeface="Verdana" pitchFamily="34" charset="0"/>
                <a:cs typeface="Verdana"/>
              </a:rPr>
              <a:t> </a:t>
            </a:r>
            <a:r>
              <a:rPr lang="en-US" sz="2800" dirty="0" smtClean="0">
                <a:latin typeface="Verdana" pitchFamily="34" charset="0"/>
                <a:ea typeface="Verdana" pitchFamily="34" charset="0"/>
                <a:cs typeface="Verdana"/>
              </a:rPr>
              <a:t>Germany </a:t>
            </a:r>
            <a:r>
              <a:rPr lang="en-US" sz="2800" spc="-40" dirty="0" smtClean="0">
                <a:latin typeface="Verdana" pitchFamily="34" charset="0"/>
                <a:ea typeface="Verdana" pitchFamily="34" charset="0"/>
                <a:cs typeface="Verdana"/>
              </a:rPr>
              <a:t>with</a:t>
            </a:r>
            <a:r>
              <a:rPr lang="en-US" sz="2800" spc="-155" dirty="0" smtClean="0">
                <a:latin typeface="Verdana" pitchFamily="34" charset="0"/>
                <a:ea typeface="Verdana" pitchFamily="34" charset="0"/>
                <a:cs typeface="Verdana"/>
              </a:rPr>
              <a:t> </a:t>
            </a:r>
            <a:r>
              <a:rPr lang="en-US" sz="2800" spc="155" dirty="0" smtClean="0">
                <a:latin typeface="Verdana" pitchFamily="34" charset="0"/>
                <a:ea typeface="Verdana" pitchFamily="34" charset="0"/>
                <a:cs typeface="Verdana"/>
              </a:rPr>
              <a:t>a</a:t>
            </a:r>
            <a:r>
              <a:rPr lang="en-US" sz="2800" spc="-150" dirty="0" smtClean="0">
                <a:latin typeface="Verdana" pitchFamily="34" charset="0"/>
                <a:ea typeface="Verdana" pitchFamily="34" charset="0"/>
                <a:cs typeface="Verdana"/>
              </a:rPr>
              <a:t> </a:t>
            </a:r>
            <a:r>
              <a:rPr lang="en-US" sz="2800" dirty="0" smtClean="0">
                <a:latin typeface="Verdana" pitchFamily="34" charset="0"/>
                <a:ea typeface="Verdana" pitchFamily="34" charset="0"/>
                <a:cs typeface="Verdana"/>
              </a:rPr>
              <a:t>churn</a:t>
            </a:r>
            <a:r>
              <a:rPr lang="en-US" sz="2800" spc="-155" dirty="0" smtClean="0">
                <a:latin typeface="Verdana" pitchFamily="34" charset="0"/>
                <a:ea typeface="Verdana" pitchFamily="34" charset="0"/>
                <a:cs typeface="Verdana"/>
              </a:rPr>
              <a:t> </a:t>
            </a:r>
            <a:r>
              <a:rPr lang="en-US" sz="2800" spc="45" dirty="0" smtClean="0">
                <a:latin typeface="Verdana" pitchFamily="34" charset="0"/>
                <a:ea typeface="Verdana" pitchFamily="34" charset="0"/>
                <a:cs typeface="Verdana"/>
              </a:rPr>
              <a:t>percentage</a:t>
            </a:r>
            <a:r>
              <a:rPr lang="en-US" sz="2800" spc="-155" dirty="0" smtClean="0">
                <a:latin typeface="Verdana" pitchFamily="34" charset="0"/>
                <a:ea typeface="Verdana" pitchFamily="34" charset="0"/>
                <a:cs typeface="Verdana"/>
              </a:rPr>
              <a:t> </a:t>
            </a:r>
            <a:r>
              <a:rPr lang="en-US" sz="2800" spc="-25" dirty="0" smtClean="0">
                <a:latin typeface="Verdana" pitchFamily="34" charset="0"/>
                <a:ea typeface="Verdana" pitchFamily="34" charset="0"/>
                <a:cs typeface="Verdana"/>
              </a:rPr>
              <a:t>of </a:t>
            </a:r>
            <a:r>
              <a:rPr lang="en-US" sz="2800" spc="-440" dirty="0" smtClean="0">
                <a:latin typeface="Verdana" pitchFamily="34" charset="0"/>
                <a:ea typeface="Verdana" pitchFamily="34" charset="0"/>
                <a:cs typeface="Verdana"/>
              </a:rPr>
              <a:t>32%.</a:t>
            </a:r>
            <a:endParaRPr lang="en-US" sz="2800" dirty="0" smtClean="0">
              <a:latin typeface="Verdana" pitchFamily="34" charset="0"/>
              <a:ea typeface="Verdana" pitchFamily="34" charset="0"/>
              <a:cs typeface="Verdana"/>
            </a:endParaRPr>
          </a:p>
          <a:p>
            <a:endParaRPr lang="en-US" dirty="0"/>
          </a:p>
        </p:txBody>
      </p:sp>
      <p:pic>
        <p:nvPicPr>
          <p:cNvPr id="7" name="object 2"/>
          <p:cNvPicPr/>
          <p:nvPr/>
        </p:nvPicPr>
        <p:blipFill>
          <a:blip r:embed="rId2" cstate="print">
            <a:extLst>
              <a:ext uri="{28A0092B-C50C-407E-A947-70E740481C1C}">
                <a14:useLocalDpi xmlns:a14="http://schemas.microsoft.com/office/drawing/2010/main" val="0"/>
              </a:ext>
            </a:extLst>
          </a:blip>
          <a:stretch>
            <a:fillRect/>
          </a:stretch>
        </p:blipFill>
        <p:spPr>
          <a:xfrm rot="5400000" flipV="1">
            <a:off x="16148982" y="2065444"/>
            <a:ext cx="3632963" cy="645074"/>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extLst>
              <a:ext uri="{28A0092B-C50C-407E-A947-70E740481C1C}">
                <a14:useLocalDpi xmlns:a14="http://schemas.microsoft.com/office/drawing/2010/main" val="0"/>
              </a:ext>
            </a:extLst>
          </a:blip>
          <a:stretch>
            <a:fillRect/>
          </a:stretch>
        </p:blipFill>
        <p:spPr>
          <a:xfrm>
            <a:off x="59" y="105"/>
            <a:ext cx="13041377" cy="10297232"/>
          </a:xfrm>
          <a:prstGeom prst="rect">
            <a:avLst/>
          </a:prstGeom>
        </p:spPr>
      </p:pic>
      <p:sp>
        <p:nvSpPr>
          <p:cNvPr id="3" name="object 3"/>
          <p:cNvSpPr/>
          <p:nvPr/>
        </p:nvSpPr>
        <p:spPr>
          <a:xfrm>
            <a:off x="15402755" y="6148347"/>
            <a:ext cx="1857375" cy="398145"/>
          </a:xfrm>
          <a:custGeom>
            <a:avLst/>
            <a:gdLst/>
            <a:ahLst/>
            <a:cxnLst/>
            <a:rect l="l" t="t" r="r" b="b"/>
            <a:pathLst>
              <a:path w="1857375" h="398145">
                <a:moveTo>
                  <a:pt x="1638098" y="397978"/>
                </a:moveTo>
                <a:lnTo>
                  <a:pt x="219180" y="397978"/>
                </a:lnTo>
                <a:lnTo>
                  <a:pt x="168971" y="392721"/>
                </a:lnTo>
                <a:lnTo>
                  <a:pt x="122855" y="377747"/>
                </a:lnTo>
                <a:lnTo>
                  <a:pt x="82156" y="354251"/>
                </a:lnTo>
                <a:lnTo>
                  <a:pt x="48198" y="323428"/>
                </a:lnTo>
                <a:lnTo>
                  <a:pt x="22303" y="286473"/>
                </a:lnTo>
                <a:lnTo>
                  <a:pt x="5796" y="244582"/>
                </a:lnTo>
                <a:lnTo>
                  <a:pt x="0" y="198948"/>
                </a:lnTo>
                <a:lnTo>
                  <a:pt x="5796" y="153344"/>
                </a:lnTo>
                <a:lnTo>
                  <a:pt x="22303" y="111474"/>
                </a:lnTo>
                <a:lnTo>
                  <a:pt x="48198" y="74534"/>
                </a:lnTo>
                <a:lnTo>
                  <a:pt x="82156" y="43720"/>
                </a:lnTo>
                <a:lnTo>
                  <a:pt x="122855" y="20228"/>
                </a:lnTo>
                <a:lnTo>
                  <a:pt x="168971" y="5256"/>
                </a:lnTo>
                <a:lnTo>
                  <a:pt x="219180" y="0"/>
                </a:lnTo>
                <a:lnTo>
                  <a:pt x="1638098" y="0"/>
                </a:lnTo>
                <a:lnTo>
                  <a:pt x="1688343" y="5256"/>
                </a:lnTo>
                <a:lnTo>
                  <a:pt x="1734484" y="20228"/>
                </a:lnTo>
                <a:lnTo>
                  <a:pt x="1775200" y="43720"/>
                </a:lnTo>
                <a:lnTo>
                  <a:pt x="1809169" y="74534"/>
                </a:lnTo>
                <a:lnTo>
                  <a:pt x="1835069" y="111474"/>
                </a:lnTo>
                <a:lnTo>
                  <a:pt x="1851578" y="153344"/>
                </a:lnTo>
                <a:lnTo>
                  <a:pt x="1857375" y="198948"/>
                </a:lnTo>
                <a:lnTo>
                  <a:pt x="1851578" y="244582"/>
                </a:lnTo>
                <a:lnTo>
                  <a:pt x="1835069" y="286473"/>
                </a:lnTo>
                <a:lnTo>
                  <a:pt x="1809169" y="323428"/>
                </a:lnTo>
                <a:lnTo>
                  <a:pt x="1775200" y="354251"/>
                </a:lnTo>
                <a:lnTo>
                  <a:pt x="1734484" y="377747"/>
                </a:lnTo>
                <a:lnTo>
                  <a:pt x="1688343" y="392721"/>
                </a:lnTo>
                <a:lnTo>
                  <a:pt x="1638098" y="397978"/>
                </a:lnTo>
                <a:close/>
              </a:path>
            </a:pathLst>
          </a:custGeom>
          <a:solidFill>
            <a:srgbClr val="F47C00"/>
          </a:solidFill>
        </p:spPr>
        <p:txBody>
          <a:bodyPr wrap="square" lIns="0" tIns="0" rIns="0" bIns="0" rtlCol="0"/>
          <a:lstStyle/>
          <a:p>
            <a:endParaRPr/>
          </a:p>
        </p:txBody>
      </p:sp>
      <p:sp>
        <p:nvSpPr>
          <p:cNvPr id="4" name="object 4"/>
          <p:cNvSpPr txBox="1"/>
          <p:nvPr/>
        </p:nvSpPr>
        <p:spPr>
          <a:xfrm>
            <a:off x="15352300" y="8792312"/>
            <a:ext cx="1920239" cy="452120"/>
          </a:xfrm>
          <a:prstGeom prst="rect">
            <a:avLst/>
          </a:prstGeom>
        </p:spPr>
        <p:txBody>
          <a:bodyPr vert="horz" wrap="square" lIns="0" tIns="12700" rIns="0" bIns="0" rtlCol="0">
            <a:spAutoFit/>
          </a:bodyPr>
          <a:lstStyle/>
          <a:p>
            <a:pPr marL="12700">
              <a:lnSpc>
                <a:spcPct val="100000"/>
              </a:lnSpc>
              <a:spcBef>
                <a:spcPts val="100"/>
              </a:spcBef>
            </a:pPr>
            <a:r>
              <a:rPr sz="2800" i="1" spc="254" dirty="0">
                <a:solidFill>
                  <a:srgbClr val="737373"/>
                </a:solidFill>
                <a:latin typeface="Trebuchet MS"/>
                <a:cs typeface="Trebuchet MS"/>
              </a:rPr>
              <a:t>by</a:t>
            </a:r>
            <a:r>
              <a:rPr sz="2800" i="1" spc="-5" dirty="0">
                <a:solidFill>
                  <a:srgbClr val="737373"/>
                </a:solidFill>
                <a:latin typeface="Trebuchet MS"/>
                <a:cs typeface="Trebuchet MS"/>
              </a:rPr>
              <a:t> </a:t>
            </a:r>
            <a:r>
              <a:rPr lang="en-US" sz="2800" i="1" spc="140" dirty="0" err="1" smtClean="0">
                <a:solidFill>
                  <a:srgbClr val="737373"/>
                </a:solidFill>
                <a:latin typeface="Trebuchet MS"/>
                <a:cs typeface="Trebuchet MS"/>
              </a:rPr>
              <a:t>Rucha</a:t>
            </a:r>
            <a:endParaRPr sz="2800" dirty="0">
              <a:latin typeface="Trebuchet MS"/>
              <a:cs typeface="Trebuchet MS"/>
            </a:endParaRPr>
          </a:p>
        </p:txBody>
      </p:sp>
      <p:sp>
        <p:nvSpPr>
          <p:cNvPr id="5" name="object 5"/>
          <p:cNvSpPr txBox="1">
            <a:spLocks noGrp="1"/>
          </p:cNvSpPr>
          <p:nvPr>
            <p:ph type="title"/>
          </p:nvPr>
        </p:nvSpPr>
        <p:spPr>
          <a:xfrm>
            <a:off x="9856942" y="4138607"/>
            <a:ext cx="7415530" cy="1830070"/>
          </a:xfrm>
          <a:prstGeom prst="rect">
            <a:avLst/>
          </a:prstGeom>
        </p:spPr>
        <p:txBody>
          <a:bodyPr vert="horz" wrap="square" lIns="0" tIns="11430" rIns="0" bIns="0" rtlCol="0">
            <a:spAutoFit/>
          </a:bodyPr>
          <a:lstStyle/>
          <a:p>
            <a:pPr marL="12700">
              <a:lnSpc>
                <a:spcPct val="100000"/>
              </a:lnSpc>
              <a:spcBef>
                <a:spcPts val="90"/>
              </a:spcBef>
            </a:pPr>
            <a:r>
              <a:rPr sz="11850" spc="80" dirty="0"/>
              <a:t>Thank</a:t>
            </a:r>
            <a:r>
              <a:rPr sz="11850" spc="630" dirty="0"/>
              <a:t> </a:t>
            </a:r>
            <a:r>
              <a:rPr sz="11850" spc="-35" dirty="0"/>
              <a:t>You</a:t>
            </a:r>
            <a:endParaRPr sz="11850"/>
          </a:p>
        </p:txBody>
      </p:sp>
      <p:pic>
        <p:nvPicPr>
          <p:cNvPr id="6" name="object 6"/>
          <p:cNvPicPr/>
          <p:nvPr/>
        </p:nvPicPr>
        <p:blipFill>
          <a:blip r:embed="rId3" cstate="print">
            <a:extLst>
              <a:ext uri="{28A0092B-C50C-407E-A947-70E740481C1C}">
                <a14:useLocalDpi xmlns:a14="http://schemas.microsoft.com/office/drawing/2010/main" val="0"/>
              </a:ext>
            </a:extLst>
          </a:blip>
          <a:stretch>
            <a:fillRect/>
          </a:stretch>
        </p:blipFill>
        <p:spPr>
          <a:xfrm>
            <a:off x="17180171" y="8867099"/>
            <a:ext cx="1107827" cy="14199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extLst>
              <a:ext uri="{28A0092B-C50C-407E-A947-70E740481C1C}">
                <a14:useLocalDpi xmlns:a14="http://schemas.microsoft.com/office/drawing/2010/main" val="0"/>
              </a:ext>
            </a:extLst>
          </a:blip>
          <a:stretch>
            <a:fillRect/>
          </a:stretch>
        </p:blipFill>
        <p:spPr>
          <a:xfrm>
            <a:off x="16623726" y="8135651"/>
            <a:ext cx="1664272" cy="2151347"/>
          </a:xfrm>
          <a:prstGeom prst="rect">
            <a:avLst/>
          </a:prstGeom>
        </p:spPr>
      </p:pic>
      <p:sp>
        <p:nvSpPr>
          <p:cNvPr id="3" name="object 3"/>
          <p:cNvSpPr/>
          <p:nvPr/>
        </p:nvSpPr>
        <p:spPr>
          <a:xfrm>
            <a:off x="0" y="4163"/>
            <a:ext cx="5610225" cy="10279380"/>
          </a:xfrm>
          <a:custGeom>
            <a:avLst/>
            <a:gdLst/>
            <a:ahLst/>
            <a:cxnLst/>
            <a:rect l="l" t="t" r="r" b="b"/>
            <a:pathLst>
              <a:path w="5610225" h="10279380">
                <a:moveTo>
                  <a:pt x="5609632" y="10278968"/>
                </a:moveTo>
                <a:lnTo>
                  <a:pt x="0" y="10278968"/>
                </a:lnTo>
                <a:lnTo>
                  <a:pt x="0" y="0"/>
                </a:lnTo>
                <a:lnTo>
                  <a:pt x="5609632" y="0"/>
                </a:lnTo>
                <a:lnTo>
                  <a:pt x="5609632" y="10278968"/>
                </a:lnTo>
                <a:close/>
              </a:path>
            </a:pathLst>
          </a:custGeom>
          <a:solidFill>
            <a:srgbClr val="F47C00">
              <a:alpha val="79998"/>
            </a:srgbClr>
          </a:solidFill>
        </p:spPr>
        <p:txBody>
          <a:bodyPr wrap="square" lIns="0" tIns="0" rIns="0" bIns="0" rtlCol="0"/>
          <a:lstStyle/>
          <a:p>
            <a:endParaRPr/>
          </a:p>
        </p:txBody>
      </p:sp>
      <p:sp>
        <p:nvSpPr>
          <p:cNvPr id="4" name="object 4"/>
          <p:cNvSpPr txBox="1"/>
          <p:nvPr/>
        </p:nvSpPr>
        <p:spPr>
          <a:xfrm>
            <a:off x="3782242" y="1303095"/>
            <a:ext cx="1303020" cy="8531860"/>
          </a:xfrm>
          <a:prstGeom prst="rect">
            <a:avLst/>
          </a:prstGeom>
        </p:spPr>
        <p:txBody>
          <a:bodyPr vert="horz" wrap="square" lIns="0" tIns="494030" rIns="0" bIns="0" rtlCol="0">
            <a:spAutoFit/>
          </a:bodyPr>
          <a:lstStyle/>
          <a:p>
            <a:pPr marL="112395">
              <a:lnSpc>
                <a:spcPct val="100000"/>
              </a:lnSpc>
              <a:spcBef>
                <a:spcPts val="3890"/>
              </a:spcBef>
            </a:pPr>
            <a:r>
              <a:rPr sz="8000" spc="-470" dirty="0">
                <a:solidFill>
                  <a:srgbClr val="FFFFFF"/>
                </a:solidFill>
                <a:latin typeface="Trebuchet MS"/>
                <a:cs typeface="Trebuchet MS"/>
              </a:rPr>
              <a:t>01</a:t>
            </a:r>
            <a:endParaRPr sz="8000">
              <a:latin typeface="Trebuchet MS"/>
              <a:cs typeface="Trebuchet MS"/>
            </a:endParaRPr>
          </a:p>
          <a:p>
            <a:pPr marL="12700">
              <a:lnSpc>
                <a:spcPct val="100000"/>
              </a:lnSpc>
              <a:spcBef>
                <a:spcPts val="3785"/>
              </a:spcBef>
            </a:pPr>
            <a:r>
              <a:rPr sz="8000" spc="560" dirty="0">
                <a:solidFill>
                  <a:srgbClr val="FFFFFF"/>
                </a:solidFill>
                <a:latin typeface="Trebuchet MS"/>
                <a:cs typeface="Trebuchet MS"/>
              </a:rPr>
              <a:t>02</a:t>
            </a:r>
            <a:endParaRPr sz="8000">
              <a:latin typeface="Trebuchet MS"/>
              <a:cs typeface="Trebuchet MS"/>
            </a:endParaRPr>
          </a:p>
          <a:p>
            <a:pPr marL="12700">
              <a:lnSpc>
                <a:spcPct val="100000"/>
              </a:lnSpc>
              <a:spcBef>
                <a:spcPts val="3800"/>
              </a:spcBef>
            </a:pPr>
            <a:r>
              <a:rPr sz="8000" spc="620" dirty="0">
                <a:solidFill>
                  <a:srgbClr val="FFFFFF"/>
                </a:solidFill>
                <a:latin typeface="Trebuchet MS"/>
                <a:cs typeface="Trebuchet MS"/>
              </a:rPr>
              <a:t>03</a:t>
            </a:r>
            <a:endParaRPr sz="8000">
              <a:latin typeface="Trebuchet MS"/>
              <a:cs typeface="Trebuchet MS"/>
            </a:endParaRPr>
          </a:p>
          <a:p>
            <a:pPr marL="12700">
              <a:lnSpc>
                <a:spcPct val="100000"/>
              </a:lnSpc>
              <a:spcBef>
                <a:spcPts val="3800"/>
              </a:spcBef>
            </a:pPr>
            <a:r>
              <a:rPr sz="8000" spc="770" dirty="0">
                <a:solidFill>
                  <a:srgbClr val="FFFFFF"/>
                </a:solidFill>
                <a:latin typeface="Trebuchet MS"/>
                <a:cs typeface="Trebuchet MS"/>
              </a:rPr>
              <a:t>04</a:t>
            </a:r>
            <a:endParaRPr sz="8000">
              <a:latin typeface="Trebuchet MS"/>
              <a:cs typeface="Trebuchet MS"/>
            </a:endParaRPr>
          </a:p>
          <a:p>
            <a:pPr marL="12700">
              <a:lnSpc>
                <a:spcPct val="100000"/>
              </a:lnSpc>
              <a:spcBef>
                <a:spcPts val="3800"/>
              </a:spcBef>
            </a:pPr>
            <a:r>
              <a:rPr sz="8000" spc="770" dirty="0">
                <a:solidFill>
                  <a:srgbClr val="FFFFFF"/>
                </a:solidFill>
                <a:latin typeface="Trebuchet MS"/>
                <a:cs typeface="Trebuchet MS"/>
              </a:rPr>
              <a:t>05</a:t>
            </a:r>
            <a:endParaRPr sz="8000">
              <a:latin typeface="Trebuchet MS"/>
              <a:cs typeface="Trebuchet MS"/>
            </a:endParaRPr>
          </a:p>
        </p:txBody>
      </p:sp>
      <p:sp>
        <p:nvSpPr>
          <p:cNvPr id="5" name="object 5"/>
          <p:cNvSpPr txBox="1"/>
          <p:nvPr/>
        </p:nvSpPr>
        <p:spPr>
          <a:xfrm>
            <a:off x="6077813" y="1986595"/>
            <a:ext cx="7375525" cy="756920"/>
          </a:xfrm>
          <a:prstGeom prst="rect">
            <a:avLst/>
          </a:prstGeom>
        </p:spPr>
        <p:txBody>
          <a:bodyPr vert="horz" wrap="square" lIns="0" tIns="12700" rIns="0" bIns="0" rtlCol="0">
            <a:spAutoFit/>
          </a:bodyPr>
          <a:lstStyle/>
          <a:p>
            <a:pPr marL="12700">
              <a:lnSpc>
                <a:spcPct val="100000"/>
              </a:lnSpc>
              <a:spcBef>
                <a:spcPts val="100"/>
              </a:spcBef>
            </a:pPr>
            <a:r>
              <a:rPr sz="4800" spc="415" dirty="0">
                <a:latin typeface="Trebuchet MS"/>
                <a:cs typeface="Trebuchet MS"/>
              </a:rPr>
              <a:t>Background</a:t>
            </a:r>
            <a:r>
              <a:rPr sz="4800" spc="-160" dirty="0">
                <a:latin typeface="Trebuchet MS"/>
                <a:cs typeface="Trebuchet MS"/>
              </a:rPr>
              <a:t> </a:t>
            </a:r>
            <a:r>
              <a:rPr sz="4800" spc="135" dirty="0">
                <a:latin typeface="Trebuchet MS"/>
                <a:cs typeface="Trebuchet MS"/>
              </a:rPr>
              <a:t>&amp;</a:t>
            </a:r>
            <a:r>
              <a:rPr sz="4800" spc="-160" dirty="0">
                <a:latin typeface="Trebuchet MS"/>
                <a:cs typeface="Trebuchet MS"/>
              </a:rPr>
              <a:t> </a:t>
            </a:r>
            <a:r>
              <a:rPr lang="en-US" sz="4800" spc="170" dirty="0" smtClean="0">
                <a:latin typeface="Trebuchet MS"/>
                <a:cs typeface="Trebuchet MS"/>
              </a:rPr>
              <a:t>Problem</a:t>
            </a:r>
            <a:endParaRPr sz="4800" dirty="0">
              <a:latin typeface="Trebuchet MS"/>
              <a:cs typeface="Trebuchet MS"/>
            </a:endParaRPr>
          </a:p>
        </p:txBody>
      </p:sp>
      <p:sp>
        <p:nvSpPr>
          <p:cNvPr id="6" name="object 6"/>
          <p:cNvSpPr txBox="1"/>
          <p:nvPr/>
        </p:nvSpPr>
        <p:spPr>
          <a:xfrm>
            <a:off x="6077813" y="5388843"/>
            <a:ext cx="7700009" cy="756920"/>
          </a:xfrm>
          <a:prstGeom prst="rect">
            <a:avLst/>
          </a:prstGeom>
        </p:spPr>
        <p:txBody>
          <a:bodyPr vert="horz" wrap="square" lIns="0" tIns="12700" rIns="0" bIns="0" rtlCol="0">
            <a:spAutoFit/>
          </a:bodyPr>
          <a:lstStyle/>
          <a:p>
            <a:pPr marL="12700">
              <a:lnSpc>
                <a:spcPct val="100000"/>
              </a:lnSpc>
              <a:spcBef>
                <a:spcPts val="100"/>
              </a:spcBef>
            </a:pPr>
            <a:r>
              <a:rPr sz="4800" spc="160" dirty="0">
                <a:latin typeface="Trebuchet MS"/>
                <a:cs typeface="Trebuchet MS"/>
              </a:rPr>
              <a:t>Exploratory</a:t>
            </a:r>
            <a:r>
              <a:rPr sz="4800" spc="-160" dirty="0">
                <a:latin typeface="Trebuchet MS"/>
                <a:cs typeface="Trebuchet MS"/>
              </a:rPr>
              <a:t> </a:t>
            </a:r>
            <a:r>
              <a:rPr sz="4800" spc="420" dirty="0">
                <a:latin typeface="Trebuchet MS"/>
                <a:cs typeface="Trebuchet MS"/>
              </a:rPr>
              <a:t>Data</a:t>
            </a:r>
            <a:r>
              <a:rPr sz="4800" spc="-160" dirty="0">
                <a:latin typeface="Trebuchet MS"/>
                <a:cs typeface="Trebuchet MS"/>
              </a:rPr>
              <a:t> </a:t>
            </a:r>
            <a:r>
              <a:rPr sz="4800" spc="305" dirty="0">
                <a:latin typeface="Trebuchet MS"/>
                <a:cs typeface="Trebuchet MS"/>
              </a:rPr>
              <a:t>Analysis</a:t>
            </a:r>
            <a:endParaRPr sz="4800">
              <a:latin typeface="Trebuchet MS"/>
              <a:cs typeface="Trebuchet MS"/>
            </a:endParaRPr>
          </a:p>
        </p:txBody>
      </p:sp>
      <p:sp>
        <p:nvSpPr>
          <p:cNvPr id="7" name="object 7"/>
          <p:cNvSpPr txBox="1"/>
          <p:nvPr/>
        </p:nvSpPr>
        <p:spPr>
          <a:xfrm>
            <a:off x="6077813" y="7084933"/>
            <a:ext cx="3850004" cy="751488"/>
          </a:xfrm>
          <a:prstGeom prst="rect">
            <a:avLst/>
          </a:prstGeom>
        </p:spPr>
        <p:txBody>
          <a:bodyPr vert="horz" wrap="square" lIns="0" tIns="12700" rIns="0" bIns="0" rtlCol="0">
            <a:spAutoFit/>
          </a:bodyPr>
          <a:lstStyle/>
          <a:p>
            <a:pPr marL="12700">
              <a:lnSpc>
                <a:spcPct val="100000"/>
              </a:lnSpc>
              <a:spcBef>
                <a:spcPts val="100"/>
              </a:spcBef>
            </a:pPr>
            <a:r>
              <a:rPr lang="en-US" sz="4800" dirty="0" smtClean="0">
                <a:latin typeface="Trebuchet MS"/>
                <a:cs typeface="Trebuchet MS"/>
              </a:rPr>
              <a:t>Conclusion</a:t>
            </a:r>
            <a:endParaRPr sz="4800" dirty="0">
              <a:latin typeface="Trebuchet MS"/>
              <a:cs typeface="Trebuchet MS"/>
            </a:endParaRPr>
          </a:p>
        </p:txBody>
      </p:sp>
      <p:sp>
        <p:nvSpPr>
          <p:cNvPr id="8" name="object 8"/>
          <p:cNvSpPr txBox="1"/>
          <p:nvPr/>
        </p:nvSpPr>
        <p:spPr>
          <a:xfrm>
            <a:off x="6077813" y="3687053"/>
            <a:ext cx="5239385" cy="756920"/>
          </a:xfrm>
          <a:prstGeom prst="rect">
            <a:avLst/>
          </a:prstGeom>
        </p:spPr>
        <p:txBody>
          <a:bodyPr vert="horz" wrap="square" lIns="0" tIns="12700" rIns="0" bIns="0" rtlCol="0">
            <a:spAutoFit/>
          </a:bodyPr>
          <a:lstStyle/>
          <a:p>
            <a:pPr marL="12700">
              <a:lnSpc>
                <a:spcPct val="100000"/>
              </a:lnSpc>
              <a:spcBef>
                <a:spcPts val="100"/>
              </a:spcBef>
            </a:pPr>
            <a:r>
              <a:rPr sz="4800" spc="420" dirty="0">
                <a:latin typeface="Trebuchet MS"/>
                <a:cs typeface="Trebuchet MS"/>
              </a:rPr>
              <a:t>Data</a:t>
            </a:r>
            <a:r>
              <a:rPr sz="4800" spc="-160" dirty="0">
                <a:latin typeface="Trebuchet MS"/>
                <a:cs typeface="Trebuchet MS"/>
              </a:rPr>
              <a:t> </a:t>
            </a:r>
            <a:r>
              <a:rPr sz="4800" spc="245" dirty="0">
                <a:latin typeface="Trebuchet MS"/>
                <a:cs typeface="Trebuchet MS"/>
              </a:rPr>
              <a:t>Preparation</a:t>
            </a:r>
            <a:endParaRPr sz="4800">
              <a:latin typeface="Trebuchet MS"/>
              <a:cs typeface="Trebuchet MS"/>
            </a:endParaRPr>
          </a:p>
        </p:txBody>
      </p:sp>
      <p:sp>
        <p:nvSpPr>
          <p:cNvPr id="9" name="object 9"/>
          <p:cNvSpPr txBox="1"/>
          <p:nvPr/>
        </p:nvSpPr>
        <p:spPr>
          <a:xfrm>
            <a:off x="6077812" y="8792454"/>
            <a:ext cx="4590187" cy="751488"/>
          </a:xfrm>
          <a:prstGeom prst="rect">
            <a:avLst/>
          </a:prstGeom>
        </p:spPr>
        <p:txBody>
          <a:bodyPr vert="horz" wrap="square" lIns="0" tIns="12700" rIns="0" bIns="0" rtlCol="0">
            <a:spAutoFit/>
          </a:bodyPr>
          <a:lstStyle/>
          <a:p>
            <a:pPr marL="12700">
              <a:lnSpc>
                <a:spcPct val="100000"/>
              </a:lnSpc>
              <a:spcBef>
                <a:spcPts val="100"/>
              </a:spcBef>
            </a:pPr>
            <a:r>
              <a:rPr lang="en-US" sz="4800" spc="160" dirty="0" smtClean="0">
                <a:latin typeface="Trebuchet MS"/>
                <a:cs typeface="Trebuchet MS"/>
              </a:rPr>
              <a:t>Thank You</a:t>
            </a:r>
            <a:endParaRPr sz="4800" dirty="0">
              <a:latin typeface="Trebuchet MS"/>
              <a:cs typeface="Trebuchet MS"/>
            </a:endParaRPr>
          </a:p>
        </p:txBody>
      </p:sp>
      <p:sp>
        <p:nvSpPr>
          <p:cNvPr id="10" name="object 10"/>
          <p:cNvSpPr txBox="1">
            <a:spLocks noGrp="1"/>
          </p:cNvSpPr>
          <p:nvPr>
            <p:ph type="title"/>
          </p:nvPr>
        </p:nvSpPr>
        <p:spPr>
          <a:xfrm>
            <a:off x="6077813" y="495997"/>
            <a:ext cx="6615430" cy="878840"/>
          </a:xfrm>
          <a:prstGeom prst="rect">
            <a:avLst/>
          </a:prstGeom>
        </p:spPr>
        <p:txBody>
          <a:bodyPr vert="horz" wrap="square" lIns="0" tIns="12700" rIns="0" bIns="0" rtlCol="0">
            <a:spAutoFit/>
          </a:bodyPr>
          <a:lstStyle/>
          <a:p>
            <a:pPr marL="12700">
              <a:lnSpc>
                <a:spcPct val="100000"/>
              </a:lnSpc>
              <a:spcBef>
                <a:spcPts val="100"/>
              </a:spcBef>
            </a:pPr>
            <a:r>
              <a:rPr sz="5600" b="1" spc="-254" dirty="0">
                <a:solidFill>
                  <a:srgbClr val="F47C00"/>
                </a:solidFill>
                <a:latin typeface="Verdana"/>
                <a:cs typeface="Verdana"/>
              </a:rPr>
              <a:t>Table</a:t>
            </a:r>
            <a:r>
              <a:rPr sz="5600" b="1" spc="-300" dirty="0">
                <a:solidFill>
                  <a:srgbClr val="F47C00"/>
                </a:solidFill>
                <a:latin typeface="Verdana"/>
                <a:cs typeface="Verdana"/>
              </a:rPr>
              <a:t> </a:t>
            </a:r>
            <a:r>
              <a:rPr sz="5600" b="1" spc="-215" dirty="0">
                <a:solidFill>
                  <a:srgbClr val="F47C00"/>
                </a:solidFill>
                <a:latin typeface="Verdana"/>
                <a:cs typeface="Verdana"/>
              </a:rPr>
              <a:t>of</a:t>
            </a:r>
            <a:r>
              <a:rPr sz="5600" b="1" spc="-300" dirty="0">
                <a:solidFill>
                  <a:srgbClr val="F47C00"/>
                </a:solidFill>
                <a:latin typeface="Verdana"/>
                <a:cs typeface="Verdana"/>
              </a:rPr>
              <a:t> </a:t>
            </a:r>
            <a:r>
              <a:rPr sz="5600" b="1" spc="-125" dirty="0">
                <a:solidFill>
                  <a:srgbClr val="F47C00"/>
                </a:solidFill>
                <a:latin typeface="Verdana"/>
                <a:cs typeface="Verdana"/>
              </a:rPr>
              <a:t>Contents</a:t>
            </a:r>
            <a:endParaRPr sz="5600">
              <a:latin typeface="Verdana"/>
              <a:cs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701845" y="1840886"/>
            <a:ext cx="933450" cy="199390"/>
          </a:xfrm>
          <a:custGeom>
            <a:avLst/>
            <a:gdLst/>
            <a:ahLst/>
            <a:cxnLst/>
            <a:rect l="l" t="t" r="r" b="b"/>
            <a:pathLst>
              <a:path w="933450" h="199389">
                <a:moveTo>
                  <a:pt x="823248" y="198974"/>
                </a:moveTo>
                <a:lnTo>
                  <a:pt x="110151" y="198974"/>
                </a:lnTo>
                <a:lnTo>
                  <a:pt x="67307" y="191154"/>
                </a:lnTo>
                <a:lnTo>
                  <a:pt x="32290" y="169828"/>
                </a:lnTo>
                <a:lnTo>
                  <a:pt x="8666" y="138198"/>
                </a:lnTo>
                <a:lnTo>
                  <a:pt x="0" y="99466"/>
                </a:lnTo>
                <a:lnTo>
                  <a:pt x="8666" y="60758"/>
                </a:lnTo>
                <a:lnTo>
                  <a:pt x="32290" y="29141"/>
                </a:lnTo>
                <a:lnTo>
                  <a:pt x="67307" y="7819"/>
                </a:lnTo>
                <a:lnTo>
                  <a:pt x="110151" y="0"/>
                </a:lnTo>
                <a:lnTo>
                  <a:pt x="823248" y="0"/>
                </a:lnTo>
                <a:lnTo>
                  <a:pt x="866120" y="7819"/>
                </a:lnTo>
                <a:lnTo>
                  <a:pt x="901152" y="29141"/>
                </a:lnTo>
                <a:lnTo>
                  <a:pt x="924781" y="60758"/>
                </a:lnTo>
                <a:lnTo>
                  <a:pt x="933449" y="99466"/>
                </a:lnTo>
                <a:lnTo>
                  <a:pt x="924781" y="138198"/>
                </a:lnTo>
                <a:lnTo>
                  <a:pt x="901152" y="169828"/>
                </a:lnTo>
                <a:lnTo>
                  <a:pt x="866120" y="191154"/>
                </a:lnTo>
                <a:lnTo>
                  <a:pt x="823248" y="198974"/>
                </a:lnTo>
                <a:close/>
              </a:path>
            </a:pathLst>
          </a:custGeom>
          <a:solidFill>
            <a:srgbClr val="F47C00"/>
          </a:solidFill>
        </p:spPr>
        <p:txBody>
          <a:bodyPr wrap="square" lIns="0" tIns="0" rIns="0" bIns="0" rtlCol="0"/>
          <a:lstStyle/>
          <a:p>
            <a:endParaRPr/>
          </a:p>
        </p:txBody>
      </p:sp>
      <p:pic>
        <p:nvPicPr>
          <p:cNvPr id="3" name="object 3"/>
          <p:cNvPicPr/>
          <p:nvPr/>
        </p:nvPicPr>
        <p:blipFill>
          <a:blip r:embed="rId2" cstate="print">
            <a:extLst>
              <a:ext uri="{28A0092B-C50C-407E-A947-70E740481C1C}">
                <a14:useLocalDpi xmlns:a14="http://schemas.microsoft.com/office/drawing/2010/main" val="0"/>
              </a:ext>
            </a:extLst>
          </a:blip>
          <a:stretch>
            <a:fillRect/>
          </a:stretch>
        </p:blipFill>
        <p:spPr>
          <a:xfrm>
            <a:off x="0" y="2"/>
            <a:ext cx="1814333" cy="2184422"/>
          </a:xfrm>
          <a:prstGeom prst="rect">
            <a:avLst/>
          </a:prstGeom>
        </p:spPr>
      </p:pic>
      <p:pic>
        <p:nvPicPr>
          <p:cNvPr id="4" name="object 4"/>
          <p:cNvPicPr/>
          <p:nvPr/>
        </p:nvPicPr>
        <p:blipFill>
          <a:blip r:embed="rId3" cstate="print">
            <a:extLst>
              <a:ext uri="{28A0092B-C50C-407E-A947-70E740481C1C}">
                <a14:useLocalDpi xmlns:a14="http://schemas.microsoft.com/office/drawing/2010/main" val="0"/>
              </a:ext>
            </a:extLst>
          </a:blip>
          <a:stretch>
            <a:fillRect/>
          </a:stretch>
        </p:blipFill>
        <p:spPr>
          <a:xfrm>
            <a:off x="13482065" y="2221839"/>
            <a:ext cx="2781299" cy="4667243"/>
          </a:xfrm>
          <a:prstGeom prst="rect">
            <a:avLst/>
          </a:prstGeom>
        </p:spPr>
      </p:pic>
      <p:sp>
        <p:nvSpPr>
          <p:cNvPr id="5" name="object 5"/>
          <p:cNvSpPr txBox="1"/>
          <p:nvPr/>
        </p:nvSpPr>
        <p:spPr>
          <a:xfrm>
            <a:off x="2689406" y="2425060"/>
            <a:ext cx="8420735" cy="6340475"/>
          </a:xfrm>
          <a:prstGeom prst="rect">
            <a:avLst/>
          </a:prstGeom>
        </p:spPr>
        <p:txBody>
          <a:bodyPr vert="horz" wrap="square" lIns="0" tIns="12700" rIns="0" bIns="0" rtlCol="0">
            <a:spAutoFit/>
          </a:bodyPr>
          <a:lstStyle/>
          <a:p>
            <a:pPr marL="12700" marR="5080">
              <a:lnSpc>
                <a:spcPct val="144900"/>
              </a:lnSpc>
              <a:spcBef>
                <a:spcPts val="100"/>
              </a:spcBef>
            </a:pPr>
            <a:r>
              <a:rPr sz="2200" spc="215" dirty="0">
                <a:latin typeface="Trebuchet MS"/>
                <a:cs typeface="Trebuchet MS"/>
              </a:rPr>
              <a:t>As</a:t>
            </a:r>
            <a:r>
              <a:rPr sz="2200" spc="-60" dirty="0">
                <a:latin typeface="Trebuchet MS"/>
                <a:cs typeface="Trebuchet MS"/>
              </a:rPr>
              <a:t> </a:t>
            </a:r>
            <a:r>
              <a:rPr sz="2200" spc="90" dirty="0">
                <a:latin typeface="Trebuchet MS"/>
                <a:cs typeface="Trebuchet MS"/>
              </a:rPr>
              <a:t>the</a:t>
            </a:r>
            <a:r>
              <a:rPr sz="2200" spc="-60" dirty="0">
                <a:latin typeface="Trebuchet MS"/>
                <a:cs typeface="Trebuchet MS"/>
              </a:rPr>
              <a:t> </a:t>
            </a:r>
            <a:r>
              <a:rPr sz="2200" spc="180" dirty="0">
                <a:latin typeface="Trebuchet MS"/>
                <a:cs typeface="Trebuchet MS"/>
              </a:rPr>
              <a:t>banking</a:t>
            </a:r>
            <a:r>
              <a:rPr sz="2200" spc="-55" dirty="0">
                <a:latin typeface="Trebuchet MS"/>
                <a:cs typeface="Trebuchet MS"/>
              </a:rPr>
              <a:t> </a:t>
            </a:r>
            <a:r>
              <a:rPr sz="2200" spc="100" dirty="0">
                <a:latin typeface="Trebuchet MS"/>
                <a:cs typeface="Trebuchet MS"/>
              </a:rPr>
              <a:t>industry</a:t>
            </a:r>
            <a:r>
              <a:rPr sz="2200" spc="-60" dirty="0">
                <a:latin typeface="Trebuchet MS"/>
                <a:cs typeface="Trebuchet MS"/>
              </a:rPr>
              <a:t> </a:t>
            </a:r>
            <a:r>
              <a:rPr sz="2200" spc="175" dirty="0">
                <a:latin typeface="Trebuchet MS"/>
                <a:cs typeface="Trebuchet MS"/>
              </a:rPr>
              <a:t>faces</a:t>
            </a:r>
            <a:r>
              <a:rPr sz="2200" spc="-60" dirty="0">
                <a:latin typeface="Trebuchet MS"/>
                <a:cs typeface="Trebuchet MS"/>
              </a:rPr>
              <a:t> </a:t>
            </a:r>
            <a:r>
              <a:rPr sz="2200" spc="150" dirty="0">
                <a:latin typeface="Trebuchet MS"/>
                <a:cs typeface="Trebuchet MS"/>
              </a:rPr>
              <a:t>increasing</a:t>
            </a:r>
            <a:r>
              <a:rPr sz="2200" spc="-55" dirty="0">
                <a:latin typeface="Trebuchet MS"/>
                <a:cs typeface="Trebuchet MS"/>
              </a:rPr>
              <a:t> </a:t>
            </a:r>
            <a:r>
              <a:rPr sz="2200" spc="120" dirty="0">
                <a:latin typeface="Trebuchet MS"/>
                <a:cs typeface="Trebuchet MS"/>
              </a:rPr>
              <a:t>competition</a:t>
            </a:r>
            <a:r>
              <a:rPr sz="2200" spc="-60" dirty="0">
                <a:latin typeface="Trebuchet MS"/>
                <a:cs typeface="Trebuchet MS"/>
              </a:rPr>
              <a:t> </a:t>
            </a:r>
            <a:r>
              <a:rPr sz="2200" spc="235" dirty="0">
                <a:latin typeface="Trebuchet MS"/>
                <a:cs typeface="Trebuchet MS"/>
              </a:rPr>
              <a:t>and </a:t>
            </a:r>
            <a:r>
              <a:rPr sz="2200" spc="130" dirty="0">
                <a:latin typeface="Trebuchet MS"/>
                <a:cs typeface="Trebuchet MS"/>
              </a:rPr>
              <a:t>higher</a:t>
            </a:r>
            <a:r>
              <a:rPr sz="2200" spc="-50" dirty="0">
                <a:latin typeface="Trebuchet MS"/>
                <a:cs typeface="Trebuchet MS"/>
              </a:rPr>
              <a:t> </a:t>
            </a:r>
            <a:r>
              <a:rPr sz="2200" spc="170" dirty="0">
                <a:latin typeface="Trebuchet MS"/>
                <a:cs typeface="Trebuchet MS"/>
              </a:rPr>
              <a:t>customer</a:t>
            </a:r>
            <a:r>
              <a:rPr sz="2200" spc="-50" dirty="0">
                <a:latin typeface="Trebuchet MS"/>
                <a:cs typeface="Trebuchet MS"/>
              </a:rPr>
              <a:t> </a:t>
            </a:r>
            <a:r>
              <a:rPr sz="2200" spc="80" dirty="0">
                <a:latin typeface="Trebuchet MS"/>
                <a:cs typeface="Trebuchet MS"/>
              </a:rPr>
              <a:t>expectations,</a:t>
            </a:r>
            <a:r>
              <a:rPr sz="2200" spc="-50" dirty="0">
                <a:latin typeface="Trebuchet MS"/>
                <a:cs typeface="Trebuchet MS"/>
              </a:rPr>
              <a:t> </a:t>
            </a:r>
            <a:r>
              <a:rPr sz="2200" spc="135" dirty="0">
                <a:latin typeface="Trebuchet MS"/>
                <a:cs typeface="Trebuchet MS"/>
              </a:rPr>
              <a:t>accurately</a:t>
            </a:r>
            <a:r>
              <a:rPr sz="2200" spc="-50" dirty="0">
                <a:latin typeface="Trebuchet MS"/>
                <a:cs typeface="Trebuchet MS"/>
              </a:rPr>
              <a:t> </a:t>
            </a:r>
            <a:r>
              <a:rPr lang="en-US" sz="2200" spc="105" dirty="0" smtClean="0">
                <a:latin typeface="Trebuchet MS"/>
                <a:cs typeface="Trebuchet MS"/>
              </a:rPr>
              <a:t>analyzing </a:t>
            </a:r>
            <a:r>
              <a:rPr sz="2200" spc="170" dirty="0" smtClean="0">
                <a:latin typeface="Trebuchet MS"/>
                <a:cs typeface="Trebuchet MS"/>
              </a:rPr>
              <a:t>customer</a:t>
            </a:r>
            <a:r>
              <a:rPr sz="2200" spc="-60" dirty="0" smtClean="0">
                <a:latin typeface="Trebuchet MS"/>
                <a:cs typeface="Trebuchet MS"/>
              </a:rPr>
              <a:t> </a:t>
            </a:r>
            <a:r>
              <a:rPr sz="2200" spc="155" dirty="0">
                <a:latin typeface="Trebuchet MS"/>
                <a:cs typeface="Trebuchet MS"/>
              </a:rPr>
              <a:t>churn</a:t>
            </a:r>
            <a:r>
              <a:rPr sz="2200" spc="-60" dirty="0">
                <a:latin typeface="Trebuchet MS"/>
                <a:cs typeface="Trebuchet MS"/>
              </a:rPr>
              <a:t> </a:t>
            </a:r>
            <a:r>
              <a:rPr sz="2200" spc="260" dirty="0">
                <a:latin typeface="Trebuchet MS"/>
                <a:cs typeface="Trebuchet MS"/>
              </a:rPr>
              <a:t>has</a:t>
            </a:r>
            <a:r>
              <a:rPr sz="2200" spc="-60" dirty="0">
                <a:latin typeface="Trebuchet MS"/>
                <a:cs typeface="Trebuchet MS"/>
              </a:rPr>
              <a:t> </a:t>
            </a:r>
            <a:r>
              <a:rPr sz="2200" spc="240" dirty="0">
                <a:latin typeface="Trebuchet MS"/>
                <a:cs typeface="Trebuchet MS"/>
              </a:rPr>
              <a:t>become</a:t>
            </a:r>
            <a:r>
              <a:rPr sz="2200" spc="-55" dirty="0">
                <a:latin typeface="Trebuchet MS"/>
                <a:cs typeface="Trebuchet MS"/>
              </a:rPr>
              <a:t> </a:t>
            </a:r>
            <a:r>
              <a:rPr sz="2200" spc="330" dirty="0">
                <a:latin typeface="Trebuchet MS"/>
                <a:cs typeface="Trebuchet MS"/>
              </a:rPr>
              <a:t>a</a:t>
            </a:r>
            <a:r>
              <a:rPr sz="2200" spc="-60" dirty="0">
                <a:latin typeface="Trebuchet MS"/>
                <a:cs typeface="Trebuchet MS"/>
              </a:rPr>
              <a:t> </a:t>
            </a:r>
            <a:r>
              <a:rPr sz="2200" spc="45" dirty="0">
                <a:latin typeface="Trebuchet MS"/>
                <a:cs typeface="Trebuchet MS"/>
              </a:rPr>
              <a:t>critical</a:t>
            </a:r>
            <a:r>
              <a:rPr sz="2200" spc="-60" dirty="0">
                <a:latin typeface="Trebuchet MS"/>
                <a:cs typeface="Trebuchet MS"/>
              </a:rPr>
              <a:t> </a:t>
            </a:r>
            <a:r>
              <a:rPr sz="2200" spc="95" dirty="0">
                <a:latin typeface="Trebuchet MS"/>
                <a:cs typeface="Trebuchet MS"/>
              </a:rPr>
              <a:t>factor</a:t>
            </a:r>
            <a:r>
              <a:rPr sz="2200" spc="-60" dirty="0">
                <a:latin typeface="Trebuchet MS"/>
                <a:cs typeface="Trebuchet MS"/>
              </a:rPr>
              <a:t> </a:t>
            </a:r>
            <a:r>
              <a:rPr sz="2200" dirty="0">
                <a:latin typeface="Trebuchet MS"/>
                <a:cs typeface="Trebuchet MS"/>
              </a:rPr>
              <a:t>for</a:t>
            </a:r>
            <a:r>
              <a:rPr sz="2200" spc="-55" dirty="0">
                <a:latin typeface="Trebuchet MS"/>
                <a:cs typeface="Trebuchet MS"/>
              </a:rPr>
              <a:t> </a:t>
            </a:r>
            <a:r>
              <a:rPr sz="2200" spc="204" dirty="0">
                <a:latin typeface="Trebuchet MS"/>
                <a:cs typeface="Trebuchet MS"/>
              </a:rPr>
              <a:t>banks</a:t>
            </a:r>
            <a:r>
              <a:rPr sz="2200" spc="-60" dirty="0">
                <a:latin typeface="Trebuchet MS"/>
                <a:cs typeface="Trebuchet MS"/>
              </a:rPr>
              <a:t> </a:t>
            </a:r>
            <a:r>
              <a:rPr sz="2200" spc="30" dirty="0">
                <a:latin typeface="Trebuchet MS"/>
                <a:cs typeface="Trebuchet MS"/>
              </a:rPr>
              <a:t>in </a:t>
            </a:r>
            <a:r>
              <a:rPr sz="2200" dirty="0">
                <a:latin typeface="Trebuchet MS"/>
                <a:cs typeface="Trebuchet MS"/>
              </a:rPr>
              <a:t>their</a:t>
            </a:r>
            <a:r>
              <a:rPr sz="2200" spc="-50" dirty="0">
                <a:latin typeface="Trebuchet MS"/>
                <a:cs typeface="Trebuchet MS"/>
              </a:rPr>
              <a:t> </a:t>
            </a:r>
            <a:r>
              <a:rPr sz="2200" spc="45" dirty="0">
                <a:latin typeface="Trebuchet MS"/>
                <a:cs typeface="Trebuchet MS"/>
              </a:rPr>
              <a:t>efforts</a:t>
            </a:r>
            <a:r>
              <a:rPr sz="2200" spc="-50" dirty="0">
                <a:latin typeface="Trebuchet MS"/>
                <a:cs typeface="Trebuchet MS"/>
              </a:rPr>
              <a:t> </a:t>
            </a:r>
            <a:r>
              <a:rPr sz="2200" spc="65" dirty="0">
                <a:latin typeface="Trebuchet MS"/>
                <a:cs typeface="Trebuchet MS"/>
              </a:rPr>
              <a:t>to</a:t>
            </a:r>
            <a:r>
              <a:rPr sz="2200" spc="-45" dirty="0">
                <a:latin typeface="Trebuchet MS"/>
                <a:cs typeface="Trebuchet MS"/>
              </a:rPr>
              <a:t> </a:t>
            </a:r>
            <a:r>
              <a:rPr sz="2200" spc="75" dirty="0">
                <a:latin typeface="Trebuchet MS"/>
                <a:cs typeface="Trebuchet MS"/>
              </a:rPr>
              <a:t>retain</a:t>
            </a:r>
            <a:r>
              <a:rPr sz="2200" spc="-50" dirty="0">
                <a:latin typeface="Trebuchet MS"/>
                <a:cs typeface="Trebuchet MS"/>
              </a:rPr>
              <a:t> </a:t>
            </a:r>
            <a:r>
              <a:rPr sz="2200" spc="180" dirty="0">
                <a:latin typeface="Trebuchet MS"/>
                <a:cs typeface="Trebuchet MS"/>
              </a:rPr>
              <a:t>customers</a:t>
            </a:r>
            <a:r>
              <a:rPr sz="2200" spc="-45" dirty="0">
                <a:latin typeface="Trebuchet MS"/>
                <a:cs typeface="Trebuchet MS"/>
              </a:rPr>
              <a:t> </a:t>
            </a:r>
            <a:r>
              <a:rPr sz="2200" spc="260" dirty="0">
                <a:latin typeface="Trebuchet MS"/>
                <a:cs typeface="Trebuchet MS"/>
              </a:rPr>
              <a:t>and</a:t>
            </a:r>
            <a:r>
              <a:rPr sz="2200" spc="-50" dirty="0">
                <a:latin typeface="Trebuchet MS"/>
                <a:cs typeface="Trebuchet MS"/>
              </a:rPr>
              <a:t> </a:t>
            </a:r>
            <a:r>
              <a:rPr sz="2200" spc="204" dirty="0">
                <a:latin typeface="Trebuchet MS"/>
                <a:cs typeface="Trebuchet MS"/>
              </a:rPr>
              <a:t>enhance</a:t>
            </a:r>
            <a:r>
              <a:rPr sz="2200" spc="-45" dirty="0">
                <a:latin typeface="Trebuchet MS"/>
                <a:cs typeface="Trebuchet MS"/>
              </a:rPr>
              <a:t> </a:t>
            </a:r>
            <a:r>
              <a:rPr sz="2200" spc="70" dirty="0">
                <a:latin typeface="Trebuchet MS"/>
                <a:cs typeface="Trebuchet MS"/>
              </a:rPr>
              <a:t>overall </a:t>
            </a:r>
            <a:r>
              <a:rPr sz="2200" spc="170" dirty="0">
                <a:latin typeface="Trebuchet MS"/>
                <a:cs typeface="Trebuchet MS"/>
              </a:rPr>
              <a:t>customer</a:t>
            </a:r>
            <a:r>
              <a:rPr sz="2200" spc="-65" dirty="0">
                <a:latin typeface="Trebuchet MS"/>
                <a:cs typeface="Trebuchet MS"/>
              </a:rPr>
              <a:t> </a:t>
            </a:r>
            <a:r>
              <a:rPr sz="2200" spc="75" dirty="0">
                <a:latin typeface="Trebuchet MS"/>
                <a:cs typeface="Trebuchet MS"/>
              </a:rPr>
              <a:t>satisfaction.</a:t>
            </a:r>
            <a:r>
              <a:rPr sz="2200" spc="-50" dirty="0">
                <a:latin typeface="Trebuchet MS"/>
                <a:cs typeface="Trebuchet MS"/>
              </a:rPr>
              <a:t> </a:t>
            </a:r>
            <a:r>
              <a:rPr sz="2200" spc="155" dirty="0">
                <a:latin typeface="Trebuchet MS"/>
                <a:cs typeface="Trebuchet MS"/>
              </a:rPr>
              <a:t>Understanding</a:t>
            </a:r>
            <a:r>
              <a:rPr sz="2200" spc="-55" dirty="0">
                <a:latin typeface="Trebuchet MS"/>
                <a:cs typeface="Trebuchet MS"/>
              </a:rPr>
              <a:t> </a:t>
            </a:r>
            <a:r>
              <a:rPr sz="2200" spc="90" dirty="0">
                <a:latin typeface="Trebuchet MS"/>
                <a:cs typeface="Trebuchet MS"/>
              </a:rPr>
              <a:t>the</a:t>
            </a:r>
            <a:r>
              <a:rPr sz="2200" spc="-50" dirty="0">
                <a:latin typeface="Trebuchet MS"/>
                <a:cs typeface="Trebuchet MS"/>
              </a:rPr>
              <a:t> </a:t>
            </a:r>
            <a:r>
              <a:rPr sz="2200" spc="125" dirty="0">
                <a:latin typeface="Trebuchet MS"/>
                <a:cs typeface="Trebuchet MS"/>
              </a:rPr>
              <a:t>underlying</a:t>
            </a:r>
            <a:r>
              <a:rPr sz="2200" spc="-50" dirty="0">
                <a:latin typeface="Trebuchet MS"/>
                <a:cs typeface="Trebuchet MS"/>
              </a:rPr>
              <a:t> </a:t>
            </a:r>
            <a:r>
              <a:rPr sz="2200" spc="105" dirty="0">
                <a:latin typeface="Trebuchet MS"/>
                <a:cs typeface="Trebuchet MS"/>
              </a:rPr>
              <a:t>factors </a:t>
            </a:r>
            <a:r>
              <a:rPr sz="2200" spc="90" dirty="0">
                <a:latin typeface="Trebuchet MS"/>
                <a:cs typeface="Trebuchet MS"/>
              </a:rPr>
              <a:t>that</a:t>
            </a:r>
            <a:r>
              <a:rPr sz="2200" spc="-70" dirty="0">
                <a:latin typeface="Trebuchet MS"/>
                <a:cs typeface="Trebuchet MS"/>
              </a:rPr>
              <a:t> </a:t>
            </a:r>
            <a:r>
              <a:rPr sz="2200" spc="95" dirty="0">
                <a:latin typeface="Trebuchet MS"/>
                <a:cs typeface="Trebuchet MS"/>
              </a:rPr>
              <a:t>contribute</a:t>
            </a:r>
            <a:r>
              <a:rPr sz="2200" spc="-70" dirty="0">
                <a:latin typeface="Trebuchet MS"/>
                <a:cs typeface="Trebuchet MS"/>
              </a:rPr>
              <a:t> </a:t>
            </a:r>
            <a:r>
              <a:rPr sz="2200" spc="65" dirty="0">
                <a:latin typeface="Trebuchet MS"/>
                <a:cs typeface="Trebuchet MS"/>
              </a:rPr>
              <a:t>to</a:t>
            </a:r>
            <a:r>
              <a:rPr sz="2200" spc="-65" dirty="0">
                <a:latin typeface="Trebuchet MS"/>
                <a:cs typeface="Trebuchet MS"/>
              </a:rPr>
              <a:t> </a:t>
            </a:r>
            <a:r>
              <a:rPr sz="2200" spc="170" dirty="0">
                <a:latin typeface="Trebuchet MS"/>
                <a:cs typeface="Trebuchet MS"/>
              </a:rPr>
              <a:t>customer</a:t>
            </a:r>
            <a:r>
              <a:rPr sz="2200" spc="-70" dirty="0">
                <a:latin typeface="Trebuchet MS"/>
                <a:cs typeface="Trebuchet MS"/>
              </a:rPr>
              <a:t> </a:t>
            </a:r>
            <a:r>
              <a:rPr sz="2200" spc="155" dirty="0">
                <a:latin typeface="Trebuchet MS"/>
                <a:cs typeface="Trebuchet MS"/>
              </a:rPr>
              <a:t>churn</a:t>
            </a:r>
            <a:r>
              <a:rPr sz="2200" spc="-65" dirty="0">
                <a:latin typeface="Trebuchet MS"/>
                <a:cs typeface="Trebuchet MS"/>
              </a:rPr>
              <a:t> </a:t>
            </a:r>
            <a:r>
              <a:rPr sz="2200" spc="254" dirty="0">
                <a:latin typeface="Trebuchet MS"/>
                <a:cs typeface="Trebuchet MS"/>
              </a:rPr>
              <a:t>can</a:t>
            </a:r>
            <a:r>
              <a:rPr sz="2200" spc="-70" dirty="0">
                <a:latin typeface="Trebuchet MS"/>
                <a:cs typeface="Trebuchet MS"/>
              </a:rPr>
              <a:t> </a:t>
            </a:r>
            <a:r>
              <a:rPr sz="2200" spc="125" dirty="0">
                <a:latin typeface="Trebuchet MS"/>
                <a:cs typeface="Trebuchet MS"/>
              </a:rPr>
              <a:t>provide</a:t>
            </a:r>
            <a:r>
              <a:rPr sz="2200" spc="-65" dirty="0">
                <a:latin typeface="Trebuchet MS"/>
                <a:cs typeface="Trebuchet MS"/>
              </a:rPr>
              <a:t> </a:t>
            </a:r>
            <a:r>
              <a:rPr sz="2200" spc="135" dirty="0">
                <a:latin typeface="Trebuchet MS"/>
                <a:cs typeface="Trebuchet MS"/>
              </a:rPr>
              <a:t>valuable </a:t>
            </a:r>
            <a:r>
              <a:rPr sz="2200" spc="125" dirty="0">
                <a:latin typeface="Trebuchet MS"/>
                <a:cs typeface="Trebuchet MS"/>
              </a:rPr>
              <a:t>insights</a:t>
            </a:r>
            <a:r>
              <a:rPr sz="2200" spc="-75" dirty="0">
                <a:latin typeface="Trebuchet MS"/>
                <a:cs typeface="Trebuchet MS"/>
              </a:rPr>
              <a:t> </a:t>
            </a:r>
            <a:r>
              <a:rPr sz="2200" spc="90" dirty="0">
                <a:latin typeface="Trebuchet MS"/>
                <a:cs typeface="Trebuchet MS"/>
              </a:rPr>
              <a:t>that</a:t>
            </a:r>
            <a:r>
              <a:rPr sz="2200" spc="-60" dirty="0">
                <a:latin typeface="Trebuchet MS"/>
                <a:cs typeface="Trebuchet MS"/>
              </a:rPr>
              <a:t> </a:t>
            </a:r>
            <a:r>
              <a:rPr sz="2200" spc="120" dirty="0">
                <a:latin typeface="Trebuchet MS"/>
                <a:cs typeface="Trebuchet MS"/>
              </a:rPr>
              <a:t>help</a:t>
            </a:r>
            <a:r>
              <a:rPr sz="2200" spc="-65" dirty="0">
                <a:latin typeface="Trebuchet MS"/>
                <a:cs typeface="Trebuchet MS"/>
              </a:rPr>
              <a:t> </a:t>
            </a:r>
            <a:r>
              <a:rPr sz="2200" spc="204" dirty="0">
                <a:latin typeface="Trebuchet MS"/>
                <a:cs typeface="Trebuchet MS"/>
              </a:rPr>
              <a:t>banks</a:t>
            </a:r>
            <a:r>
              <a:rPr sz="2200" spc="-60" dirty="0">
                <a:latin typeface="Trebuchet MS"/>
                <a:cs typeface="Trebuchet MS"/>
              </a:rPr>
              <a:t> </a:t>
            </a:r>
            <a:r>
              <a:rPr sz="2200" spc="150" dirty="0">
                <a:latin typeface="Trebuchet MS"/>
                <a:cs typeface="Trebuchet MS"/>
              </a:rPr>
              <a:t>develop</a:t>
            </a:r>
            <a:r>
              <a:rPr sz="2200" spc="-65" dirty="0">
                <a:latin typeface="Trebuchet MS"/>
                <a:cs typeface="Trebuchet MS"/>
              </a:rPr>
              <a:t> </a:t>
            </a:r>
            <a:r>
              <a:rPr sz="2200" spc="130" dirty="0">
                <a:latin typeface="Trebuchet MS"/>
                <a:cs typeface="Trebuchet MS"/>
              </a:rPr>
              <a:t>targeted</a:t>
            </a:r>
            <a:r>
              <a:rPr sz="2200" spc="-60" dirty="0">
                <a:latin typeface="Trebuchet MS"/>
                <a:cs typeface="Trebuchet MS"/>
              </a:rPr>
              <a:t> </a:t>
            </a:r>
            <a:r>
              <a:rPr sz="2200" spc="55" dirty="0">
                <a:latin typeface="Trebuchet MS"/>
                <a:cs typeface="Trebuchet MS"/>
              </a:rPr>
              <a:t>retention </a:t>
            </a:r>
            <a:r>
              <a:rPr sz="2200" spc="75" dirty="0">
                <a:latin typeface="Trebuchet MS"/>
                <a:cs typeface="Trebuchet MS"/>
              </a:rPr>
              <a:t>strategies,</a:t>
            </a:r>
            <a:r>
              <a:rPr sz="2200" spc="-70" dirty="0">
                <a:latin typeface="Trebuchet MS"/>
                <a:cs typeface="Trebuchet MS"/>
              </a:rPr>
              <a:t> </a:t>
            </a:r>
            <a:r>
              <a:rPr sz="2200" spc="90" dirty="0">
                <a:latin typeface="Trebuchet MS"/>
                <a:cs typeface="Trebuchet MS"/>
              </a:rPr>
              <a:t>optimize</a:t>
            </a:r>
            <a:r>
              <a:rPr sz="2200" spc="-70" dirty="0">
                <a:latin typeface="Trebuchet MS"/>
                <a:cs typeface="Trebuchet MS"/>
              </a:rPr>
              <a:t> </a:t>
            </a:r>
            <a:r>
              <a:rPr sz="2200" spc="90" dirty="0">
                <a:latin typeface="Trebuchet MS"/>
                <a:cs typeface="Trebuchet MS"/>
              </a:rPr>
              <a:t>the</a:t>
            </a:r>
            <a:r>
              <a:rPr sz="2200" spc="-75" dirty="0">
                <a:latin typeface="Trebuchet MS"/>
                <a:cs typeface="Trebuchet MS"/>
              </a:rPr>
              <a:t> </a:t>
            </a:r>
            <a:r>
              <a:rPr sz="2200" spc="170" dirty="0">
                <a:latin typeface="Trebuchet MS"/>
                <a:cs typeface="Trebuchet MS"/>
              </a:rPr>
              <a:t>customer</a:t>
            </a:r>
            <a:r>
              <a:rPr sz="2200" spc="-70" dirty="0">
                <a:latin typeface="Trebuchet MS"/>
                <a:cs typeface="Trebuchet MS"/>
              </a:rPr>
              <a:t> </a:t>
            </a:r>
            <a:r>
              <a:rPr sz="2200" spc="65" dirty="0">
                <a:latin typeface="Trebuchet MS"/>
                <a:cs typeface="Trebuchet MS"/>
              </a:rPr>
              <a:t>experience,</a:t>
            </a:r>
            <a:r>
              <a:rPr sz="2200" spc="-70" dirty="0">
                <a:latin typeface="Trebuchet MS"/>
                <a:cs typeface="Trebuchet MS"/>
              </a:rPr>
              <a:t> </a:t>
            </a:r>
            <a:r>
              <a:rPr sz="2200" spc="260" dirty="0">
                <a:latin typeface="Trebuchet MS"/>
                <a:cs typeface="Trebuchet MS"/>
              </a:rPr>
              <a:t>and</a:t>
            </a:r>
            <a:r>
              <a:rPr sz="2200" spc="-70" dirty="0">
                <a:latin typeface="Trebuchet MS"/>
                <a:cs typeface="Trebuchet MS"/>
              </a:rPr>
              <a:t> </a:t>
            </a:r>
            <a:r>
              <a:rPr sz="2200" spc="140" dirty="0">
                <a:latin typeface="Trebuchet MS"/>
                <a:cs typeface="Trebuchet MS"/>
              </a:rPr>
              <a:t>improve </a:t>
            </a:r>
            <a:r>
              <a:rPr sz="2200" spc="80" dirty="0">
                <a:latin typeface="Trebuchet MS"/>
                <a:cs typeface="Trebuchet MS"/>
              </a:rPr>
              <a:t>overall</a:t>
            </a:r>
            <a:r>
              <a:rPr sz="2200" spc="-55" dirty="0">
                <a:latin typeface="Trebuchet MS"/>
                <a:cs typeface="Trebuchet MS"/>
              </a:rPr>
              <a:t> </a:t>
            </a:r>
            <a:r>
              <a:rPr sz="2200" spc="170" dirty="0">
                <a:latin typeface="Trebuchet MS"/>
                <a:cs typeface="Trebuchet MS"/>
              </a:rPr>
              <a:t>customer</a:t>
            </a:r>
            <a:r>
              <a:rPr sz="2200" spc="-50" dirty="0">
                <a:latin typeface="Trebuchet MS"/>
                <a:cs typeface="Trebuchet MS"/>
              </a:rPr>
              <a:t> </a:t>
            </a:r>
            <a:r>
              <a:rPr sz="2200" spc="95" dirty="0">
                <a:latin typeface="Trebuchet MS"/>
                <a:cs typeface="Trebuchet MS"/>
              </a:rPr>
              <a:t>relationship</a:t>
            </a:r>
            <a:r>
              <a:rPr sz="2200" spc="-50" dirty="0">
                <a:latin typeface="Trebuchet MS"/>
                <a:cs typeface="Trebuchet MS"/>
              </a:rPr>
              <a:t> </a:t>
            </a:r>
            <a:r>
              <a:rPr sz="2200" spc="250" dirty="0">
                <a:latin typeface="Trebuchet MS"/>
                <a:cs typeface="Trebuchet MS"/>
              </a:rPr>
              <a:t>management</a:t>
            </a:r>
            <a:r>
              <a:rPr sz="2200" spc="-50" dirty="0">
                <a:latin typeface="Trebuchet MS"/>
                <a:cs typeface="Trebuchet MS"/>
              </a:rPr>
              <a:t> </a:t>
            </a:r>
            <a:r>
              <a:rPr sz="2200" spc="85" dirty="0">
                <a:latin typeface="Trebuchet MS"/>
                <a:cs typeface="Trebuchet MS"/>
              </a:rPr>
              <a:t>practices.</a:t>
            </a:r>
            <a:r>
              <a:rPr sz="2200" spc="-50" dirty="0">
                <a:latin typeface="Trebuchet MS"/>
                <a:cs typeface="Trebuchet MS"/>
              </a:rPr>
              <a:t> </a:t>
            </a:r>
            <a:r>
              <a:rPr sz="2200" spc="85" dirty="0">
                <a:latin typeface="Trebuchet MS"/>
                <a:cs typeface="Trebuchet MS"/>
              </a:rPr>
              <a:t>By </a:t>
            </a:r>
            <a:r>
              <a:rPr sz="2200" spc="150" dirty="0">
                <a:latin typeface="Trebuchet MS"/>
                <a:cs typeface="Trebuchet MS"/>
              </a:rPr>
              <a:t>leveraging</a:t>
            </a:r>
            <a:r>
              <a:rPr sz="2200" spc="-65" dirty="0">
                <a:latin typeface="Trebuchet MS"/>
                <a:cs typeface="Trebuchet MS"/>
              </a:rPr>
              <a:t> </a:t>
            </a:r>
            <a:r>
              <a:rPr sz="2200" spc="235" dirty="0">
                <a:latin typeface="Trebuchet MS"/>
                <a:cs typeface="Trebuchet MS"/>
              </a:rPr>
              <a:t>advanced</a:t>
            </a:r>
            <a:r>
              <a:rPr sz="2200" spc="-60" dirty="0">
                <a:latin typeface="Trebuchet MS"/>
                <a:cs typeface="Trebuchet MS"/>
              </a:rPr>
              <a:t> </a:t>
            </a:r>
            <a:r>
              <a:rPr sz="2200" spc="130" dirty="0">
                <a:latin typeface="Trebuchet MS"/>
                <a:cs typeface="Trebuchet MS"/>
              </a:rPr>
              <a:t>analytics</a:t>
            </a:r>
            <a:r>
              <a:rPr sz="2200" spc="-60" dirty="0">
                <a:latin typeface="Trebuchet MS"/>
                <a:cs typeface="Trebuchet MS"/>
              </a:rPr>
              <a:t> </a:t>
            </a:r>
            <a:r>
              <a:rPr sz="2200" spc="260" dirty="0">
                <a:latin typeface="Trebuchet MS"/>
                <a:cs typeface="Trebuchet MS"/>
              </a:rPr>
              <a:t>and</a:t>
            </a:r>
            <a:r>
              <a:rPr sz="2200" spc="-65" dirty="0">
                <a:latin typeface="Trebuchet MS"/>
                <a:cs typeface="Trebuchet MS"/>
              </a:rPr>
              <a:t> </a:t>
            </a:r>
            <a:r>
              <a:rPr sz="2200" spc="240" dirty="0">
                <a:latin typeface="Trebuchet MS"/>
                <a:cs typeface="Trebuchet MS"/>
              </a:rPr>
              <a:t>data-</a:t>
            </a:r>
            <a:r>
              <a:rPr sz="2200" spc="90" dirty="0">
                <a:latin typeface="Trebuchet MS"/>
                <a:cs typeface="Trebuchet MS"/>
              </a:rPr>
              <a:t>driven </a:t>
            </a:r>
            <a:r>
              <a:rPr sz="2200" spc="160" dirty="0">
                <a:latin typeface="Trebuchet MS"/>
                <a:cs typeface="Trebuchet MS"/>
              </a:rPr>
              <a:t>approaches,</a:t>
            </a:r>
            <a:r>
              <a:rPr sz="2200" spc="-60" dirty="0">
                <a:latin typeface="Trebuchet MS"/>
                <a:cs typeface="Trebuchet MS"/>
              </a:rPr>
              <a:t> </a:t>
            </a:r>
            <a:r>
              <a:rPr sz="2200" spc="204" dirty="0">
                <a:latin typeface="Trebuchet MS"/>
                <a:cs typeface="Trebuchet MS"/>
              </a:rPr>
              <a:t>banks</a:t>
            </a:r>
            <a:r>
              <a:rPr sz="2200" spc="-60" dirty="0">
                <a:latin typeface="Trebuchet MS"/>
                <a:cs typeface="Trebuchet MS"/>
              </a:rPr>
              <a:t> </a:t>
            </a:r>
            <a:r>
              <a:rPr sz="2200" spc="254" dirty="0">
                <a:latin typeface="Trebuchet MS"/>
                <a:cs typeface="Trebuchet MS"/>
              </a:rPr>
              <a:t>can</a:t>
            </a:r>
            <a:r>
              <a:rPr sz="2200" spc="-60" dirty="0">
                <a:latin typeface="Trebuchet MS"/>
                <a:cs typeface="Trebuchet MS"/>
              </a:rPr>
              <a:t> </a:t>
            </a:r>
            <a:r>
              <a:rPr sz="2200" spc="204" dirty="0">
                <a:latin typeface="Trebuchet MS"/>
                <a:cs typeface="Trebuchet MS"/>
              </a:rPr>
              <a:t>gain</a:t>
            </a:r>
            <a:r>
              <a:rPr sz="2200" spc="-55" dirty="0">
                <a:latin typeface="Trebuchet MS"/>
                <a:cs typeface="Trebuchet MS"/>
              </a:rPr>
              <a:t> </a:t>
            </a:r>
            <a:r>
              <a:rPr sz="2200" spc="330" dirty="0">
                <a:latin typeface="Trebuchet MS"/>
                <a:cs typeface="Trebuchet MS"/>
              </a:rPr>
              <a:t>a</a:t>
            </a:r>
            <a:r>
              <a:rPr sz="2200" spc="-60" dirty="0">
                <a:latin typeface="Trebuchet MS"/>
                <a:cs typeface="Trebuchet MS"/>
              </a:rPr>
              <a:t> </a:t>
            </a:r>
            <a:r>
              <a:rPr sz="2200" spc="150" dirty="0">
                <a:latin typeface="Trebuchet MS"/>
                <a:cs typeface="Trebuchet MS"/>
              </a:rPr>
              <a:t>deeper</a:t>
            </a:r>
            <a:r>
              <a:rPr sz="2200" spc="-60" dirty="0">
                <a:latin typeface="Trebuchet MS"/>
                <a:cs typeface="Trebuchet MS"/>
              </a:rPr>
              <a:t> </a:t>
            </a:r>
            <a:r>
              <a:rPr sz="2200" spc="165" dirty="0">
                <a:latin typeface="Trebuchet MS"/>
                <a:cs typeface="Trebuchet MS"/>
              </a:rPr>
              <a:t>understanding</a:t>
            </a:r>
            <a:r>
              <a:rPr sz="2200" spc="-60" dirty="0">
                <a:latin typeface="Trebuchet MS"/>
                <a:cs typeface="Trebuchet MS"/>
              </a:rPr>
              <a:t> </a:t>
            </a:r>
            <a:r>
              <a:rPr sz="2200" spc="35" dirty="0">
                <a:latin typeface="Trebuchet MS"/>
                <a:cs typeface="Trebuchet MS"/>
              </a:rPr>
              <a:t>of </a:t>
            </a:r>
            <a:r>
              <a:rPr sz="2200" spc="170" dirty="0">
                <a:latin typeface="Trebuchet MS"/>
                <a:cs typeface="Trebuchet MS"/>
              </a:rPr>
              <a:t>customer</a:t>
            </a:r>
            <a:r>
              <a:rPr sz="2200" spc="-65" dirty="0">
                <a:latin typeface="Trebuchet MS"/>
                <a:cs typeface="Trebuchet MS"/>
              </a:rPr>
              <a:t> </a:t>
            </a:r>
            <a:r>
              <a:rPr sz="2200" spc="145" dirty="0">
                <a:latin typeface="Trebuchet MS"/>
                <a:cs typeface="Trebuchet MS"/>
              </a:rPr>
              <a:t>behavior</a:t>
            </a:r>
            <a:r>
              <a:rPr sz="2200" spc="-65" dirty="0">
                <a:latin typeface="Trebuchet MS"/>
                <a:cs typeface="Trebuchet MS"/>
              </a:rPr>
              <a:t> </a:t>
            </a:r>
            <a:r>
              <a:rPr sz="2200" spc="260" dirty="0">
                <a:latin typeface="Trebuchet MS"/>
                <a:cs typeface="Trebuchet MS"/>
              </a:rPr>
              <a:t>and</a:t>
            </a:r>
            <a:r>
              <a:rPr sz="2200" spc="-60" dirty="0">
                <a:latin typeface="Trebuchet MS"/>
                <a:cs typeface="Trebuchet MS"/>
              </a:rPr>
              <a:t> </a:t>
            </a:r>
            <a:r>
              <a:rPr sz="2200" spc="80" dirty="0">
                <a:latin typeface="Trebuchet MS"/>
                <a:cs typeface="Trebuchet MS"/>
              </a:rPr>
              <a:t>preferences,</a:t>
            </a:r>
            <a:r>
              <a:rPr sz="2200" spc="-65" dirty="0">
                <a:latin typeface="Trebuchet MS"/>
                <a:cs typeface="Trebuchet MS"/>
              </a:rPr>
              <a:t> </a:t>
            </a:r>
            <a:r>
              <a:rPr sz="2200" spc="160" dirty="0">
                <a:latin typeface="Trebuchet MS"/>
                <a:cs typeface="Trebuchet MS"/>
              </a:rPr>
              <a:t>enabling</a:t>
            </a:r>
            <a:r>
              <a:rPr sz="2200" spc="-65" dirty="0">
                <a:latin typeface="Trebuchet MS"/>
                <a:cs typeface="Trebuchet MS"/>
              </a:rPr>
              <a:t> </a:t>
            </a:r>
            <a:r>
              <a:rPr sz="2200" spc="175" dirty="0">
                <a:latin typeface="Trebuchet MS"/>
                <a:cs typeface="Trebuchet MS"/>
              </a:rPr>
              <a:t>them</a:t>
            </a:r>
            <a:r>
              <a:rPr sz="2200" spc="-60" dirty="0">
                <a:latin typeface="Trebuchet MS"/>
                <a:cs typeface="Trebuchet MS"/>
              </a:rPr>
              <a:t> </a:t>
            </a:r>
            <a:r>
              <a:rPr sz="2200" spc="40" dirty="0">
                <a:latin typeface="Trebuchet MS"/>
                <a:cs typeface="Trebuchet MS"/>
              </a:rPr>
              <a:t>to </a:t>
            </a:r>
            <a:r>
              <a:rPr sz="2200" spc="204" dirty="0">
                <a:latin typeface="Trebuchet MS"/>
                <a:cs typeface="Trebuchet MS"/>
              </a:rPr>
              <a:t>address</a:t>
            </a:r>
            <a:r>
              <a:rPr sz="2200" spc="-65" dirty="0">
                <a:latin typeface="Trebuchet MS"/>
                <a:cs typeface="Trebuchet MS"/>
              </a:rPr>
              <a:t> </a:t>
            </a:r>
            <a:r>
              <a:rPr sz="2200" spc="170" dirty="0">
                <a:latin typeface="Trebuchet MS"/>
                <a:cs typeface="Trebuchet MS"/>
              </a:rPr>
              <a:t>customer</a:t>
            </a:r>
            <a:r>
              <a:rPr sz="2200" spc="-65" dirty="0">
                <a:latin typeface="Trebuchet MS"/>
                <a:cs typeface="Trebuchet MS"/>
              </a:rPr>
              <a:t> </a:t>
            </a:r>
            <a:r>
              <a:rPr sz="2200" spc="155" dirty="0">
                <a:latin typeface="Trebuchet MS"/>
                <a:cs typeface="Trebuchet MS"/>
              </a:rPr>
              <a:t>churn</a:t>
            </a:r>
            <a:r>
              <a:rPr sz="2200" spc="-65" dirty="0">
                <a:latin typeface="Trebuchet MS"/>
                <a:cs typeface="Trebuchet MS"/>
              </a:rPr>
              <a:t> </a:t>
            </a:r>
            <a:r>
              <a:rPr sz="2200" spc="190" dirty="0">
                <a:latin typeface="Trebuchet MS"/>
                <a:cs typeface="Trebuchet MS"/>
              </a:rPr>
              <a:t>more</a:t>
            </a:r>
            <a:r>
              <a:rPr sz="2200" spc="-65" dirty="0">
                <a:latin typeface="Trebuchet MS"/>
                <a:cs typeface="Trebuchet MS"/>
              </a:rPr>
              <a:t> </a:t>
            </a:r>
            <a:r>
              <a:rPr sz="2200" spc="-10" dirty="0">
                <a:latin typeface="Trebuchet MS"/>
                <a:cs typeface="Trebuchet MS"/>
              </a:rPr>
              <a:t>effectively.</a:t>
            </a:r>
            <a:endParaRPr sz="2200" dirty="0">
              <a:latin typeface="Trebuchet MS"/>
              <a:cs typeface="Trebuchet MS"/>
            </a:endParaRPr>
          </a:p>
        </p:txBody>
      </p:sp>
      <p:sp>
        <p:nvSpPr>
          <p:cNvPr id="6" name="object 6"/>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320" dirty="0"/>
              <a:t>01.</a:t>
            </a:r>
            <a:r>
              <a:rPr spc="350" dirty="0"/>
              <a:t> </a:t>
            </a:r>
            <a:r>
              <a:rPr spc="75" dirty="0"/>
              <a:t>Background</a:t>
            </a:r>
          </a:p>
        </p:txBody>
      </p:sp>
      <p:pic>
        <p:nvPicPr>
          <p:cNvPr id="7" name="object 7"/>
          <p:cNvPicPr/>
          <p:nvPr/>
        </p:nvPicPr>
        <p:blipFill>
          <a:blip r:embed="rId4" cstate="print">
            <a:extLst>
              <a:ext uri="{28A0092B-C50C-407E-A947-70E740481C1C}">
                <a14:useLocalDpi xmlns:a14="http://schemas.microsoft.com/office/drawing/2010/main" val="0"/>
              </a:ext>
            </a:extLst>
          </a:blip>
          <a:stretch>
            <a:fillRect/>
          </a:stretch>
        </p:blipFill>
        <p:spPr>
          <a:xfrm>
            <a:off x="10003715" y="7730213"/>
            <a:ext cx="8284283" cy="25526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701845" y="1840886"/>
            <a:ext cx="933450" cy="199390"/>
          </a:xfrm>
          <a:custGeom>
            <a:avLst/>
            <a:gdLst/>
            <a:ahLst/>
            <a:cxnLst/>
            <a:rect l="l" t="t" r="r" b="b"/>
            <a:pathLst>
              <a:path w="933450" h="199389">
                <a:moveTo>
                  <a:pt x="823248" y="198974"/>
                </a:moveTo>
                <a:lnTo>
                  <a:pt x="110151" y="198974"/>
                </a:lnTo>
                <a:lnTo>
                  <a:pt x="67307" y="191154"/>
                </a:lnTo>
                <a:lnTo>
                  <a:pt x="32290" y="169828"/>
                </a:lnTo>
                <a:lnTo>
                  <a:pt x="8666" y="138198"/>
                </a:lnTo>
                <a:lnTo>
                  <a:pt x="0" y="99466"/>
                </a:lnTo>
                <a:lnTo>
                  <a:pt x="8666" y="60758"/>
                </a:lnTo>
                <a:lnTo>
                  <a:pt x="32290" y="29141"/>
                </a:lnTo>
                <a:lnTo>
                  <a:pt x="67307" y="7819"/>
                </a:lnTo>
                <a:lnTo>
                  <a:pt x="110151" y="0"/>
                </a:lnTo>
                <a:lnTo>
                  <a:pt x="823248" y="0"/>
                </a:lnTo>
                <a:lnTo>
                  <a:pt x="866120" y="7819"/>
                </a:lnTo>
                <a:lnTo>
                  <a:pt x="901152" y="29141"/>
                </a:lnTo>
                <a:lnTo>
                  <a:pt x="924781" y="60758"/>
                </a:lnTo>
                <a:lnTo>
                  <a:pt x="933449" y="99466"/>
                </a:lnTo>
                <a:lnTo>
                  <a:pt x="924781" y="138198"/>
                </a:lnTo>
                <a:lnTo>
                  <a:pt x="901152" y="169828"/>
                </a:lnTo>
                <a:lnTo>
                  <a:pt x="866120" y="191154"/>
                </a:lnTo>
                <a:lnTo>
                  <a:pt x="823248" y="198974"/>
                </a:lnTo>
                <a:close/>
              </a:path>
            </a:pathLst>
          </a:custGeom>
          <a:solidFill>
            <a:srgbClr val="F47C00"/>
          </a:solidFill>
        </p:spPr>
        <p:txBody>
          <a:bodyPr wrap="square" lIns="0" tIns="0" rIns="0" bIns="0" rtlCol="0"/>
          <a:lstStyle/>
          <a:p>
            <a:endParaRPr/>
          </a:p>
        </p:txBody>
      </p:sp>
      <p:pic>
        <p:nvPicPr>
          <p:cNvPr id="3" name="object 3"/>
          <p:cNvPicPr/>
          <p:nvPr/>
        </p:nvPicPr>
        <p:blipFill>
          <a:blip r:embed="rId2" cstate="print">
            <a:extLst>
              <a:ext uri="{28A0092B-C50C-407E-A947-70E740481C1C}">
                <a14:useLocalDpi xmlns:a14="http://schemas.microsoft.com/office/drawing/2010/main" val="0"/>
              </a:ext>
            </a:extLst>
          </a:blip>
          <a:stretch>
            <a:fillRect/>
          </a:stretch>
        </p:blipFill>
        <p:spPr>
          <a:xfrm>
            <a:off x="0" y="0"/>
            <a:ext cx="1814333" cy="2184420"/>
          </a:xfrm>
          <a:prstGeom prst="rect">
            <a:avLst/>
          </a:prstGeom>
        </p:spPr>
      </p:pic>
      <p:pic>
        <p:nvPicPr>
          <p:cNvPr id="4" name="object 4"/>
          <p:cNvPicPr/>
          <p:nvPr/>
        </p:nvPicPr>
        <p:blipFill>
          <a:blip r:embed="rId3" cstate="print">
            <a:extLst>
              <a:ext uri="{28A0092B-C50C-407E-A947-70E740481C1C}">
                <a14:useLocalDpi xmlns:a14="http://schemas.microsoft.com/office/drawing/2010/main" val="0"/>
              </a:ext>
            </a:extLst>
          </a:blip>
          <a:stretch>
            <a:fillRect/>
          </a:stretch>
        </p:blipFill>
        <p:spPr>
          <a:xfrm>
            <a:off x="12314438" y="2519468"/>
            <a:ext cx="4000443" cy="4098695"/>
          </a:xfrm>
          <a:prstGeom prst="rect">
            <a:avLst/>
          </a:prstGeom>
        </p:spPr>
      </p:pic>
      <p:sp>
        <p:nvSpPr>
          <p:cNvPr id="5" name="object 5"/>
          <p:cNvSpPr txBox="1"/>
          <p:nvPr/>
        </p:nvSpPr>
        <p:spPr>
          <a:xfrm>
            <a:off x="2449756" y="2519468"/>
            <a:ext cx="8218244" cy="4752583"/>
          </a:xfrm>
          <a:prstGeom prst="rect">
            <a:avLst/>
          </a:prstGeom>
        </p:spPr>
        <p:txBody>
          <a:bodyPr vert="horz" wrap="square" lIns="0" tIns="12700" rIns="0" bIns="0" rtlCol="0">
            <a:spAutoFit/>
          </a:bodyPr>
          <a:lstStyle/>
          <a:p>
            <a:r>
              <a:rPr lang="en-US" sz="2800" dirty="0" smtClean="0">
                <a:latin typeface="Trebuchet MS" pitchFamily="34" charset="0"/>
              </a:rPr>
              <a:t>You are an analytical CRM (Customer Relationship Management) specialist hired by a bank to extract meaningful insights from various customer-related datasets.</a:t>
            </a:r>
          </a:p>
          <a:p>
            <a:r>
              <a:rPr lang="en-US" sz="2800" dirty="0" smtClean="0">
                <a:latin typeface="Trebuchet MS" pitchFamily="34" charset="0"/>
              </a:rPr>
              <a:t> The bank aims to reduce customer churn, improve service delivery, and enhance customer satisfaction. </a:t>
            </a:r>
          </a:p>
          <a:p>
            <a:r>
              <a:rPr lang="en-US" sz="2800" dirty="0" smtClean="0">
                <a:latin typeface="Trebuchet MS" pitchFamily="34" charset="0"/>
              </a:rPr>
              <a:t>They have provided you with datasets including customer demographics, transaction details, customer exit information, and active customer profiles.</a:t>
            </a:r>
            <a:endParaRPr lang="en-GB" sz="2800" dirty="0">
              <a:latin typeface="Trebuchet MS" pitchFamily="34" charset="0"/>
              <a:cs typeface="Calibri" panose="020F0502020204030204" pitchFamily="34" charset="0"/>
            </a:endParaRPr>
          </a:p>
        </p:txBody>
      </p:sp>
      <p:sp>
        <p:nvSpPr>
          <p:cNvPr id="6" name="object 6"/>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320" dirty="0"/>
              <a:t>01.</a:t>
            </a:r>
            <a:r>
              <a:rPr spc="350" dirty="0"/>
              <a:t> </a:t>
            </a:r>
            <a:r>
              <a:rPr lang="en-US" spc="155" dirty="0" smtClean="0"/>
              <a:t>Problem Statement</a:t>
            </a:r>
            <a:endParaRPr spc="155" dirty="0"/>
          </a:p>
        </p:txBody>
      </p:sp>
      <p:pic>
        <p:nvPicPr>
          <p:cNvPr id="7" name="object 7"/>
          <p:cNvPicPr/>
          <p:nvPr/>
        </p:nvPicPr>
        <p:blipFill>
          <a:blip r:embed="rId4" cstate="print">
            <a:extLst>
              <a:ext uri="{28A0092B-C50C-407E-A947-70E740481C1C}">
                <a14:useLocalDpi xmlns:a14="http://schemas.microsoft.com/office/drawing/2010/main" val="0"/>
              </a:ext>
            </a:extLst>
          </a:blip>
          <a:stretch>
            <a:fillRect/>
          </a:stretch>
        </p:blipFill>
        <p:spPr>
          <a:xfrm>
            <a:off x="10003715" y="7730213"/>
            <a:ext cx="8284283" cy="255269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extLst>
              <a:ext uri="{28A0092B-C50C-407E-A947-70E740481C1C}">
                <a14:useLocalDpi xmlns:a14="http://schemas.microsoft.com/office/drawing/2010/main" val="0"/>
              </a:ext>
            </a:extLst>
          </a:blip>
          <a:stretch>
            <a:fillRect/>
          </a:stretch>
        </p:blipFill>
        <p:spPr>
          <a:xfrm>
            <a:off x="10003715" y="7730213"/>
            <a:ext cx="8284283" cy="2552699"/>
          </a:xfrm>
          <a:prstGeom prst="rect">
            <a:avLst/>
          </a:prstGeom>
        </p:spPr>
      </p:pic>
      <p:pic>
        <p:nvPicPr>
          <p:cNvPr id="3" name="object 3"/>
          <p:cNvPicPr/>
          <p:nvPr/>
        </p:nvPicPr>
        <p:blipFill>
          <a:blip r:embed="rId3" cstate="print">
            <a:extLst>
              <a:ext uri="{28A0092B-C50C-407E-A947-70E740481C1C}">
                <a14:useLocalDpi xmlns:a14="http://schemas.microsoft.com/office/drawing/2010/main" val="0"/>
              </a:ext>
            </a:extLst>
          </a:blip>
          <a:stretch>
            <a:fillRect/>
          </a:stretch>
        </p:blipFill>
        <p:spPr>
          <a:xfrm>
            <a:off x="0" y="3"/>
            <a:ext cx="1814333" cy="2184420"/>
          </a:xfrm>
          <a:prstGeom prst="rect">
            <a:avLst/>
          </a:prstGeom>
        </p:spPr>
      </p:pic>
      <p:sp>
        <p:nvSpPr>
          <p:cNvPr id="4" name="object 4"/>
          <p:cNvSpPr/>
          <p:nvPr/>
        </p:nvSpPr>
        <p:spPr>
          <a:xfrm>
            <a:off x="12478785" y="2660513"/>
            <a:ext cx="5809615" cy="1214120"/>
          </a:xfrm>
          <a:custGeom>
            <a:avLst/>
            <a:gdLst/>
            <a:ahLst/>
            <a:cxnLst/>
            <a:rect l="l" t="t" r="r" b="b"/>
            <a:pathLst>
              <a:path w="5809615" h="1214120">
                <a:moveTo>
                  <a:pt x="5038305" y="1213545"/>
                </a:moveTo>
                <a:lnTo>
                  <a:pt x="0" y="1213545"/>
                </a:lnTo>
                <a:lnTo>
                  <a:pt x="0" y="0"/>
                </a:lnTo>
                <a:lnTo>
                  <a:pt x="5037673" y="0"/>
                </a:lnTo>
                <a:lnTo>
                  <a:pt x="5809213" y="607033"/>
                </a:lnTo>
                <a:lnTo>
                  <a:pt x="5038305" y="1213545"/>
                </a:lnTo>
                <a:close/>
              </a:path>
            </a:pathLst>
          </a:custGeom>
          <a:solidFill>
            <a:srgbClr val="DE2A2A"/>
          </a:solidFill>
        </p:spPr>
        <p:txBody>
          <a:bodyPr wrap="square" lIns="0" tIns="0" rIns="0" bIns="0" rtlCol="0"/>
          <a:lstStyle/>
          <a:p>
            <a:endParaRPr/>
          </a:p>
        </p:txBody>
      </p:sp>
      <p:sp>
        <p:nvSpPr>
          <p:cNvPr id="5" name="object 5"/>
          <p:cNvSpPr txBox="1"/>
          <p:nvPr/>
        </p:nvSpPr>
        <p:spPr>
          <a:xfrm>
            <a:off x="14446839" y="3047863"/>
            <a:ext cx="2012361" cy="382156"/>
          </a:xfrm>
          <a:prstGeom prst="rect">
            <a:avLst/>
          </a:prstGeom>
        </p:spPr>
        <p:txBody>
          <a:bodyPr vert="horz" wrap="square" lIns="0" tIns="12700" rIns="0" bIns="0" rtlCol="0">
            <a:spAutoFit/>
          </a:bodyPr>
          <a:lstStyle/>
          <a:p>
            <a:pPr marL="12700">
              <a:lnSpc>
                <a:spcPct val="100000"/>
              </a:lnSpc>
              <a:spcBef>
                <a:spcPts val="100"/>
              </a:spcBef>
            </a:pPr>
            <a:r>
              <a:rPr lang="en-US" sz="2400" i="1" spc="180" dirty="0" smtClean="0">
                <a:solidFill>
                  <a:srgbClr val="FFFFFF"/>
                </a:solidFill>
                <a:latin typeface="Trebuchet MS"/>
                <a:cs typeface="Trebuchet MS"/>
              </a:rPr>
              <a:t>Conversion</a:t>
            </a:r>
            <a:endParaRPr sz="2400" dirty="0">
              <a:latin typeface="Trebuchet MS"/>
              <a:cs typeface="Trebuchet MS"/>
            </a:endParaRPr>
          </a:p>
        </p:txBody>
      </p:sp>
      <p:sp>
        <p:nvSpPr>
          <p:cNvPr id="6" name="object 6"/>
          <p:cNvSpPr/>
          <p:nvPr/>
        </p:nvSpPr>
        <p:spPr>
          <a:xfrm>
            <a:off x="8381177" y="2660513"/>
            <a:ext cx="5502275" cy="1214120"/>
          </a:xfrm>
          <a:custGeom>
            <a:avLst/>
            <a:gdLst/>
            <a:ahLst/>
            <a:cxnLst/>
            <a:rect l="l" t="t" r="r" b="b"/>
            <a:pathLst>
              <a:path w="5502275" h="1214120">
                <a:moveTo>
                  <a:pt x="4731249" y="1213545"/>
                </a:moveTo>
                <a:lnTo>
                  <a:pt x="0" y="1213545"/>
                </a:lnTo>
                <a:lnTo>
                  <a:pt x="0" y="0"/>
                </a:lnTo>
                <a:lnTo>
                  <a:pt x="4730617" y="0"/>
                </a:lnTo>
                <a:lnTo>
                  <a:pt x="5502127" y="607033"/>
                </a:lnTo>
                <a:lnTo>
                  <a:pt x="4731249" y="1213545"/>
                </a:lnTo>
                <a:close/>
              </a:path>
            </a:pathLst>
          </a:custGeom>
          <a:solidFill>
            <a:srgbClr val="F47C00"/>
          </a:solidFill>
        </p:spPr>
        <p:txBody>
          <a:bodyPr wrap="square" lIns="0" tIns="0" rIns="0" bIns="0" rtlCol="0"/>
          <a:lstStyle/>
          <a:p>
            <a:endParaRPr/>
          </a:p>
        </p:txBody>
      </p:sp>
      <p:sp>
        <p:nvSpPr>
          <p:cNvPr id="7" name="object 7"/>
          <p:cNvSpPr txBox="1"/>
          <p:nvPr/>
        </p:nvSpPr>
        <p:spPr>
          <a:xfrm>
            <a:off x="9380803" y="3047863"/>
            <a:ext cx="3068955" cy="391160"/>
          </a:xfrm>
          <a:prstGeom prst="rect">
            <a:avLst/>
          </a:prstGeom>
        </p:spPr>
        <p:txBody>
          <a:bodyPr vert="horz" wrap="square" lIns="0" tIns="12700" rIns="0" bIns="0" rtlCol="0">
            <a:spAutoFit/>
          </a:bodyPr>
          <a:lstStyle/>
          <a:p>
            <a:pPr marL="12700">
              <a:lnSpc>
                <a:spcPct val="100000"/>
              </a:lnSpc>
              <a:spcBef>
                <a:spcPts val="100"/>
              </a:spcBef>
            </a:pPr>
            <a:r>
              <a:rPr sz="2400" i="1" spc="85" dirty="0">
                <a:solidFill>
                  <a:srgbClr val="FFFFFF"/>
                </a:solidFill>
                <a:latin typeface="Trebuchet MS"/>
                <a:cs typeface="Trebuchet MS"/>
              </a:rPr>
              <a:t>Feature</a:t>
            </a:r>
            <a:r>
              <a:rPr sz="2400" i="1" spc="5" dirty="0">
                <a:solidFill>
                  <a:srgbClr val="FFFFFF"/>
                </a:solidFill>
                <a:latin typeface="Trebuchet MS"/>
                <a:cs typeface="Trebuchet MS"/>
              </a:rPr>
              <a:t> </a:t>
            </a:r>
            <a:r>
              <a:rPr lang="en-US" sz="2400" i="1" spc="114" dirty="0" smtClean="0">
                <a:solidFill>
                  <a:srgbClr val="FFFFFF"/>
                </a:solidFill>
                <a:latin typeface="Trebuchet MS"/>
                <a:cs typeface="Trebuchet MS"/>
              </a:rPr>
              <a:t>Grouping</a:t>
            </a:r>
            <a:endParaRPr sz="2400" dirty="0">
              <a:latin typeface="Trebuchet MS"/>
              <a:cs typeface="Trebuchet MS"/>
            </a:endParaRPr>
          </a:p>
        </p:txBody>
      </p:sp>
      <p:sp>
        <p:nvSpPr>
          <p:cNvPr id="8" name="object 8"/>
          <p:cNvSpPr/>
          <p:nvPr/>
        </p:nvSpPr>
        <p:spPr>
          <a:xfrm>
            <a:off x="3707648" y="2660513"/>
            <a:ext cx="5433060" cy="1214120"/>
          </a:xfrm>
          <a:custGeom>
            <a:avLst/>
            <a:gdLst/>
            <a:ahLst/>
            <a:cxnLst/>
            <a:rect l="l" t="t" r="r" b="b"/>
            <a:pathLst>
              <a:path w="5433059" h="1214120">
                <a:moveTo>
                  <a:pt x="4665474" y="1213545"/>
                </a:moveTo>
                <a:lnTo>
                  <a:pt x="0" y="1213545"/>
                </a:lnTo>
                <a:lnTo>
                  <a:pt x="0" y="0"/>
                </a:lnTo>
                <a:lnTo>
                  <a:pt x="4664841" y="0"/>
                </a:lnTo>
                <a:lnTo>
                  <a:pt x="5432824" y="604258"/>
                </a:lnTo>
                <a:lnTo>
                  <a:pt x="5432824" y="609808"/>
                </a:lnTo>
                <a:lnTo>
                  <a:pt x="4665474" y="1213545"/>
                </a:lnTo>
                <a:close/>
              </a:path>
            </a:pathLst>
          </a:custGeom>
          <a:solidFill>
            <a:srgbClr val="DE2A2A"/>
          </a:solidFill>
        </p:spPr>
        <p:txBody>
          <a:bodyPr wrap="square" lIns="0" tIns="0" rIns="0" bIns="0" rtlCol="0"/>
          <a:lstStyle/>
          <a:p>
            <a:endParaRPr/>
          </a:p>
        </p:txBody>
      </p:sp>
      <p:sp>
        <p:nvSpPr>
          <p:cNvPr id="9" name="object 9"/>
          <p:cNvSpPr txBox="1"/>
          <p:nvPr/>
        </p:nvSpPr>
        <p:spPr>
          <a:xfrm>
            <a:off x="5037230" y="3047863"/>
            <a:ext cx="3647440" cy="391160"/>
          </a:xfrm>
          <a:prstGeom prst="rect">
            <a:avLst/>
          </a:prstGeom>
        </p:spPr>
        <p:txBody>
          <a:bodyPr vert="horz" wrap="square" lIns="0" tIns="12700" rIns="0" bIns="0" rtlCol="0">
            <a:spAutoFit/>
          </a:bodyPr>
          <a:lstStyle/>
          <a:p>
            <a:pPr marL="12700">
              <a:lnSpc>
                <a:spcPct val="100000"/>
              </a:lnSpc>
              <a:spcBef>
                <a:spcPts val="100"/>
              </a:spcBef>
            </a:pPr>
            <a:r>
              <a:rPr sz="2400" i="1" spc="204" dirty="0">
                <a:solidFill>
                  <a:srgbClr val="FFFFFF"/>
                </a:solidFill>
                <a:latin typeface="Trebuchet MS"/>
                <a:cs typeface="Trebuchet MS"/>
              </a:rPr>
              <a:t>Checking</a:t>
            </a:r>
            <a:r>
              <a:rPr sz="2400" i="1" spc="-5" dirty="0">
                <a:solidFill>
                  <a:srgbClr val="FFFFFF"/>
                </a:solidFill>
                <a:latin typeface="Trebuchet MS"/>
                <a:cs typeface="Trebuchet MS"/>
              </a:rPr>
              <a:t> </a:t>
            </a:r>
            <a:r>
              <a:rPr sz="2400" i="1" spc="160" dirty="0">
                <a:solidFill>
                  <a:srgbClr val="FFFFFF"/>
                </a:solidFill>
                <a:latin typeface="Trebuchet MS"/>
                <a:cs typeface="Trebuchet MS"/>
              </a:rPr>
              <a:t>Missing</a:t>
            </a:r>
            <a:r>
              <a:rPr sz="2400" i="1" spc="-5" dirty="0">
                <a:solidFill>
                  <a:srgbClr val="FFFFFF"/>
                </a:solidFill>
                <a:latin typeface="Trebuchet MS"/>
                <a:cs typeface="Trebuchet MS"/>
              </a:rPr>
              <a:t> </a:t>
            </a:r>
            <a:r>
              <a:rPr sz="2400" i="1" spc="125" dirty="0">
                <a:solidFill>
                  <a:srgbClr val="FFFFFF"/>
                </a:solidFill>
                <a:latin typeface="Trebuchet MS"/>
                <a:cs typeface="Trebuchet MS"/>
              </a:rPr>
              <a:t>Value</a:t>
            </a:r>
            <a:endParaRPr sz="2400">
              <a:latin typeface="Trebuchet MS"/>
              <a:cs typeface="Trebuchet MS"/>
            </a:endParaRPr>
          </a:p>
        </p:txBody>
      </p:sp>
      <p:sp>
        <p:nvSpPr>
          <p:cNvPr id="10" name="object 10"/>
          <p:cNvSpPr/>
          <p:nvPr/>
        </p:nvSpPr>
        <p:spPr>
          <a:xfrm>
            <a:off x="70281" y="2660513"/>
            <a:ext cx="4669155" cy="1214120"/>
          </a:xfrm>
          <a:custGeom>
            <a:avLst/>
            <a:gdLst/>
            <a:ahLst/>
            <a:cxnLst/>
            <a:rect l="l" t="t" r="r" b="b"/>
            <a:pathLst>
              <a:path w="4669155" h="1214120">
                <a:moveTo>
                  <a:pt x="3897744" y="1213545"/>
                </a:moveTo>
                <a:lnTo>
                  <a:pt x="0" y="1213545"/>
                </a:lnTo>
                <a:lnTo>
                  <a:pt x="0" y="0"/>
                </a:lnTo>
                <a:lnTo>
                  <a:pt x="3897111" y="0"/>
                </a:lnTo>
                <a:lnTo>
                  <a:pt x="4668651" y="607033"/>
                </a:lnTo>
                <a:lnTo>
                  <a:pt x="3897744" y="1213545"/>
                </a:lnTo>
                <a:close/>
              </a:path>
            </a:pathLst>
          </a:custGeom>
          <a:solidFill>
            <a:srgbClr val="F47C00"/>
          </a:solidFill>
        </p:spPr>
        <p:txBody>
          <a:bodyPr wrap="square" lIns="0" tIns="0" rIns="0" bIns="0" rtlCol="0"/>
          <a:lstStyle/>
          <a:p>
            <a:endParaRPr/>
          </a:p>
        </p:txBody>
      </p:sp>
      <p:sp>
        <p:nvSpPr>
          <p:cNvPr id="11" name="object 11"/>
          <p:cNvSpPr txBox="1"/>
          <p:nvPr/>
        </p:nvSpPr>
        <p:spPr>
          <a:xfrm>
            <a:off x="130770" y="3047863"/>
            <a:ext cx="3973195" cy="391160"/>
          </a:xfrm>
          <a:prstGeom prst="rect">
            <a:avLst/>
          </a:prstGeom>
        </p:spPr>
        <p:txBody>
          <a:bodyPr vert="horz" wrap="square" lIns="0" tIns="12700" rIns="0" bIns="0" rtlCol="0">
            <a:spAutoFit/>
          </a:bodyPr>
          <a:lstStyle/>
          <a:p>
            <a:pPr marL="12700">
              <a:lnSpc>
                <a:spcPct val="100000"/>
              </a:lnSpc>
              <a:spcBef>
                <a:spcPts val="100"/>
              </a:spcBef>
            </a:pPr>
            <a:r>
              <a:rPr sz="2400" i="1" spc="204" dirty="0">
                <a:solidFill>
                  <a:srgbClr val="FFFFFF"/>
                </a:solidFill>
                <a:latin typeface="Trebuchet MS"/>
                <a:cs typeface="Trebuchet MS"/>
              </a:rPr>
              <a:t>Checking</a:t>
            </a:r>
            <a:r>
              <a:rPr sz="2400" i="1" spc="5" dirty="0">
                <a:solidFill>
                  <a:srgbClr val="FFFFFF"/>
                </a:solidFill>
                <a:latin typeface="Trebuchet MS"/>
                <a:cs typeface="Trebuchet MS"/>
              </a:rPr>
              <a:t> </a:t>
            </a:r>
            <a:r>
              <a:rPr sz="2400" i="1" spc="120" dirty="0">
                <a:solidFill>
                  <a:srgbClr val="FFFFFF"/>
                </a:solidFill>
                <a:latin typeface="Trebuchet MS"/>
                <a:cs typeface="Trebuchet MS"/>
              </a:rPr>
              <a:t>Duplicate</a:t>
            </a:r>
            <a:r>
              <a:rPr sz="2400" i="1" spc="10" dirty="0">
                <a:solidFill>
                  <a:srgbClr val="FFFFFF"/>
                </a:solidFill>
                <a:latin typeface="Trebuchet MS"/>
                <a:cs typeface="Trebuchet MS"/>
              </a:rPr>
              <a:t> </a:t>
            </a:r>
            <a:r>
              <a:rPr sz="2400" i="1" spc="125" dirty="0">
                <a:solidFill>
                  <a:srgbClr val="FFFFFF"/>
                </a:solidFill>
                <a:latin typeface="Trebuchet MS"/>
                <a:cs typeface="Trebuchet MS"/>
              </a:rPr>
              <a:t>Value</a:t>
            </a:r>
            <a:endParaRPr sz="2400">
              <a:latin typeface="Trebuchet MS"/>
              <a:cs typeface="Trebuchet MS"/>
            </a:endParaRPr>
          </a:p>
        </p:txBody>
      </p:sp>
      <p:sp>
        <p:nvSpPr>
          <p:cNvPr id="12" name="object 1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00" dirty="0"/>
              <a:t>02.</a:t>
            </a:r>
            <a:r>
              <a:rPr spc="350" dirty="0"/>
              <a:t> </a:t>
            </a:r>
            <a:r>
              <a:rPr spc="195" dirty="0"/>
              <a:t>Data</a:t>
            </a:r>
            <a:r>
              <a:rPr spc="350" dirty="0"/>
              <a:t> </a:t>
            </a:r>
            <a:r>
              <a:rPr spc="70" dirty="0"/>
              <a:t>Preparation</a:t>
            </a:r>
          </a:p>
        </p:txBody>
      </p:sp>
      <p:sp>
        <p:nvSpPr>
          <p:cNvPr id="13" name="object 13"/>
          <p:cNvSpPr txBox="1"/>
          <p:nvPr/>
        </p:nvSpPr>
        <p:spPr>
          <a:xfrm>
            <a:off x="347582" y="4239259"/>
            <a:ext cx="3368675" cy="1701800"/>
          </a:xfrm>
          <a:prstGeom prst="rect">
            <a:avLst/>
          </a:prstGeom>
        </p:spPr>
        <p:txBody>
          <a:bodyPr vert="horz" wrap="square" lIns="0" tIns="12700" rIns="0" bIns="0" rtlCol="0">
            <a:spAutoFit/>
          </a:bodyPr>
          <a:lstStyle/>
          <a:p>
            <a:pPr marL="12700" marR="5080">
              <a:lnSpc>
                <a:spcPct val="114599"/>
              </a:lnSpc>
              <a:spcBef>
                <a:spcPts val="100"/>
              </a:spcBef>
            </a:pPr>
            <a:r>
              <a:rPr sz="2400" spc="200" dirty="0">
                <a:solidFill>
                  <a:srgbClr val="737373"/>
                </a:solidFill>
                <a:latin typeface="Trebuchet MS"/>
                <a:cs typeface="Trebuchet MS"/>
              </a:rPr>
              <a:t>Checking</a:t>
            </a:r>
            <a:r>
              <a:rPr sz="2400" spc="-35" dirty="0">
                <a:solidFill>
                  <a:srgbClr val="737373"/>
                </a:solidFill>
                <a:latin typeface="Trebuchet MS"/>
                <a:cs typeface="Trebuchet MS"/>
              </a:rPr>
              <a:t> </a:t>
            </a:r>
            <a:r>
              <a:rPr sz="2400" dirty="0">
                <a:solidFill>
                  <a:srgbClr val="737373"/>
                </a:solidFill>
                <a:latin typeface="Trebuchet MS"/>
                <a:cs typeface="Trebuchet MS"/>
              </a:rPr>
              <a:t>for</a:t>
            </a:r>
            <a:r>
              <a:rPr sz="2400" spc="-35" dirty="0">
                <a:solidFill>
                  <a:srgbClr val="737373"/>
                </a:solidFill>
                <a:latin typeface="Trebuchet MS"/>
                <a:cs typeface="Trebuchet MS"/>
              </a:rPr>
              <a:t> </a:t>
            </a:r>
            <a:r>
              <a:rPr sz="2400" spc="204" dirty="0">
                <a:solidFill>
                  <a:srgbClr val="737373"/>
                </a:solidFill>
                <a:latin typeface="Trebuchet MS"/>
                <a:cs typeface="Trebuchet MS"/>
              </a:rPr>
              <a:t>data </a:t>
            </a:r>
            <a:r>
              <a:rPr sz="2400" spc="85" dirty="0">
                <a:solidFill>
                  <a:srgbClr val="737373"/>
                </a:solidFill>
                <a:latin typeface="Trebuchet MS"/>
                <a:cs typeface="Trebuchet MS"/>
              </a:rPr>
              <a:t>duplication.</a:t>
            </a:r>
            <a:r>
              <a:rPr sz="2400" spc="-65" dirty="0">
                <a:solidFill>
                  <a:srgbClr val="737373"/>
                </a:solidFill>
                <a:latin typeface="Trebuchet MS"/>
                <a:cs typeface="Trebuchet MS"/>
              </a:rPr>
              <a:t> </a:t>
            </a:r>
            <a:r>
              <a:rPr sz="2400" spc="95" dirty="0">
                <a:solidFill>
                  <a:srgbClr val="737373"/>
                </a:solidFill>
                <a:latin typeface="Trebuchet MS"/>
                <a:cs typeface="Trebuchet MS"/>
              </a:rPr>
              <a:t>The</a:t>
            </a:r>
            <a:r>
              <a:rPr sz="2400" spc="-60" dirty="0">
                <a:solidFill>
                  <a:srgbClr val="737373"/>
                </a:solidFill>
                <a:latin typeface="Trebuchet MS"/>
                <a:cs typeface="Trebuchet MS"/>
              </a:rPr>
              <a:t> </a:t>
            </a:r>
            <a:r>
              <a:rPr sz="2400" spc="55" dirty="0">
                <a:solidFill>
                  <a:srgbClr val="737373"/>
                </a:solidFill>
                <a:latin typeface="Trebuchet MS"/>
                <a:cs typeface="Trebuchet MS"/>
              </a:rPr>
              <a:t>result </a:t>
            </a:r>
            <a:r>
              <a:rPr sz="2400" spc="80" dirty="0">
                <a:solidFill>
                  <a:srgbClr val="737373"/>
                </a:solidFill>
                <a:latin typeface="Trebuchet MS"/>
                <a:cs typeface="Trebuchet MS"/>
              </a:rPr>
              <a:t>is</a:t>
            </a:r>
            <a:r>
              <a:rPr sz="2400" spc="-80" dirty="0">
                <a:solidFill>
                  <a:srgbClr val="737373"/>
                </a:solidFill>
                <a:latin typeface="Trebuchet MS"/>
                <a:cs typeface="Trebuchet MS"/>
              </a:rPr>
              <a:t> </a:t>
            </a:r>
            <a:r>
              <a:rPr sz="2400" spc="100" dirty="0">
                <a:solidFill>
                  <a:srgbClr val="737373"/>
                </a:solidFill>
                <a:latin typeface="Trebuchet MS"/>
                <a:cs typeface="Trebuchet MS"/>
              </a:rPr>
              <a:t>that</a:t>
            </a:r>
            <a:r>
              <a:rPr sz="2400" spc="-75" dirty="0">
                <a:solidFill>
                  <a:srgbClr val="737373"/>
                </a:solidFill>
                <a:latin typeface="Trebuchet MS"/>
                <a:cs typeface="Trebuchet MS"/>
              </a:rPr>
              <a:t> </a:t>
            </a:r>
            <a:r>
              <a:rPr sz="2400" spc="85" dirty="0">
                <a:solidFill>
                  <a:srgbClr val="737373"/>
                </a:solidFill>
                <a:latin typeface="Trebuchet MS"/>
                <a:cs typeface="Trebuchet MS"/>
              </a:rPr>
              <a:t>there</a:t>
            </a:r>
            <a:r>
              <a:rPr sz="2400" spc="-75" dirty="0">
                <a:solidFill>
                  <a:srgbClr val="737373"/>
                </a:solidFill>
                <a:latin typeface="Trebuchet MS"/>
                <a:cs typeface="Trebuchet MS"/>
              </a:rPr>
              <a:t> </a:t>
            </a:r>
            <a:r>
              <a:rPr sz="2400" spc="155" dirty="0">
                <a:solidFill>
                  <a:srgbClr val="737373"/>
                </a:solidFill>
                <a:latin typeface="Trebuchet MS"/>
                <a:cs typeface="Trebuchet MS"/>
              </a:rPr>
              <a:t>are</a:t>
            </a:r>
            <a:r>
              <a:rPr sz="2400" spc="-80" dirty="0">
                <a:solidFill>
                  <a:srgbClr val="737373"/>
                </a:solidFill>
                <a:latin typeface="Trebuchet MS"/>
                <a:cs typeface="Trebuchet MS"/>
              </a:rPr>
              <a:t> </a:t>
            </a:r>
            <a:r>
              <a:rPr sz="2400" spc="204" dirty="0">
                <a:solidFill>
                  <a:srgbClr val="737373"/>
                </a:solidFill>
                <a:latin typeface="Trebuchet MS"/>
                <a:cs typeface="Trebuchet MS"/>
              </a:rPr>
              <a:t>no </a:t>
            </a:r>
            <a:r>
              <a:rPr sz="2400" spc="135" dirty="0">
                <a:solidFill>
                  <a:srgbClr val="737373"/>
                </a:solidFill>
                <a:latin typeface="Trebuchet MS"/>
                <a:cs typeface="Trebuchet MS"/>
              </a:rPr>
              <a:t>duplicate</a:t>
            </a:r>
            <a:r>
              <a:rPr sz="2400" spc="-50" dirty="0">
                <a:solidFill>
                  <a:srgbClr val="737373"/>
                </a:solidFill>
                <a:latin typeface="Trebuchet MS"/>
                <a:cs typeface="Trebuchet MS"/>
              </a:rPr>
              <a:t> </a:t>
            </a:r>
            <a:r>
              <a:rPr sz="2400" spc="204" dirty="0">
                <a:solidFill>
                  <a:srgbClr val="737373"/>
                </a:solidFill>
                <a:latin typeface="Trebuchet MS"/>
                <a:cs typeface="Trebuchet MS"/>
              </a:rPr>
              <a:t>data</a:t>
            </a:r>
            <a:endParaRPr sz="2400">
              <a:latin typeface="Trebuchet MS"/>
              <a:cs typeface="Trebuchet MS"/>
            </a:endParaRPr>
          </a:p>
        </p:txBody>
      </p:sp>
      <p:sp>
        <p:nvSpPr>
          <p:cNvPr id="14" name="object 14"/>
          <p:cNvSpPr txBox="1"/>
          <p:nvPr/>
        </p:nvSpPr>
        <p:spPr>
          <a:xfrm>
            <a:off x="4739436" y="4239259"/>
            <a:ext cx="3365500" cy="863600"/>
          </a:xfrm>
          <a:prstGeom prst="rect">
            <a:avLst/>
          </a:prstGeom>
        </p:spPr>
        <p:txBody>
          <a:bodyPr vert="horz" wrap="square" lIns="0" tIns="12700" rIns="0" bIns="0" rtlCol="0">
            <a:spAutoFit/>
          </a:bodyPr>
          <a:lstStyle/>
          <a:p>
            <a:pPr marL="12700" marR="5080">
              <a:lnSpc>
                <a:spcPct val="114599"/>
              </a:lnSpc>
              <a:spcBef>
                <a:spcPts val="100"/>
              </a:spcBef>
            </a:pPr>
            <a:r>
              <a:rPr sz="2400" spc="80" dirty="0">
                <a:solidFill>
                  <a:srgbClr val="737373"/>
                </a:solidFill>
                <a:latin typeface="Trebuchet MS"/>
                <a:cs typeface="Trebuchet MS"/>
              </a:rPr>
              <a:t>There</a:t>
            </a:r>
            <a:r>
              <a:rPr sz="2400" spc="350" dirty="0">
                <a:solidFill>
                  <a:srgbClr val="737373"/>
                </a:solidFill>
                <a:latin typeface="Trebuchet MS"/>
                <a:cs typeface="Trebuchet MS"/>
              </a:rPr>
              <a:t> </a:t>
            </a:r>
            <a:r>
              <a:rPr sz="2400" spc="155" dirty="0">
                <a:solidFill>
                  <a:srgbClr val="737373"/>
                </a:solidFill>
                <a:latin typeface="Trebuchet MS"/>
                <a:cs typeface="Trebuchet MS"/>
              </a:rPr>
              <a:t>are</a:t>
            </a:r>
            <a:r>
              <a:rPr sz="2400" spc="355" dirty="0">
                <a:solidFill>
                  <a:srgbClr val="737373"/>
                </a:solidFill>
                <a:latin typeface="Trebuchet MS"/>
                <a:cs typeface="Trebuchet MS"/>
              </a:rPr>
              <a:t> </a:t>
            </a:r>
            <a:r>
              <a:rPr sz="2400" spc="229" dirty="0">
                <a:solidFill>
                  <a:srgbClr val="737373"/>
                </a:solidFill>
                <a:latin typeface="Trebuchet MS"/>
                <a:cs typeface="Trebuchet MS"/>
              </a:rPr>
              <a:t>no</a:t>
            </a:r>
            <a:r>
              <a:rPr sz="2400" spc="355" dirty="0">
                <a:solidFill>
                  <a:srgbClr val="737373"/>
                </a:solidFill>
                <a:latin typeface="Trebuchet MS"/>
                <a:cs typeface="Trebuchet MS"/>
              </a:rPr>
              <a:t> </a:t>
            </a:r>
            <a:r>
              <a:rPr sz="2400" spc="195" dirty="0">
                <a:solidFill>
                  <a:srgbClr val="737373"/>
                </a:solidFill>
                <a:latin typeface="Trebuchet MS"/>
                <a:cs typeface="Trebuchet MS"/>
              </a:rPr>
              <a:t>missing </a:t>
            </a:r>
            <a:r>
              <a:rPr sz="2400" spc="175" dirty="0">
                <a:solidFill>
                  <a:srgbClr val="737373"/>
                </a:solidFill>
                <a:latin typeface="Trebuchet MS"/>
                <a:cs typeface="Trebuchet MS"/>
              </a:rPr>
              <a:t>values</a:t>
            </a:r>
            <a:r>
              <a:rPr sz="2400" spc="-85" dirty="0">
                <a:solidFill>
                  <a:srgbClr val="737373"/>
                </a:solidFill>
                <a:latin typeface="Trebuchet MS"/>
                <a:cs typeface="Trebuchet MS"/>
              </a:rPr>
              <a:t> </a:t>
            </a:r>
            <a:r>
              <a:rPr sz="2400" spc="60" dirty="0">
                <a:solidFill>
                  <a:srgbClr val="737373"/>
                </a:solidFill>
                <a:latin typeface="Trebuchet MS"/>
                <a:cs typeface="Trebuchet MS"/>
              </a:rPr>
              <a:t>in</a:t>
            </a:r>
            <a:r>
              <a:rPr sz="2400" spc="-80" dirty="0">
                <a:solidFill>
                  <a:srgbClr val="737373"/>
                </a:solidFill>
                <a:latin typeface="Trebuchet MS"/>
                <a:cs typeface="Trebuchet MS"/>
              </a:rPr>
              <a:t> </a:t>
            </a:r>
            <a:r>
              <a:rPr sz="2400" spc="75" dirty="0">
                <a:solidFill>
                  <a:srgbClr val="737373"/>
                </a:solidFill>
                <a:latin typeface="Trebuchet MS"/>
                <a:cs typeface="Trebuchet MS"/>
              </a:rPr>
              <a:t>this</a:t>
            </a:r>
            <a:r>
              <a:rPr sz="2400" spc="-80" dirty="0">
                <a:solidFill>
                  <a:srgbClr val="737373"/>
                </a:solidFill>
                <a:latin typeface="Trebuchet MS"/>
                <a:cs typeface="Trebuchet MS"/>
              </a:rPr>
              <a:t> </a:t>
            </a:r>
            <a:r>
              <a:rPr sz="2400" spc="80" dirty="0">
                <a:solidFill>
                  <a:srgbClr val="737373"/>
                </a:solidFill>
                <a:latin typeface="Trebuchet MS"/>
                <a:cs typeface="Trebuchet MS"/>
              </a:rPr>
              <a:t>data.</a:t>
            </a:r>
            <a:endParaRPr sz="2400" dirty="0">
              <a:latin typeface="Trebuchet MS"/>
              <a:cs typeface="Trebuchet MS"/>
            </a:endParaRPr>
          </a:p>
        </p:txBody>
      </p:sp>
      <p:sp>
        <p:nvSpPr>
          <p:cNvPr id="15" name="object 15"/>
          <p:cNvSpPr txBox="1"/>
          <p:nvPr/>
        </p:nvSpPr>
        <p:spPr>
          <a:xfrm>
            <a:off x="9445853" y="4239259"/>
            <a:ext cx="3210560" cy="2136482"/>
          </a:xfrm>
          <a:prstGeom prst="rect">
            <a:avLst/>
          </a:prstGeom>
        </p:spPr>
        <p:txBody>
          <a:bodyPr vert="horz" wrap="square" lIns="0" tIns="12700" rIns="0" bIns="0" rtlCol="0">
            <a:spAutoFit/>
          </a:bodyPr>
          <a:lstStyle/>
          <a:p>
            <a:pPr marL="12700" marR="5080">
              <a:lnSpc>
                <a:spcPct val="114599"/>
              </a:lnSpc>
              <a:spcBef>
                <a:spcPts val="100"/>
              </a:spcBef>
            </a:pPr>
            <a:r>
              <a:rPr sz="2400" spc="80" dirty="0">
                <a:solidFill>
                  <a:srgbClr val="737373"/>
                </a:solidFill>
                <a:latin typeface="Trebuchet MS"/>
                <a:cs typeface="Trebuchet MS"/>
              </a:rPr>
              <a:t>Extracting</a:t>
            </a:r>
            <a:r>
              <a:rPr sz="2400" spc="-75" dirty="0">
                <a:solidFill>
                  <a:srgbClr val="737373"/>
                </a:solidFill>
                <a:latin typeface="Trebuchet MS"/>
                <a:cs typeface="Trebuchet MS"/>
              </a:rPr>
              <a:t> </a:t>
            </a:r>
            <a:r>
              <a:rPr lang="en-US" sz="2400" spc="310" dirty="0" smtClean="0">
                <a:solidFill>
                  <a:srgbClr val="737373"/>
                </a:solidFill>
                <a:latin typeface="Trebuchet MS"/>
                <a:cs typeface="Trebuchet MS"/>
              </a:rPr>
              <a:t>customer type </a:t>
            </a:r>
            <a:r>
              <a:rPr sz="2400" spc="55" dirty="0" smtClean="0">
                <a:solidFill>
                  <a:srgbClr val="737373"/>
                </a:solidFill>
                <a:latin typeface="Trebuchet MS"/>
                <a:cs typeface="Trebuchet MS"/>
              </a:rPr>
              <a:t>features</a:t>
            </a:r>
            <a:r>
              <a:rPr sz="2400" spc="55" dirty="0">
                <a:solidFill>
                  <a:srgbClr val="737373"/>
                </a:solidFill>
                <a:latin typeface="Trebuchet MS"/>
                <a:cs typeface="Trebuchet MS"/>
              </a:rPr>
              <a:t>,</a:t>
            </a:r>
            <a:r>
              <a:rPr sz="2400" spc="-50" dirty="0">
                <a:solidFill>
                  <a:srgbClr val="737373"/>
                </a:solidFill>
                <a:latin typeface="Trebuchet MS"/>
                <a:cs typeface="Trebuchet MS"/>
              </a:rPr>
              <a:t> </a:t>
            </a:r>
            <a:r>
              <a:rPr sz="2400" spc="260" dirty="0">
                <a:solidFill>
                  <a:srgbClr val="737373"/>
                </a:solidFill>
                <a:latin typeface="Trebuchet MS"/>
                <a:cs typeface="Trebuchet MS"/>
              </a:rPr>
              <a:t>and </a:t>
            </a:r>
            <a:r>
              <a:rPr sz="2400" spc="150" dirty="0">
                <a:solidFill>
                  <a:srgbClr val="737373"/>
                </a:solidFill>
                <a:latin typeface="Trebuchet MS"/>
                <a:cs typeface="Trebuchet MS"/>
              </a:rPr>
              <a:t>transforming</a:t>
            </a:r>
            <a:r>
              <a:rPr sz="2400" spc="-60" dirty="0">
                <a:solidFill>
                  <a:srgbClr val="737373"/>
                </a:solidFill>
                <a:latin typeface="Trebuchet MS"/>
                <a:cs typeface="Trebuchet MS"/>
              </a:rPr>
              <a:t> </a:t>
            </a:r>
            <a:r>
              <a:rPr sz="2400" spc="75" dirty="0">
                <a:solidFill>
                  <a:srgbClr val="737373"/>
                </a:solidFill>
                <a:latin typeface="Trebuchet MS"/>
                <a:cs typeface="Trebuchet MS"/>
              </a:rPr>
              <a:t>the </a:t>
            </a:r>
            <a:r>
              <a:rPr sz="2400" spc="225" dirty="0">
                <a:solidFill>
                  <a:srgbClr val="737373"/>
                </a:solidFill>
                <a:latin typeface="Trebuchet MS"/>
                <a:cs typeface="Trebuchet MS"/>
              </a:rPr>
              <a:t>data</a:t>
            </a:r>
            <a:r>
              <a:rPr sz="2400" spc="-80" dirty="0">
                <a:solidFill>
                  <a:srgbClr val="737373"/>
                </a:solidFill>
                <a:latin typeface="Trebuchet MS"/>
                <a:cs typeface="Trebuchet MS"/>
              </a:rPr>
              <a:t> </a:t>
            </a:r>
            <a:r>
              <a:rPr sz="2400" spc="65" dirty="0">
                <a:solidFill>
                  <a:srgbClr val="737373"/>
                </a:solidFill>
                <a:latin typeface="Trebuchet MS"/>
                <a:cs typeface="Trebuchet MS"/>
              </a:rPr>
              <a:t>into</a:t>
            </a:r>
            <a:r>
              <a:rPr sz="2400" spc="-75" dirty="0">
                <a:solidFill>
                  <a:srgbClr val="737373"/>
                </a:solidFill>
                <a:latin typeface="Trebuchet MS"/>
                <a:cs typeface="Trebuchet MS"/>
              </a:rPr>
              <a:t> </a:t>
            </a:r>
            <a:r>
              <a:rPr sz="2400" spc="100" dirty="0">
                <a:solidFill>
                  <a:srgbClr val="737373"/>
                </a:solidFill>
                <a:latin typeface="Trebuchet MS"/>
                <a:cs typeface="Trebuchet MS"/>
              </a:rPr>
              <a:t>the</a:t>
            </a:r>
            <a:r>
              <a:rPr sz="2400" spc="-75" dirty="0">
                <a:solidFill>
                  <a:srgbClr val="737373"/>
                </a:solidFill>
                <a:latin typeface="Trebuchet MS"/>
                <a:cs typeface="Trebuchet MS"/>
              </a:rPr>
              <a:t> </a:t>
            </a:r>
            <a:r>
              <a:rPr sz="2400" spc="135" dirty="0">
                <a:solidFill>
                  <a:srgbClr val="737373"/>
                </a:solidFill>
                <a:latin typeface="Trebuchet MS"/>
                <a:cs typeface="Trebuchet MS"/>
              </a:rPr>
              <a:t>desired </a:t>
            </a:r>
            <a:r>
              <a:rPr sz="2400" spc="-10" dirty="0">
                <a:solidFill>
                  <a:srgbClr val="737373"/>
                </a:solidFill>
                <a:latin typeface="Trebuchet MS"/>
                <a:cs typeface="Trebuchet MS"/>
              </a:rPr>
              <a:t>form.</a:t>
            </a:r>
            <a:endParaRPr sz="2400" dirty="0">
              <a:latin typeface="Trebuchet MS"/>
              <a:cs typeface="Trebuchet MS"/>
            </a:endParaRPr>
          </a:p>
        </p:txBody>
      </p:sp>
      <p:sp>
        <p:nvSpPr>
          <p:cNvPr id="16" name="object 16"/>
          <p:cNvSpPr txBox="1"/>
          <p:nvPr/>
        </p:nvSpPr>
        <p:spPr>
          <a:xfrm>
            <a:off x="14141998" y="4239259"/>
            <a:ext cx="3240405" cy="2525691"/>
          </a:xfrm>
          <a:prstGeom prst="rect">
            <a:avLst/>
          </a:prstGeom>
        </p:spPr>
        <p:txBody>
          <a:bodyPr vert="horz" wrap="square" lIns="0" tIns="12700" rIns="0" bIns="0" rtlCol="0">
            <a:spAutoFit/>
          </a:bodyPr>
          <a:lstStyle/>
          <a:p>
            <a:pPr marL="12700" marR="5080">
              <a:lnSpc>
                <a:spcPct val="114599"/>
              </a:lnSpc>
              <a:spcBef>
                <a:spcPts val="100"/>
              </a:spcBef>
            </a:pPr>
            <a:r>
              <a:rPr sz="2400" spc="150" dirty="0">
                <a:solidFill>
                  <a:srgbClr val="737373"/>
                </a:solidFill>
                <a:latin typeface="Trebuchet MS"/>
                <a:cs typeface="Trebuchet MS"/>
              </a:rPr>
              <a:t>Converting categorical</a:t>
            </a:r>
            <a:r>
              <a:rPr sz="2400" spc="-60" dirty="0">
                <a:solidFill>
                  <a:srgbClr val="737373"/>
                </a:solidFill>
                <a:latin typeface="Trebuchet MS"/>
                <a:cs typeface="Trebuchet MS"/>
              </a:rPr>
              <a:t> </a:t>
            </a:r>
            <a:r>
              <a:rPr sz="2400" spc="225" dirty="0">
                <a:solidFill>
                  <a:srgbClr val="737373"/>
                </a:solidFill>
                <a:latin typeface="Trebuchet MS"/>
                <a:cs typeface="Trebuchet MS"/>
              </a:rPr>
              <a:t>data</a:t>
            </a:r>
            <a:r>
              <a:rPr sz="2400" spc="-60" dirty="0">
                <a:solidFill>
                  <a:srgbClr val="737373"/>
                </a:solidFill>
                <a:latin typeface="Trebuchet MS"/>
                <a:cs typeface="Trebuchet MS"/>
              </a:rPr>
              <a:t> </a:t>
            </a:r>
            <a:r>
              <a:rPr sz="2400" spc="45" dirty="0">
                <a:solidFill>
                  <a:srgbClr val="737373"/>
                </a:solidFill>
                <a:latin typeface="Trebuchet MS"/>
                <a:cs typeface="Trebuchet MS"/>
              </a:rPr>
              <a:t>into </a:t>
            </a:r>
            <a:r>
              <a:rPr sz="2400" spc="100" dirty="0">
                <a:solidFill>
                  <a:srgbClr val="737373"/>
                </a:solidFill>
                <a:latin typeface="Trebuchet MS"/>
                <a:cs typeface="Trebuchet MS"/>
              </a:rPr>
              <a:t>numerical.</a:t>
            </a:r>
            <a:r>
              <a:rPr sz="2400" spc="-50" dirty="0">
                <a:solidFill>
                  <a:srgbClr val="737373"/>
                </a:solidFill>
                <a:latin typeface="Trebuchet MS"/>
                <a:cs typeface="Trebuchet MS"/>
              </a:rPr>
              <a:t> </a:t>
            </a:r>
            <a:r>
              <a:rPr sz="2400" spc="70" dirty="0">
                <a:solidFill>
                  <a:srgbClr val="737373"/>
                </a:solidFill>
                <a:latin typeface="Trebuchet MS"/>
                <a:cs typeface="Trebuchet MS"/>
              </a:rPr>
              <a:t>The </a:t>
            </a:r>
            <a:r>
              <a:rPr sz="2400" spc="215" dirty="0" smtClean="0">
                <a:solidFill>
                  <a:srgbClr val="737373"/>
                </a:solidFill>
                <a:latin typeface="Trebuchet MS"/>
                <a:cs typeface="Trebuchet MS"/>
              </a:rPr>
              <a:t>encoding</a:t>
            </a:r>
            <a:r>
              <a:rPr lang="en-US" sz="2400" spc="-85" dirty="0">
                <a:solidFill>
                  <a:srgbClr val="737373"/>
                </a:solidFill>
                <a:latin typeface="Trebuchet MS"/>
                <a:cs typeface="Trebuchet MS"/>
              </a:rPr>
              <a:t> </a:t>
            </a:r>
            <a:r>
              <a:rPr sz="2400" spc="60" dirty="0" smtClean="0">
                <a:solidFill>
                  <a:srgbClr val="737373"/>
                </a:solidFill>
                <a:latin typeface="Trebuchet MS"/>
                <a:cs typeface="Trebuchet MS"/>
              </a:rPr>
              <a:t>in</a:t>
            </a:r>
            <a:r>
              <a:rPr sz="2400" spc="-75" dirty="0" smtClean="0">
                <a:solidFill>
                  <a:srgbClr val="737373"/>
                </a:solidFill>
                <a:latin typeface="Trebuchet MS"/>
                <a:cs typeface="Trebuchet MS"/>
              </a:rPr>
              <a:t> </a:t>
            </a:r>
            <a:r>
              <a:rPr sz="2400" spc="75" dirty="0">
                <a:solidFill>
                  <a:srgbClr val="737373"/>
                </a:solidFill>
                <a:latin typeface="Trebuchet MS"/>
                <a:cs typeface="Trebuchet MS"/>
              </a:rPr>
              <a:t>this</a:t>
            </a:r>
            <a:r>
              <a:rPr sz="2400" spc="-75" dirty="0">
                <a:solidFill>
                  <a:srgbClr val="737373"/>
                </a:solidFill>
                <a:latin typeface="Trebuchet MS"/>
                <a:cs typeface="Trebuchet MS"/>
              </a:rPr>
              <a:t> </a:t>
            </a:r>
            <a:r>
              <a:rPr sz="2400" spc="260" dirty="0">
                <a:solidFill>
                  <a:srgbClr val="737373"/>
                </a:solidFill>
                <a:latin typeface="Trebuchet MS"/>
                <a:cs typeface="Trebuchet MS"/>
              </a:rPr>
              <a:t>case</a:t>
            </a:r>
            <a:r>
              <a:rPr sz="2400" spc="-80" dirty="0">
                <a:solidFill>
                  <a:srgbClr val="737373"/>
                </a:solidFill>
                <a:latin typeface="Trebuchet MS"/>
                <a:cs typeface="Trebuchet MS"/>
              </a:rPr>
              <a:t> </a:t>
            </a:r>
            <a:r>
              <a:rPr sz="2400" spc="55" dirty="0">
                <a:solidFill>
                  <a:srgbClr val="737373"/>
                </a:solidFill>
                <a:latin typeface="Trebuchet MS"/>
                <a:cs typeface="Trebuchet MS"/>
              </a:rPr>
              <a:t>is </a:t>
            </a:r>
            <a:r>
              <a:rPr sz="2400" spc="114" dirty="0">
                <a:solidFill>
                  <a:srgbClr val="737373"/>
                </a:solidFill>
                <a:latin typeface="Trebuchet MS"/>
                <a:cs typeface="Trebuchet MS"/>
              </a:rPr>
              <a:t>ordinal</a:t>
            </a:r>
            <a:r>
              <a:rPr sz="2400" spc="-70" dirty="0">
                <a:solidFill>
                  <a:srgbClr val="737373"/>
                </a:solidFill>
                <a:latin typeface="Trebuchet MS"/>
                <a:cs typeface="Trebuchet MS"/>
              </a:rPr>
              <a:t> </a:t>
            </a:r>
            <a:r>
              <a:rPr sz="2400" spc="135" dirty="0">
                <a:solidFill>
                  <a:srgbClr val="737373"/>
                </a:solidFill>
                <a:latin typeface="Trebuchet MS"/>
                <a:cs typeface="Trebuchet MS"/>
              </a:rPr>
              <a:t>encoding.</a:t>
            </a:r>
            <a:endParaRPr sz="2400" dirty="0">
              <a:latin typeface="Trebuchet MS"/>
              <a:cs typeface="Trebuchet MS"/>
            </a:endParaRPr>
          </a:p>
        </p:txBody>
      </p:sp>
      <p:sp>
        <p:nvSpPr>
          <p:cNvPr id="17" name="object 17"/>
          <p:cNvSpPr/>
          <p:nvPr/>
        </p:nvSpPr>
        <p:spPr>
          <a:xfrm>
            <a:off x="2701845" y="1840917"/>
            <a:ext cx="933450" cy="199390"/>
          </a:xfrm>
          <a:custGeom>
            <a:avLst/>
            <a:gdLst/>
            <a:ahLst/>
            <a:cxnLst/>
            <a:rect l="l" t="t" r="r" b="b"/>
            <a:pathLst>
              <a:path w="933450" h="199389">
                <a:moveTo>
                  <a:pt x="823248" y="198974"/>
                </a:moveTo>
                <a:lnTo>
                  <a:pt x="110151" y="198974"/>
                </a:lnTo>
                <a:lnTo>
                  <a:pt x="67307" y="191154"/>
                </a:lnTo>
                <a:lnTo>
                  <a:pt x="32290" y="169828"/>
                </a:lnTo>
                <a:lnTo>
                  <a:pt x="8666" y="138198"/>
                </a:lnTo>
                <a:lnTo>
                  <a:pt x="0" y="99466"/>
                </a:lnTo>
                <a:lnTo>
                  <a:pt x="8666" y="60758"/>
                </a:lnTo>
                <a:lnTo>
                  <a:pt x="32290" y="29141"/>
                </a:lnTo>
                <a:lnTo>
                  <a:pt x="67307" y="7819"/>
                </a:lnTo>
                <a:lnTo>
                  <a:pt x="110151" y="0"/>
                </a:lnTo>
                <a:lnTo>
                  <a:pt x="823248" y="0"/>
                </a:lnTo>
                <a:lnTo>
                  <a:pt x="866120" y="7819"/>
                </a:lnTo>
                <a:lnTo>
                  <a:pt x="901152" y="29141"/>
                </a:lnTo>
                <a:lnTo>
                  <a:pt x="924781" y="60758"/>
                </a:lnTo>
                <a:lnTo>
                  <a:pt x="933449" y="99466"/>
                </a:lnTo>
                <a:lnTo>
                  <a:pt x="924781" y="138198"/>
                </a:lnTo>
                <a:lnTo>
                  <a:pt x="901152" y="169828"/>
                </a:lnTo>
                <a:lnTo>
                  <a:pt x="866120" y="191154"/>
                </a:lnTo>
                <a:lnTo>
                  <a:pt x="823248" y="198974"/>
                </a:lnTo>
                <a:close/>
              </a:path>
            </a:pathLst>
          </a:custGeom>
          <a:solidFill>
            <a:srgbClr val="F47C00"/>
          </a:solid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extLst>
              <a:ext uri="{28A0092B-C50C-407E-A947-70E740481C1C}">
                <a14:useLocalDpi xmlns:a14="http://schemas.microsoft.com/office/drawing/2010/main" val="0"/>
              </a:ext>
            </a:extLst>
          </a:blip>
          <a:stretch>
            <a:fillRect/>
          </a:stretch>
        </p:blipFill>
        <p:spPr>
          <a:xfrm>
            <a:off x="120" y="9388670"/>
            <a:ext cx="5537199" cy="909544"/>
          </a:xfrm>
          <a:prstGeom prst="rect">
            <a:avLst/>
          </a:prstGeom>
        </p:spPr>
      </p:pic>
      <p:pic>
        <p:nvPicPr>
          <p:cNvPr id="3" name="object 3"/>
          <p:cNvPicPr/>
          <p:nvPr/>
        </p:nvPicPr>
        <p:blipFill>
          <a:blip r:embed="rId3" cstate="print">
            <a:extLst>
              <a:ext uri="{28A0092B-C50C-407E-A947-70E740481C1C}">
                <a14:useLocalDpi xmlns:a14="http://schemas.microsoft.com/office/drawing/2010/main" val="0"/>
              </a:ext>
            </a:extLst>
          </a:blip>
          <a:stretch>
            <a:fillRect/>
          </a:stretch>
        </p:blipFill>
        <p:spPr>
          <a:xfrm>
            <a:off x="0" y="0"/>
            <a:ext cx="1814333" cy="2184420"/>
          </a:xfrm>
          <a:prstGeom prst="rect">
            <a:avLst/>
          </a:prstGeom>
        </p:spPr>
      </p:pic>
      <p:sp>
        <p:nvSpPr>
          <p:cNvPr id="4" name="object 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00" dirty="0"/>
              <a:t>03.</a:t>
            </a:r>
            <a:r>
              <a:rPr spc="360" dirty="0"/>
              <a:t> </a:t>
            </a:r>
            <a:r>
              <a:rPr spc="50" dirty="0"/>
              <a:t>Exploratory</a:t>
            </a:r>
            <a:r>
              <a:rPr spc="365" dirty="0"/>
              <a:t> </a:t>
            </a:r>
            <a:r>
              <a:rPr spc="195" dirty="0"/>
              <a:t>Data</a:t>
            </a:r>
            <a:r>
              <a:rPr spc="360" dirty="0"/>
              <a:t> </a:t>
            </a:r>
            <a:r>
              <a:rPr spc="-10" dirty="0"/>
              <a:t>Analysis</a:t>
            </a:r>
          </a:p>
        </p:txBody>
      </p:sp>
      <p:sp>
        <p:nvSpPr>
          <p:cNvPr id="5" name="object 5"/>
          <p:cNvSpPr txBox="1"/>
          <p:nvPr/>
        </p:nvSpPr>
        <p:spPr>
          <a:xfrm>
            <a:off x="2689406" y="4663834"/>
            <a:ext cx="13286105" cy="1968500"/>
          </a:xfrm>
          <a:prstGeom prst="rect">
            <a:avLst/>
          </a:prstGeom>
        </p:spPr>
        <p:txBody>
          <a:bodyPr vert="horz" wrap="square" lIns="0" tIns="12700" rIns="0" bIns="0" rtlCol="0">
            <a:spAutoFit/>
          </a:bodyPr>
          <a:lstStyle/>
          <a:p>
            <a:pPr marL="12700" marR="5080">
              <a:lnSpc>
                <a:spcPct val="151800"/>
              </a:lnSpc>
              <a:spcBef>
                <a:spcPts val="100"/>
              </a:spcBef>
            </a:pPr>
            <a:r>
              <a:rPr sz="2800" spc="85" dirty="0">
                <a:solidFill>
                  <a:srgbClr val="737373"/>
                </a:solidFill>
                <a:latin typeface="Trebuchet MS"/>
                <a:cs typeface="Trebuchet MS"/>
              </a:rPr>
              <a:t>Exploratory</a:t>
            </a:r>
            <a:r>
              <a:rPr sz="2800" spc="-80" dirty="0">
                <a:solidFill>
                  <a:srgbClr val="737373"/>
                </a:solidFill>
                <a:latin typeface="Trebuchet MS"/>
                <a:cs typeface="Trebuchet MS"/>
              </a:rPr>
              <a:t> </a:t>
            </a:r>
            <a:r>
              <a:rPr sz="2800" spc="240" dirty="0">
                <a:solidFill>
                  <a:srgbClr val="737373"/>
                </a:solidFill>
                <a:latin typeface="Trebuchet MS"/>
                <a:cs typeface="Trebuchet MS"/>
              </a:rPr>
              <a:t>Data</a:t>
            </a:r>
            <a:r>
              <a:rPr sz="2800" spc="-80" dirty="0">
                <a:solidFill>
                  <a:srgbClr val="737373"/>
                </a:solidFill>
                <a:latin typeface="Trebuchet MS"/>
                <a:cs typeface="Trebuchet MS"/>
              </a:rPr>
              <a:t> </a:t>
            </a:r>
            <a:r>
              <a:rPr sz="2800" spc="180" dirty="0">
                <a:solidFill>
                  <a:srgbClr val="737373"/>
                </a:solidFill>
                <a:latin typeface="Trebuchet MS"/>
                <a:cs typeface="Trebuchet MS"/>
              </a:rPr>
              <a:t>Analysis</a:t>
            </a:r>
            <a:r>
              <a:rPr sz="2800" spc="-80" dirty="0">
                <a:solidFill>
                  <a:srgbClr val="737373"/>
                </a:solidFill>
                <a:latin typeface="Trebuchet MS"/>
                <a:cs typeface="Trebuchet MS"/>
              </a:rPr>
              <a:t> </a:t>
            </a:r>
            <a:r>
              <a:rPr sz="2800" spc="170" dirty="0">
                <a:solidFill>
                  <a:srgbClr val="737373"/>
                </a:solidFill>
                <a:latin typeface="Trebuchet MS"/>
                <a:cs typeface="Trebuchet MS"/>
              </a:rPr>
              <a:t>(EDA)</a:t>
            </a:r>
            <a:r>
              <a:rPr sz="2800" spc="-80" dirty="0">
                <a:solidFill>
                  <a:srgbClr val="737373"/>
                </a:solidFill>
                <a:latin typeface="Trebuchet MS"/>
                <a:cs typeface="Trebuchet MS"/>
              </a:rPr>
              <a:t> </a:t>
            </a:r>
            <a:r>
              <a:rPr sz="2800" spc="100" dirty="0">
                <a:solidFill>
                  <a:srgbClr val="737373"/>
                </a:solidFill>
                <a:latin typeface="Trebuchet MS"/>
                <a:cs typeface="Trebuchet MS"/>
              </a:rPr>
              <a:t>is</a:t>
            </a:r>
            <a:r>
              <a:rPr sz="2800" spc="-80" dirty="0">
                <a:solidFill>
                  <a:srgbClr val="737373"/>
                </a:solidFill>
                <a:latin typeface="Trebuchet MS"/>
                <a:cs typeface="Trebuchet MS"/>
              </a:rPr>
              <a:t> </a:t>
            </a:r>
            <a:r>
              <a:rPr sz="2800" spc="120" dirty="0">
                <a:solidFill>
                  <a:srgbClr val="737373"/>
                </a:solidFill>
                <a:latin typeface="Trebuchet MS"/>
                <a:cs typeface="Trebuchet MS"/>
              </a:rPr>
              <a:t>useful</a:t>
            </a:r>
            <a:r>
              <a:rPr sz="2800" spc="-75" dirty="0">
                <a:solidFill>
                  <a:srgbClr val="737373"/>
                </a:solidFill>
                <a:latin typeface="Trebuchet MS"/>
                <a:cs typeface="Trebuchet MS"/>
              </a:rPr>
              <a:t> </a:t>
            </a:r>
            <a:r>
              <a:rPr sz="2800" dirty="0">
                <a:solidFill>
                  <a:srgbClr val="737373"/>
                </a:solidFill>
                <a:latin typeface="Trebuchet MS"/>
                <a:cs typeface="Trebuchet MS"/>
              </a:rPr>
              <a:t>for</a:t>
            </a:r>
            <a:r>
              <a:rPr sz="2800" spc="-80" dirty="0">
                <a:solidFill>
                  <a:srgbClr val="737373"/>
                </a:solidFill>
                <a:latin typeface="Trebuchet MS"/>
                <a:cs typeface="Trebuchet MS"/>
              </a:rPr>
              <a:t> </a:t>
            </a:r>
            <a:r>
              <a:rPr sz="2800" spc="210" dirty="0">
                <a:solidFill>
                  <a:srgbClr val="737373"/>
                </a:solidFill>
                <a:latin typeface="Trebuchet MS"/>
                <a:cs typeface="Trebuchet MS"/>
              </a:rPr>
              <a:t>understanding</a:t>
            </a:r>
            <a:r>
              <a:rPr sz="2800" spc="-80" dirty="0">
                <a:solidFill>
                  <a:srgbClr val="737373"/>
                </a:solidFill>
                <a:latin typeface="Trebuchet MS"/>
                <a:cs typeface="Trebuchet MS"/>
              </a:rPr>
              <a:t> </a:t>
            </a:r>
            <a:r>
              <a:rPr sz="2800" spc="254" dirty="0">
                <a:solidFill>
                  <a:srgbClr val="737373"/>
                </a:solidFill>
                <a:latin typeface="Trebuchet MS"/>
                <a:cs typeface="Trebuchet MS"/>
              </a:rPr>
              <a:t>data</a:t>
            </a:r>
            <a:r>
              <a:rPr sz="2800" spc="-80" dirty="0">
                <a:solidFill>
                  <a:srgbClr val="737373"/>
                </a:solidFill>
                <a:latin typeface="Trebuchet MS"/>
                <a:cs typeface="Trebuchet MS"/>
              </a:rPr>
              <a:t> </a:t>
            </a:r>
            <a:r>
              <a:rPr sz="2800" spc="160" dirty="0">
                <a:solidFill>
                  <a:srgbClr val="737373"/>
                </a:solidFill>
                <a:latin typeface="Trebuchet MS"/>
                <a:cs typeface="Trebuchet MS"/>
              </a:rPr>
              <a:t>deeply </a:t>
            </a:r>
            <a:r>
              <a:rPr sz="2800" spc="320" dirty="0">
                <a:solidFill>
                  <a:srgbClr val="737373"/>
                </a:solidFill>
                <a:latin typeface="Trebuchet MS"/>
                <a:cs typeface="Trebuchet MS"/>
              </a:rPr>
              <a:t>and</a:t>
            </a:r>
            <a:r>
              <a:rPr sz="2800" spc="-90" dirty="0">
                <a:solidFill>
                  <a:srgbClr val="737373"/>
                </a:solidFill>
                <a:latin typeface="Trebuchet MS"/>
                <a:cs typeface="Trebuchet MS"/>
              </a:rPr>
              <a:t> </a:t>
            </a:r>
            <a:r>
              <a:rPr sz="2800" spc="235" dirty="0">
                <a:solidFill>
                  <a:srgbClr val="737373"/>
                </a:solidFill>
                <a:latin typeface="Trebuchet MS"/>
                <a:cs typeface="Trebuchet MS"/>
              </a:rPr>
              <a:t>gaining</a:t>
            </a:r>
            <a:r>
              <a:rPr sz="2800" spc="-90" dirty="0">
                <a:solidFill>
                  <a:srgbClr val="737373"/>
                </a:solidFill>
                <a:latin typeface="Trebuchet MS"/>
                <a:cs typeface="Trebuchet MS"/>
              </a:rPr>
              <a:t> </a:t>
            </a:r>
            <a:r>
              <a:rPr sz="2800" spc="180" dirty="0">
                <a:solidFill>
                  <a:srgbClr val="737373"/>
                </a:solidFill>
                <a:latin typeface="Trebuchet MS"/>
                <a:cs typeface="Trebuchet MS"/>
              </a:rPr>
              <a:t>valuable</a:t>
            </a:r>
            <a:r>
              <a:rPr sz="2800" spc="-85" dirty="0">
                <a:solidFill>
                  <a:srgbClr val="737373"/>
                </a:solidFill>
                <a:latin typeface="Trebuchet MS"/>
                <a:cs typeface="Trebuchet MS"/>
              </a:rPr>
              <a:t> </a:t>
            </a:r>
            <a:r>
              <a:rPr sz="2800" spc="195" dirty="0">
                <a:solidFill>
                  <a:srgbClr val="737373"/>
                </a:solidFill>
                <a:latin typeface="Trebuchet MS"/>
                <a:cs typeface="Trebuchet MS"/>
              </a:rPr>
              <a:t>knowledge</a:t>
            </a:r>
            <a:r>
              <a:rPr sz="2800" spc="-90" dirty="0">
                <a:solidFill>
                  <a:srgbClr val="737373"/>
                </a:solidFill>
                <a:latin typeface="Trebuchet MS"/>
                <a:cs typeface="Trebuchet MS"/>
              </a:rPr>
              <a:t> </a:t>
            </a:r>
            <a:r>
              <a:rPr sz="2800" spc="195" dirty="0">
                <a:solidFill>
                  <a:srgbClr val="737373"/>
                </a:solidFill>
                <a:latin typeface="Trebuchet MS"/>
                <a:cs typeface="Trebuchet MS"/>
              </a:rPr>
              <a:t>through</a:t>
            </a:r>
            <a:r>
              <a:rPr sz="2800" spc="-85" dirty="0">
                <a:solidFill>
                  <a:srgbClr val="737373"/>
                </a:solidFill>
                <a:latin typeface="Trebuchet MS"/>
                <a:cs typeface="Trebuchet MS"/>
              </a:rPr>
              <a:t> </a:t>
            </a:r>
            <a:r>
              <a:rPr sz="2800" spc="254" dirty="0">
                <a:solidFill>
                  <a:srgbClr val="737373"/>
                </a:solidFill>
                <a:latin typeface="Trebuchet MS"/>
                <a:cs typeface="Trebuchet MS"/>
              </a:rPr>
              <a:t>data</a:t>
            </a:r>
            <a:r>
              <a:rPr sz="2800" spc="-90" dirty="0">
                <a:solidFill>
                  <a:srgbClr val="737373"/>
                </a:solidFill>
                <a:latin typeface="Trebuchet MS"/>
                <a:cs typeface="Trebuchet MS"/>
              </a:rPr>
              <a:t> </a:t>
            </a:r>
            <a:r>
              <a:rPr sz="2800" spc="70" dirty="0">
                <a:solidFill>
                  <a:srgbClr val="737373"/>
                </a:solidFill>
                <a:latin typeface="Trebuchet MS"/>
                <a:cs typeface="Trebuchet MS"/>
              </a:rPr>
              <a:t>visualization.</a:t>
            </a:r>
            <a:r>
              <a:rPr sz="2800" spc="-90" dirty="0">
                <a:solidFill>
                  <a:srgbClr val="737373"/>
                </a:solidFill>
                <a:latin typeface="Trebuchet MS"/>
                <a:cs typeface="Trebuchet MS"/>
              </a:rPr>
              <a:t> </a:t>
            </a:r>
            <a:r>
              <a:rPr sz="2800" spc="110" dirty="0">
                <a:solidFill>
                  <a:srgbClr val="737373"/>
                </a:solidFill>
                <a:latin typeface="Trebuchet MS"/>
                <a:cs typeface="Trebuchet MS"/>
              </a:rPr>
              <a:t>The</a:t>
            </a:r>
            <a:r>
              <a:rPr sz="2800" spc="-85" dirty="0">
                <a:solidFill>
                  <a:srgbClr val="737373"/>
                </a:solidFill>
                <a:latin typeface="Trebuchet MS"/>
                <a:cs typeface="Trebuchet MS"/>
              </a:rPr>
              <a:t> </a:t>
            </a:r>
            <a:r>
              <a:rPr sz="2800" spc="130" dirty="0">
                <a:solidFill>
                  <a:srgbClr val="737373"/>
                </a:solidFill>
                <a:latin typeface="Trebuchet MS"/>
                <a:cs typeface="Trebuchet MS"/>
              </a:rPr>
              <a:t>EDA</a:t>
            </a:r>
            <a:r>
              <a:rPr sz="2800" spc="-90" dirty="0">
                <a:solidFill>
                  <a:srgbClr val="737373"/>
                </a:solidFill>
                <a:latin typeface="Trebuchet MS"/>
                <a:cs typeface="Trebuchet MS"/>
              </a:rPr>
              <a:t> </a:t>
            </a:r>
            <a:r>
              <a:rPr sz="2800" spc="70" dirty="0">
                <a:solidFill>
                  <a:srgbClr val="737373"/>
                </a:solidFill>
                <a:latin typeface="Trebuchet MS"/>
                <a:cs typeface="Trebuchet MS"/>
              </a:rPr>
              <a:t>in</a:t>
            </a:r>
            <a:r>
              <a:rPr sz="2800" spc="-85" dirty="0">
                <a:solidFill>
                  <a:srgbClr val="737373"/>
                </a:solidFill>
                <a:latin typeface="Trebuchet MS"/>
                <a:cs typeface="Trebuchet MS"/>
              </a:rPr>
              <a:t> </a:t>
            </a:r>
            <a:r>
              <a:rPr sz="2800" spc="65" dirty="0">
                <a:solidFill>
                  <a:srgbClr val="737373"/>
                </a:solidFill>
                <a:latin typeface="Trebuchet MS"/>
                <a:cs typeface="Trebuchet MS"/>
              </a:rPr>
              <a:t>this </a:t>
            </a:r>
            <a:r>
              <a:rPr sz="2800" spc="80" dirty="0">
                <a:solidFill>
                  <a:srgbClr val="737373"/>
                </a:solidFill>
                <a:latin typeface="Trebuchet MS"/>
                <a:cs typeface="Trebuchet MS"/>
              </a:rPr>
              <a:t>project</a:t>
            </a:r>
            <a:r>
              <a:rPr sz="2800" spc="-80" dirty="0">
                <a:solidFill>
                  <a:srgbClr val="737373"/>
                </a:solidFill>
                <a:latin typeface="Trebuchet MS"/>
                <a:cs typeface="Trebuchet MS"/>
              </a:rPr>
              <a:t> </a:t>
            </a:r>
            <a:r>
              <a:rPr sz="2800" spc="190" dirty="0">
                <a:solidFill>
                  <a:srgbClr val="737373"/>
                </a:solidFill>
                <a:latin typeface="Trebuchet MS"/>
                <a:cs typeface="Trebuchet MS"/>
              </a:rPr>
              <a:t>consists</a:t>
            </a:r>
            <a:r>
              <a:rPr sz="2800" spc="-80" dirty="0">
                <a:solidFill>
                  <a:srgbClr val="737373"/>
                </a:solidFill>
                <a:latin typeface="Trebuchet MS"/>
                <a:cs typeface="Trebuchet MS"/>
              </a:rPr>
              <a:t> </a:t>
            </a:r>
            <a:r>
              <a:rPr sz="2800" spc="75" dirty="0">
                <a:solidFill>
                  <a:srgbClr val="737373"/>
                </a:solidFill>
                <a:latin typeface="Trebuchet MS"/>
                <a:cs typeface="Trebuchet MS"/>
              </a:rPr>
              <a:t>of</a:t>
            </a:r>
            <a:r>
              <a:rPr sz="2800" spc="-80" dirty="0">
                <a:solidFill>
                  <a:srgbClr val="737373"/>
                </a:solidFill>
                <a:latin typeface="Trebuchet MS"/>
                <a:cs typeface="Trebuchet MS"/>
              </a:rPr>
              <a:t> </a:t>
            </a:r>
            <a:r>
              <a:rPr sz="2800" spc="75" dirty="0">
                <a:solidFill>
                  <a:srgbClr val="737373"/>
                </a:solidFill>
                <a:latin typeface="Trebuchet MS"/>
                <a:cs typeface="Trebuchet MS"/>
              </a:rPr>
              <a:t>univariate,</a:t>
            </a:r>
            <a:r>
              <a:rPr sz="2800" spc="-80" dirty="0">
                <a:solidFill>
                  <a:srgbClr val="737373"/>
                </a:solidFill>
                <a:latin typeface="Trebuchet MS"/>
                <a:cs typeface="Trebuchet MS"/>
              </a:rPr>
              <a:t> </a:t>
            </a:r>
            <a:r>
              <a:rPr sz="2800" spc="60" dirty="0">
                <a:solidFill>
                  <a:srgbClr val="737373"/>
                </a:solidFill>
                <a:latin typeface="Trebuchet MS"/>
                <a:cs typeface="Trebuchet MS"/>
              </a:rPr>
              <a:t>bivariate,</a:t>
            </a:r>
            <a:r>
              <a:rPr sz="2800" spc="-80" dirty="0">
                <a:solidFill>
                  <a:srgbClr val="737373"/>
                </a:solidFill>
                <a:latin typeface="Trebuchet MS"/>
                <a:cs typeface="Trebuchet MS"/>
              </a:rPr>
              <a:t> </a:t>
            </a:r>
            <a:r>
              <a:rPr sz="2800" spc="320" dirty="0">
                <a:solidFill>
                  <a:srgbClr val="737373"/>
                </a:solidFill>
                <a:latin typeface="Trebuchet MS"/>
                <a:cs typeface="Trebuchet MS"/>
              </a:rPr>
              <a:t>and</a:t>
            </a:r>
            <a:r>
              <a:rPr sz="2800" spc="-80" dirty="0">
                <a:solidFill>
                  <a:srgbClr val="737373"/>
                </a:solidFill>
                <a:latin typeface="Trebuchet MS"/>
                <a:cs typeface="Trebuchet MS"/>
              </a:rPr>
              <a:t> </a:t>
            </a:r>
            <a:r>
              <a:rPr sz="2800" spc="110" dirty="0">
                <a:solidFill>
                  <a:srgbClr val="737373"/>
                </a:solidFill>
                <a:latin typeface="Trebuchet MS"/>
                <a:cs typeface="Trebuchet MS"/>
              </a:rPr>
              <a:t>correlation</a:t>
            </a:r>
            <a:r>
              <a:rPr sz="2800" spc="-75" dirty="0">
                <a:solidFill>
                  <a:srgbClr val="737373"/>
                </a:solidFill>
                <a:latin typeface="Trebuchet MS"/>
                <a:cs typeface="Trebuchet MS"/>
              </a:rPr>
              <a:t> </a:t>
            </a:r>
            <a:r>
              <a:rPr sz="2800" spc="155" dirty="0">
                <a:solidFill>
                  <a:srgbClr val="737373"/>
                </a:solidFill>
                <a:latin typeface="Trebuchet MS"/>
                <a:cs typeface="Trebuchet MS"/>
              </a:rPr>
              <a:t>analyses.</a:t>
            </a:r>
            <a:endParaRPr sz="2800">
              <a:latin typeface="Trebuchet MS"/>
              <a:cs typeface="Trebuchet MS"/>
            </a:endParaRPr>
          </a:p>
        </p:txBody>
      </p:sp>
      <p:sp>
        <p:nvSpPr>
          <p:cNvPr id="6" name="object 6"/>
          <p:cNvSpPr/>
          <p:nvPr/>
        </p:nvSpPr>
        <p:spPr>
          <a:xfrm>
            <a:off x="2701845" y="1840886"/>
            <a:ext cx="933450" cy="199390"/>
          </a:xfrm>
          <a:custGeom>
            <a:avLst/>
            <a:gdLst/>
            <a:ahLst/>
            <a:cxnLst/>
            <a:rect l="l" t="t" r="r" b="b"/>
            <a:pathLst>
              <a:path w="933450" h="199389">
                <a:moveTo>
                  <a:pt x="823248" y="198974"/>
                </a:moveTo>
                <a:lnTo>
                  <a:pt x="110151" y="198974"/>
                </a:lnTo>
                <a:lnTo>
                  <a:pt x="67307" y="191154"/>
                </a:lnTo>
                <a:lnTo>
                  <a:pt x="32290" y="169828"/>
                </a:lnTo>
                <a:lnTo>
                  <a:pt x="8666" y="138198"/>
                </a:lnTo>
                <a:lnTo>
                  <a:pt x="0" y="99466"/>
                </a:lnTo>
                <a:lnTo>
                  <a:pt x="8666" y="60758"/>
                </a:lnTo>
                <a:lnTo>
                  <a:pt x="32290" y="29141"/>
                </a:lnTo>
                <a:lnTo>
                  <a:pt x="67307" y="7819"/>
                </a:lnTo>
                <a:lnTo>
                  <a:pt x="110151" y="0"/>
                </a:lnTo>
                <a:lnTo>
                  <a:pt x="823248" y="0"/>
                </a:lnTo>
                <a:lnTo>
                  <a:pt x="866120" y="7819"/>
                </a:lnTo>
                <a:lnTo>
                  <a:pt x="901152" y="29141"/>
                </a:lnTo>
                <a:lnTo>
                  <a:pt x="924781" y="60758"/>
                </a:lnTo>
                <a:lnTo>
                  <a:pt x="933449" y="99466"/>
                </a:lnTo>
                <a:lnTo>
                  <a:pt x="924781" y="138198"/>
                </a:lnTo>
                <a:lnTo>
                  <a:pt x="901152" y="169828"/>
                </a:lnTo>
                <a:lnTo>
                  <a:pt x="866120" y="191154"/>
                </a:lnTo>
                <a:lnTo>
                  <a:pt x="823248" y="198974"/>
                </a:lnTo>
                <a:close/>
              </a:path>
            </a:pathLst>
          </a:custGeom>
          <a:solidFill>
            <a:srgbClr val="F47C00"/>
          </a:solidFill>
        </p:spPr>
        <p:txBody>
          <a:bodyPr wrap="square" lIns="0" tIns="0" rIns="0" bIns="0" rtlCol="0"/>
          <a:lstStyle/>
          <a:p>
            <a:endParaRPr/>
          </a:p>
        </p:txBody>
      </p:sp>
      <p:sp>
        <p:nvSpPr>
          <p:cNvPr id="8" name="object 8"/>
          <p:cNvSpPr txBox="1"/>
          <p:nvPr/>
        </p:nvSpPr>
        <p:spPr>
          <a:xfrm>
            <a:off x="13818768" y="3047863"/>
            <a:ext cx="1729739" cy="391160"/>
          </a:xfrm>
          <a:prstGeom prst="rect">
            <a:avLst/>
          </a:prstGeom>
        </p:spPr>
        <p:txBody>
          <a:bodyPr vert="horz" wrap="square" lIns="0" tIns="12700" rIns="0" bIns="0" rtlCol="0">
            <a:spAutoFit/>
          </a:bodyPr>
          <a:lstStyle/>
          <a:p>
            <a:pPr marL="12700">
              <a:lnSpc>
                <a:spcPct val="100000"/>
              </a:lnSpc>
              <a:spcBef>
                <a:spcPts val="100"/>
              </a:spcBef>
            </a:pPr>
            <a:r>
              <a:rPr sz="2400" i="1" spc="75" dirty="0">
                <a:solidFill>
                  <a:srgbClr val="FFFFFF"/>
                </a:solidFill>
                <a:latin typeface="Trebuchet MS"/>
                <a:cs typeface="Trebuchet MS"/>
              </a:rPr>
              <a:t>Correlation</a:t>
            </a:r>
            <a:endParaRPr sz="2400">
              <a:latin typeface="Trebuchet MS"/>
              <a:cs typeface="Trebuchet MS"/>
            </a:endParaRPr>
          </a:p>
        </p:txBody>
      </p:sp>
      <p:sp>
        <p:nvSpPr>
          <p:cNvPr id="10" name="object 10"/>
          <p:cNvSpPr txBox="1"/>
          <p:nvPr/>
        </p:nvSpPr>
        <p:spPr>
          <a:xfrm>
            <a:off x="7229658" y="3047863"/>
            <a:ext cx="2696210" cy="391160"/>
          </a:xfrm>
          <a:prstGeom prst="rect">
            <a:avLst/>
          </a:prstGeom>
        </p:spPr>
        <p:txBody>
          <a:bodyPr vert="horz" wrap="square" lIns="0" tIns="12700" rIns="0" bIns="0" rtlCol="0">
            <a:spAutoFit/>
          </a:bodyPr>
          <a:lstStyle/>
          <a:p>
            <a:pPr marL="12700">
              <a:lnSpc>
                <a:spcPct val="100000"/>
              </a:lnSpc>
              <a:spcBef>
                <a:spcPts val="100"/>
              </a:spcBef>
            </a:pPr>
            <a:r>
              <a:rPr sz="2400" i="1" spc="65" dirty="0">
                <a:solidFill>
                  <a:srgbClr val="FFFFFF"/>
                </a:solidFill>
                <a:latin typeface="Trebuchet MS"/>
                <a:cs typeface="Trebuchet MS"/>
              </a:rPr>
              <a:t>Bivariate</a:t>
            </a:r>
            <a:r>
              <a:rPr sz="2400" i="1" spc="15" dirty="0">
                <a:solidFill>
                  <a:srgbClr val="FFFFFF"/>
                </a:solidFill>
                <a:latin typeface="Trebuchet MS"/>
                <a:cs typeface="Trebuchet MS"/>
              </a:rPr>
              <a:t> </a:t>
            </a:r>
            <a:r>
              <a:rPr sz="2400" i="1" spc="125" dirty="0">
                <a:solidFill>
                  <a:srgbClr val="FFFFFF"/>
                </a:solidFill>
                <a:latin typeface="Trebuchet MS"/>
                <a:cs typeface="Trebuchet MS"/>
              </a:rPr>
              <a:t>Analysis</a:t>
            </a:r>
            <a:endParaRPr sz="2400" dirty="0">
              <a:latin typeface="Trebuchet MS"/>
              <a:cs typeface="Trebuchet MS"/>
            </a:endParaRPr>
          </a:p>
        </p:txBody>
      </p:sp>
      <p:sp>
        <p:nvSpPr>
          <p:cNvPr id="11" name="object 11"/>
          <p:cNvSpPr/>
          <p:nvPr/>
        </p:nvSpPr>
        <p:spPr>
          <a:xfrm>
            <a:off x="0" y="2660513"/>
            <a:ext cx="6244590" cy="1214120"/>
          </a:xfrm>
          <a:custGeom>
            <a:avLst/>
            <a:gdLst/>
            <a:ahLst/>
            <a:cxnLst/>
            <a:rect l="l" t="t" r="r" b="b"/>
            <a:pathLst>
              <a:path w="6244590" h="1214120">
                <a:moveTo>
                  <a:pt x="5477004" y="1213545"/>
                </a:moveTo>
                <a:lnTo>
                  <a:pt x="0" y="1213545"/>
                </a:lnTo>
                <a:lnTo>
                  <a:pt x="0" y="0"/>
                </a:lnTo>
                <a:lnTo>
                  <a:pt x="5476371" y="0"/>
                </a:lnTo>
                <a:lnTo>
                  <a:pt x="6244533" y="604399"/>
                </a:lnTo>
                <a:lnTo>
                  <a:pt x="6244533" y="609667"/>
                </a:lnTo>
                <a:lnTo>
                  <a:pt x="5477004" y="1213545"/>
                </a:lnTo>
                <a:close/>
              </a:path>
            </a:pathLst>
          </a:custGeom>
          <a:solidFill>
            <a:srgbClr val="F47C00"/>
          </a:solidFill>
        </p:spPr>
        <p:txBody>
          <a:bodyPr wrap="square" lIns="0" tIns="0" rIns="0" bIns="0" rtlCol="0"/>
          <a:lstStyle/>
          <a:p>
            <a:endParaRPr/>
          </a:p>
        </p:txBody>
      </p:sp>
      <p:sp>
        <p:nvSpPr>
          <p:cNvPr id="12" name="object 12"/>
          <p:cNvSpPr txBox="1"/>
          <p:nvPr/>
        </p:nvSpPr>
        <p:spPr>
          <a:xfrm>
            <a:off x="1451921" y="3047863"/>
            <a:ext cx="2910205" cy="391160"/>
          </a:xfrm>
          <a:prstGeom prst="rect">
            <a:avLst/>
          </a:prstGeom>
        </p:spPr>
        <p:txBody>
          <a:bodyPr vert="horz" wrap="square" lIns="0" tIns="12700" rIns="0" bIns="0" rtlCol="0">
            <a:spAutoFit/>
          </a:bodyPr>
          <a:lstStyle/>
          <a:p>
            <a:pPr marL="12700">
              <a:lnSpc>
                <a:spcPct val="100000"/>
              </a:lnSpc>
              <a:spcBef>
                <a:spcPts val="100"/>
              </a:spcBef>
            </a:pPr>
            <a:r>
              <a:rPr sz="2400" i="1" spc="125" dirty="0" smtClean="0">
                <a:solidFill>
                  <a:srgbClr val="FFFFFF"/>
                </a:solidFill>
                <a:latin typeface="Trebuchet MS"/>
                <a:cs typeface="Trebuchet MS"/>
              </a:rPr>
              <a:t>Analysis</a:t>
            </a:r>
            <a:endParaRPr sz="2400" dirty="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extLst>
              <a:ext uri="{28A0092B-C50C-407E-A947-70E740481C1C}">
                <a14:useLocalDpi xmlns:a14="http://schemas.microsoft.com/office/drawing/2010/main" val="0"/>
              </a:ext>
            </a:extLst>
          </a:blip>
          <a:stretch>
            <a:fillRect/>
          </a:stretch>
        </p:blipFill>
        <p:spPr>
          <a:xfrm>
            <a:off x="15950051" y="9844466"/>
            <a:ext cx="2337949" cy="441959"/>
          </a:xfrm>
          <a:prstGeom prst="rect">
            <a:avLst/>
          </a:prstGeom>
        </p:spPr>
      </p:pic>
      <p:sp>
        <p:nvSpPr>
          <p:cNvPr id="4" name="object 4"/>
          <p:cNvSpPr txBox="1">
            <a:spLocks noGrp="1"/>
          </p:cNvSpPr>
          <p:nvPr>
            <p:ph type="title"/>
          </p:nvPr>
        </p:nvSpPr>
        <p:spPr>
          <a:xfrm>
            <a:off x="2689406" y="598478"/>
            <a:ext cx="12657455" cy="555183"/>
          </a:xfrm>
          <a:prstGeom prst="rect">
            <a:avLst/>
          </a:prstGeom>
        </p:spPr>
        <p:txBody>
          <a:bodyPr vert="horz" wrap="square" lIns="0" tIns="62134" rIns="0" bIns="0" rtlCol="0">
            <a:spAutoFit/>
          </a:bodyPr>
          <a:lstStyle/>
          <a:p>
            <a:pPr marL="12700">
              <a:lnSpc>
                <a:spcPct val="100000"/>
              </a:lnSpc>
              <a:spcBef>
                <a:spcPts val="100"/>
              </a:spcBef>
            </a:pPr>
            <a:r>
              <a:rPr sz="3200" spc="110" dirty="0"/>
              <a:t>03.</a:t>
            </a:r>
            <a:r>
              <a:rPr sz="3200" spc="190" dirty="0"/>
              <a:t> </a:t>
            </a:r>
            <a:r>
              <a:rPr sz="3200" spc="-10" dirty="0" smtClean="0"/>
              <a:t>Analysis</a:t>
            </a:r>
            <a:endParaRPr sz="3200" dirty="0"/>
          </a:p>
        </p:txBody>
      </p:sp>
      <p:sp>
        <p:nvSpPr>
          <p:cNvPr id="5" name="object 5"/>
          <p:cNvSpPr txBox="1"/>
          <p:nvPr/>
        </p:nvSpPr>
        <p:spPr>
          <a:xfrm>
            <a:off x="3185200" y="7976348"/>
            <a:ext cx="4718685" cy="1911350"/>
          </a:xfrm>
          <a:prstGeom prst="rect">
            <a:avLst/>
          </a:prstGeom>
        </p:spPr>
        <p:txBody>
          <a:bodyPr vert="horz" wrap="square" lIns="0" tIns="12700" rIns="0" bIns="0" rtlCol="0">
            <a:spAutoFit/>
          </a:bodyPr>
          <a:lstStyle/>
          <a:p>
            <a:pPr marL="12700" marR="5080" algn="just">
              <a:lnSpc>
                <a:spcPct val="114599"/>
              </a:lnSpc>
              <a:spcBef>
                <a:spcPts val="100"/>
              </a:spcBef>
            </a:pPr>
            <a:r>
              <a:rPr sz="1800" spc="60" dirty="0">
                <a:latin typeface="Trebuchet MS"/>
                <a:cs typeface="Trebuchet MS"/>
              </a:rPr>
              <a:t>The</a:t>
            </a:r>
            <a:r>
              <a:rPr sz="1800" spc="225" dirty="0">
                <a:latin typeface="Trebuchet MS"/>
                <a:cs typeface="Trebuchet MS"/>
              </a:rPr>
              <a:t> </a:t>
            </a:r>
            <a:r>
              <a:rPr sz="1800" spc="175" dirty="0">
                <a:latin typeface="Trebuchet MS"/>
                <a:cs typeface="Trebuchet MS"/>
              </a:rPr>
              <a:t>graph</a:t>
            </a:r>
            <a:r>
              <a:rPr sz="1800" spc="229" dirty="0">
                <a:latin typeface="Trebuchet MS"/>
                <a:cs typeface="Trebuchet MS"/>
              </a:rPr>
              <a:t> </a:t>
            </a:r>
            <a:r>
              <a:rPr sz="1800" spc="175" dirty="0">
                <a:latin typeface="Trebuchet MS"/>
                <a:cs typeface="Trebuchet MS"/>
              </a:rPr>
              <a:t>above</a:t>
            </a:r>
            <a:r>
              <a:rPr sz="1800" spc="225" dirty="0">
                <a:latin typeface="Trebuchet MS"/>
                <a:cs typeface="Trebuchet MS"/>
              </a:rPr>
              <a:t> </a:t>
            </a:r>
            <a:r>
              <a:rPr sz="1800" spc="175" dirty="0">
                <a:latin typeface="Trebuchet MS"/>
                <a:cs typeface="Trebuchet MS"/>
              </a:rPr>
              <a:t>shows</a:t>
            </a:r>
            <a:r>
              <a:rPr sz="1800" spc="229" dirty="0">
                <a:latin typeface="Trebuchet MS"/>
                <a:cs typeface="Trebuchet MS"/>
              </a:rPr>
              <a:t> </a:t>
            </a:r>
            <a:r>
              <a:rPr sz="1800" spc="70" dirty="0">
                <a:latin typeface="Trebuchet MS"/>
                <a:cs typeface="Trebuchet MS"/>
              </a:rPr>
              <a:t>the</a:t>
            </a:r>
            <a:r>
              <a:rPr sz="1800" spc="229" dirty="0">
                <a:latin typeface="Trebuchet MS"/>
                <a:cs typeface="Trebuchet MS"/>
              </a:rPr>
              <a:t> </a:t>
            </a:r>
            <a:r>
              <a:rPr sz="1800" spc="45" dirty="0">
                <a:latin typeface="Trebuchet MS"/>
                <a:cs typeface="Trebuchet MS"/>
              </a:rPr>
              <a:t>distribution </a:t>
            </a:r>
            <a:r>
              <a:rPr sz="1800" spc="50" dirty="0">
                <a:latin typeface="Trebuchet MS"/>
                <a:cs typeface="Trebuchet MS"/>
              </a:rPr>
              <a:t>of</a:t>
            </a:r>
            <a:r>
              <a:rPr sz="1800" spc="-25" dirty="0">
                <a:latin typeface="Trebuchet MS"/>
                <a:cs typeface="Trebuchet MS"/>
              </a:rPr>
              <a:t> </a:t>
            </a:r>
            <a:r>
              <a:rPr sz="1800" spc="70" dirty="0">
                <a:latin typeface="Trebuchet MS"/>
                <a:cs typeface="Trebuchet MS"/>
              </a:rPr>
              <a:t>the</a:t>
            </a:r>
            <a:r>
              <a:rPr sz="1800" spc="-25" dirty="0">
                <a:latin typeface="Trebuchet MS"/>
                <a:cs typeface="Trebuchet MS"/>
              </a:rPr>
              <a:t> </a:t>
            </a:r>
            <a:r>
              <a:rPr sz="1800" spc="85" dirty="0">
                <a:latin typeface="Trebuchet MS"/>
                <a:cs typeface="Trebuchet MS"/>
              </a:rPr>
              <a:t>target</a:t>
            </a:r>
            <a:r>
              <a:rPr sz="1800" spc="-25" dirty="0">
                <a:latin typeface="Trebuchet MS"/>
                <a:cs typeface="Trebuchet MS"/>
              </a:rPr>
              <a:t> </a:t>
            </a:r>
            <a:r>
              <a:rPr sz="1800" spc="45" dirty="0">
                <a:latin typeface="Trebuchet MS"/>
                <a:cs typeface="Trebuchet MS"/>
              </a:rPr>
              <a:t>variable,</a:t>
            </a:r>
            <a:r>
              <a:rPr sz="1800" spc="-20" dirty="0">
                <a:latin typeface="Trebuchet MS"/>
                <a:cs typeface="Trebuchet MS"/>
              </a:rPr>
              <a:t> </a:t>
            </a:r>
            <a:r>
              <a:rPr sz="1800" spc="-35" dirty="0">
                <a:latin typeface="Trebuchet MS"/>
                <a:cs typeface="Trebuchet MS"/>
              </a:rPr>
              <a:t>it</a:t>
            </a:r>
            <a:r>
              <a:rPr sz="1800" spc="-25" dirty="0">
                <a:latin typeface="Trebuchet MS"/>
                <a:cs typeface="Trebuchet MS"/>
              </a:rPr>
              <a:t> </a:t>
            </a:r>
            <a:r>
              <a:rPr sz="1800" spc="65" dirty="0">
                <a:latin typeface="Trebuchet MS"/>
                <a:cs typeface="Trebuchet MS"/>
              </a:rPr>
              <a:t>is</a:t>
            </a:r>
            <a:r>
              <a:rPr sz="1800" spc="-25" dirty="0">
                <a:latin typeface="Trebuchet MS"/>
                <a:cs typeface="Trebuchet MS"/>
              </a:rPr>
              <a:t> </a:t>
            </a:r>
            <a:r>
              <a:rPr sz="1800" spc="120" dirty="0">
                <a:latin typeface="Trebuchet MS"/>
                <a:cs typeface="Trebuchet MS"/>
              </a:rPr>
              <a:t>known</a:t>
            </a:r>
            <a:r>
              <a:rPr sz="1800" spc="-20" dirty="0">
                <a:latin typeface="Trebuchet MS"/>
                <a:cs typeface="Trebuchet MS"/>
              </a:rPr>
              <a:t> </a:t>
            </a:r>
            <a:r>
              <a:rPr sz="1800" spc="70" dirty="0">
                <a:latin typeface="Trebuchet MS"/>
                <a:cs typeface="Trebuchet MS"/>
              </a:rPr>
              <a:t>that</a:t>
            </a:r>
            <a:r>
              <a:rPr sz="1800" spc="-25" dirty="0">
                <a:latin typeface="Trebuchet MS"/>
                <a:cs typeface="Trebuchet MS"/>
              </a:rPr>
              <a:t> </a:t>
            </a:r>
            <a:r>
              <a:rPr sz="1800" spc="45" dirty="0">
                <a:latin typeface="Trebuchet MS"/>
                <a:cs typeface="Trebuchet MS"/>
              </a:rPr>
              <a:t>the </a:t>
            </a:r>
            <a:r>
              <a:rPr sz="1800" spc="155" dirty="0">
                <a:latin typeface="Trebuchet MS"/>
                <a:cs typeface="Trebuchet MS"/>
              </a:rPr>
              <a:t>number</a:t>
            </a:r>
            <a:r>
              <a:rPr sz="1800" spc="250" dirty="0">
                <a:latin typeface="Trebuchet MS"/>
                <a:cs typeface="Trebuchet MS"/>
              </a:rPr>
              <a:t>  </a:t>
            </a:r>
            <a:r>
              <a:rPr sz="1800" spc="50" dirty="0">
                <a:latin typeface="Trebuchet MS"/>
                <a:cs typeface="Trebuchet MS"/>
              </a:rPr>
              <a:t>of</a:t>
            </a:r>
            <a:r>
              <a:rPr sz="1800" spc="254" dirty="0">
                <a:latin typeface="Trebuchet MS"/>
                <a:cs typeface="Trebuchet MS"/>
              </a:rPr>
              <a:t>  </a:t>
            </a:r>
            <a:r>
              <a:rPr sz="1800" spc="145" dirty="0">
                <a:latin typeface="Trebuchet MS"/>
                <a:cs typeface="Trebuchet MS"/>
              </a:rPr>
              <a:t>Churn</a:t>
            </a:r>
            <a:r>
              <a:rPr sz="1800" spc="250" dirty="0">
                <a:latin typeface="Trebuchet MS"/>
                <a:cs typeface="Trebuchet MS"/>
              </a:rPr>
              <a:t>  </a:t>
            </a:r>
            <a:r>
              <a:rPr sz="1800" spc="155" dirty="0">
                <a:latin typeface="Trebuchet MS"/>
                <a:cs typeface="Trebuchet MS"/>
              </a:rPr>
              <a:t>bank</a:t>
            </a:r>
            <a:r>
              <a:rPr sz="1800" spc="254" dirty="0">
                <a:latin typeface="Trebuchet MS"/>
                <a:cs typeface="Trebuchet MS"/>
              </a:rPr>
              <a:t>  </a:t>
            </a:r>
            <a:r>
              <a:rPr sz="1800" spc="135" dirty="0">
                <a:latin typeface="Trebuchet MS"/>
                <a:cs typeface="Trebuchet MS"/>
              </a:rPr>
              <a:t>customer</a:t>
            </a:r>
            <a:r>
              <a:rPr sz="1800" spc="254" dirty="0">
                <a:latin typeface="Trebuchet MS"/>
                <a:cs typeface="Trebuchet MS"/>
              </a:rPr>
              <a:t>  </a:t>
            </a:r>
            <a:r>
              <a:rPr sz="1800" spc="40" dirty="0">
                <a:latin typeface="Trebuchet MS"/>
                <a:cs typeface="Trebuchet MS"/>
              </a:rPr>
              <a:t>is </a:t>
            </a:r>
            <a:r>
              <a:rPr sz="1800" dirty="0" smtClean="0">
                <a:latin typeface="Trebuchet MS"/>
                <a:cs typeface="Trebuchet MS"/>
              </a:rPr>
              <a:t>20%.</a:t>
            </a:r>
            <a:r>
              <a:rPr sz="1800" spc="490" dirty="0" smtClean="0">
                <a:latin typeface="Trebuchet MS"/>
                <a:cs typeface="Trebuchet MS"/>
              </a:rPr>
              <a:t> </a:t>
            </a:r>
            <a:r>
              <a:rPr sz="1800" dirty="0">
                <a:latin typeface="Trebuchet MS"/>
                <a:cs typeface="Trebuchet MS"/>
              </a:rPr>
              <a:t>It</a:t>
            </a:r>
            <a:r>
              <a:rPr sz="1800" spc="490" dirty="0">
                <a:latin typeface="Trebuchet MS"/>
                <a:cs typeface="Trebuchet MS"/>
              </a:rPr>
              <a:t> </a:t>
            </a:r>
            <a:r>
              <a:rPr sz="1800" spc="65" dirty="0">
                <a:latin typeface="Trebuchet MS"/>
                <a:cs typeface="Trebuchet MS"/>
              </a:rPr>
              <a:t>is</a:t>
            </a:r>
            <a:r>
              <a:rPr sz="1800" spc="495" dirty="0">
                <a:latin typeface="Trebuchet MS"/>
                <a:cs typeface="Trebuchet MS"/>
              </a:rPr>
              <a:t> </a:t>
            </a:r>
            <a:r>
              <a:rPr sz="1800" spc="145" dirty="0">
                <a:latin typeface="Trebuchet MS"/>
                <a:cs typeface="Trebuchet MS"/>
              </a:rPr>
              <a:t>concluded</a:t>
            </a:r>
            <a:r>
              <a:rPr sz="1800" spc="490" dirty="0">
                <a:latin typeface="Trebuchet MS"/>
                <a:cs typeface="Trebuchet MS"/>
              </a:rPr>
              <a:t> </a:t>
            </a:r>
            <a:r>
              <a:rPr sz="1800" spc="70" dirty="0">
                <a:latin typeface="Trebuchet MS"/>
                <a:cs typeface="Trebuchet MS"/>
              </a:rPr>
              <a:t>that</a:t>
            </a:r>
            <a:r>
              <a:rPr sz="1800" spc="490" dirty="0">
                <a:latin typeface="Trebuchet MS"/>
                <a:cs typeface="Trebuchet MS"/>
              </a:rPr>
              <a:t> </a:t>
            </a:r>
            <a:r>
              <a:rPr sz="1800" spc="55" dirty="0">
                <a:latin typeface="Trebuchet MS"/>
                <a:cs typeface="Trebuchet MS"/>
              </a:rPr>
              <a:t>there</a:t>
            </a:r>
            <a:r>
              <a:rPr sz="1800" spc="495" dirty="0">
                <a:latin typeface="Trebuchet MS"/>
                <a:cs typeface="Trebuchet MS"/>
              </a:rPr>
              <a:t> </a:t>
            </a:r>
            <a:r>
              <a:rPr sz="1800" spc="65" dirty="0">
                <a:latin typeface="Trebuchet MS"/>
                <a:cs typeface="Trebuchet MS"/>
              </a:rPr>
              <a:t>is</a:t>
            </a:r>
            <a:r>
              <a:rPr sz="1800" spc="490" dirty="0">
                <a:latin typeface="Trebuchet MS"/>
                <a:cs typeface="Trebuchet MS"/>
              </a:rPr>
              <a:t> </a:t>
            </a:r>
            <a:r>
              <a:rPr sz="1800" spc="180" dirty="0">
                <a:latin typeface="Trebuchet MS"/>
                <a:cs typeface="Trebuchet MS"/>
              </a:rPr>
              <a:t>an </a:t>
            </a:r>
            <a:r>
              <a:rPr sz="1800" spc="150" dirty="0">
                <a:latin typeface="Trebuchet MS"/>
                <a:cs typeface="Trebuchet MS"/>
              </a:rPr>
              <a:t>imbalance</a:t>
            </a:r>
            <a:r>
              <a:rPr sz="1800" spc="95" dirty="0">
                <a:latin typeface="Trebuchet MS"/>
                <a:cs typeface="Trebuchet MS"/>
              </a:rPr>
              <a:t>  </a:t>
            </a:r>
            <a:r>
              <a:rPr sz="1800" dirty="0">
                <a:latin typeface="Trebuchet MS"/>
                <a:cs typeface="Trebuchet MS"/>
              </a:rPr>
              <a:t>in</a:t>
            </a:r>
            <a:r>
              <a:rPr sz="1800" spc="100" dirty="0">
                <a:latin typeface="Trebuchet MS"/>
                <a:cs typeface="Trebuchet MS"/>
              </a:rPr>
              <a:t>  </a:t>
            </a:r>
            <a:r>
              <a:rPr sz="1800" spc="70" dirty="0">
                <a:latin typeface="Trebuchet MS"/>
                <a:cs typeface="Trebuchet MS"/>
              </a:rPr>
              <a:t>the</a:t>
            </a:r>
            <a:r>
              <a:rPr sz="1800" spc="100" dirty="0">
                <a:latin typeface="Trebuchet MS"/>
                <a:cs typeface="Trebuchet MS"/>
              </a:rPr>
              <a:t>  </a:t>
            </a:r>
            <a:r>
              <a:rPr sz="1800" spc="165" dirty="0">
                <a:latin typeface="Trebuchet MS"/>
                <a:cs typeface="Trebuchet MS"/>
              </a:rPr>
              <a:t>data</a:t>
            </a:r>
            <a:r>
              <a:rPr sz="1800" spc="100" dirty="0">
                <a:latin typeface="Trebuchet MS"/>
                <a:cs typeface="Trebuchet MS"/>
              </a:rPr>
              <a:t>  </a:t>
            </a:r>
            <a:r>
              <a:rPr sz="1800" spc="165" dirty="0">
                <a:latin typeface="Trebuchet MS"/>
                <a:cs typeface="Trebuchet MS"/>
              </a:rPr>
              <a:t>on</a:t>
            </a:r>
            <a:r>
              <a:rPr sz="1800" spc="100" dirty="0">
                <a:latin typeface="Trebuchet MS"/>
                <a:cs typeface="Trebuchet MS"/>
              </a:rPr>
              <a:t>  </a:t>
            </a:r>
            <a:r>
              <a:rPr sz="1800" spc="70" dirty="0">
                <a:latin typeface="Trebuchet MS"/>
                <a:cs typeface="Trebuchet MS"/>
              </a:rPr>
              <a:t>the</a:t>
            </a:r>
            <a:r>
              <a:rPr sz="1800" spc="100" dirty="0">
                <a:latin typeface="Trebuchet MS"/>
                <a:cs typeface="Trebuchet MS"/>
              </a:rPr>
              <a:t>  </a:t>
            </a:r>
            <a:r>
              <a:rPr sz="1800" spc="75" dirty="0">
                <a:latin typeface="Trebuchet MS"/>
                <a:cs typeface="Trebuchet MS"/>
              </a:rPr>
              <a:t>target </a:t>
            </a:r>
            <a:r>
              <a:rPr sz="1800" spc="40" dirty="0">
                <a:latin typeface="Trebuchet MS"/>
                <a:cs typeface="Trebuchet MS"/>
              </a:rPr>
              <a:t>variable.</a:t>
            </a:r>
            <a:endParaRPr sz="1800" dirty="0">
              <a:latin typeface="Trebuchet MS"/>
              <a:cs typeface="Trebuchet MS"/>
            </a:endParaRPr>
          </a:p>
        </p:txBody>
      </p:sp>
      <p:sp>
        <p:nvSpPr>
          <p:cNvPr id="7" name="object 7"/>
          <p:cNvSpPr txBox="1"/>
          <p:nvPr/>
        </p:nvSpPr>
        <p:spPr>
          <a:xfrm>
            <a:off x="10488086" y="7976348"/>
            <a:ext cx="4718685" cy="1924116"/>
          </a:xfrm>
          <a:prstGeom prst="rect">
            <a:avLst/>
          </a:prstGeom>
        </p:spPr>
        <p:txBody>
          <a:bodyPr vert="horz" wrap="square" lIns="0" tIns="12700" rIns="0" bIns="0" rtlCol="0">
            <a:spAutoFit/>
          </a:bodyPr>
          <a:lstStyle/>
          <a:p>
            <a:pPr marL="12700" marR="5080" algn="just">
              <a:lnSpc>
                <a:spcPct val="114599"/>
              </a:lnSpc>
              <a:spcBef>
                <a:spcPts val="100"/>
              </a:spcBef>
            </a:pPr>
            <a:r>
              <a:rPr sz="1800" spc="60" dirty="0">
                <a:latin typeface="Trebuchet MS"/>
                <a:cs typeface="Trebuchet MS"/>
              </a:rPr>
              <a:t>The</a:t>
            </a:r>
            <a:r>
              <a:rPr sz="1800" spc="225" dirty="0">
                <a:latin typeface="Trebuchet MS"/>
                <a:cs typeface="Trebuchet MS"/>
              </a:rPr>
              <a:t> </a:t>
            </a:r>
            <a:r>
              <a:rPr sz="1800" spc="175" dirty="0">
                <a:latin typeface="Trebuchet MS"/>
                <a:cs typeface="Trebuchet MS"/>
              </a:rPr>
              <a:t>graph</a:t>
            </a:r>
            <a:r>
              <a:rPr sz="1800" spc="229" dirty="0">
                <a:latin typeface="Trebuchet MS"/>
                <a:cs typeface="Trebuchet MS"/>
              </a:rPr>
              <a:t> </a:t>
            </a:r>
            <a:r>
              <a:rPr sz="1800" spc="175" dirty="0">
                <a:latin typeface="Trebuchet MS"/>
                <a:cs typeface="Trebuchet MS"/>
              </a:rPr>
              <a:t>above</a:t>
            </a:r>
            <a:r>
              <a:rPr sz="1800" spc="225" dirty="0">
                <a:latin typeface="Trebuchet MS"/>
                <a:cs typeface="Trebuchet MS"/>
              </a:rPr>
              <a:t> </a:t>
            </a:r>
            <a:r>
              <a:rPr sz="1800" spc="175" dirty="0">
                <a:latin typeface="Trebuchet MS"/>
                <a:cs typeface="Trebuchet MS"/>
              </a:rPr>
              <a:t>shows</a:t>
            </a:r>
            <a:r>
              <a:rPr sz="1800" spc="229" dirty="0">
                <a:latin typeface="Trebuchet MS"/>
                <a:cs typeface="Trebuchet MS"/>
              </a:rPr>
              <a:t> </a:t>
            </a:r>
            <a:r>
              <a:rPr sz="1800" spc="70" dirty="0">
                <a:latin typeface="Trebuchet MS"/>
                <a:cs typeface="Trebuchet MS"/>
              </a:rPr>
              <a:t>the</a:t>
            </a:r>
            <a:r>
              <a:rPr sz="1800" spc="229" dirty="0">
                <a:latin typeface="Trebuchet MS"/>
                <a:cs typeface="Trebuchet MS"/>
              </a:rPr>
              <a:t> </a:t>
            </a:r>
            <a:r>
              <a:rPr sz="1800" spc="45" dirty="0">
                <a:latin typeface="Trebuchet MS"/>
                <a:cs typeface="Trebuchet MS"/>
              </a:rPr>
              <a:t>distribution </a:t>
            </a:r>
            <a:r>
              <a:rPr sz="1800" spc="50" dirty="0">
                <a:latin typeface="Trebuchet MS"/>
                <a:cs typeface="Trebuchet MS"/>
              </a:rPr>
              <a:t>of</a:t>
            </a:r>
            <a:r>
              <a:rPr sz="1800" spc="-55" dirty="0">
                <a:latin typeface="Trebuchet MS"/>
                <a:cs typeface="Trebuchet MS"/>
              </a:rPr>
              <a:t> </a:t>
            </a:r>
            <a:r>
              <a:rPr sz="1800" spc="70" dirty="0">
                <a:latin typeface="Trebuchet MS"/>
                <a:cs typeface="Trebuchet MS"/>
              </a:rPr>
              <a:t>the</a:t>
            </a:r>
            <a:r>
              <a:rPr sz="1800" spc="-55" dirty="0">
                <a:latin typeface="Trebuchet MS"/>
                <a:cs typeface="Trebuchet MS"/>
              </a:rPr>
              <a:t> </a:t>
            </a:r>
            <a:r>
              <a:rPr sz="1800" spc="85" dirty="0">
                <a:latin typeface="Trebuchet MS"/>
                <a:cs typeface="Trebuchet MS"/>
              </a:rPr>
              <a:t>target</a:t>
            </a:r>
            <a:r>
              <a:rPr sz="1800" spc="-55" dirty="0">
                <a:latin typeface="Trebuchet MS"/>
                <a:cs typeface="Trebuchet MS"/>
              </a:rPr>
              <a:t> </a:t>
            </a:r>
            <a:r>
              <a:rPr sz="1800" spc="95" dirty="0">
                <a:latin typeface="Trebuchet MS"/>
                <a:cs typeface="Trebuchet MS"/>
              </a:rPr>
              <a:t>variable</a:t>
            </a:r>
            <a:r>
              <a:rPr sz="1800" spc="-55" dirty="0">
                <a:latin typeface="Trebuchet MS"/>
                <a:cs typeface="Trebuchet MS"/>
              </a:rPr>
              <a:t> </a:t>
            </a:r>
            <a:r>
              <a:rPr sz="1800" spc="160" dirty="0">
                <a:latin typeface="Trebuchet MS"/>
                <a:cs typeface="Trebuchet MS"/>
              </a:rPr>
              <a:t>by</a:t>
            </a:r>
            <a:r>
              <a:rPr sz="1800" spc="-55" dirty="0">
                <a:latin typeface="Trebuchet MS"/>
                <a:cs typeface="Trebuchet MS"/>
              </a:rPr>
              <a:t> </a:t>
            </a:r>
            <a:r>
              <a:rPr sz="1800" spc="45" dirty="0">
                <a:latin typeface="Trebuchet MS"/>
                <a:cs typeface="Trebuchet MS"/>
              </a:rPr>
              <a:t>'Gender'.</a:t>
            </a:r>
            <a:r>
              <a:rPr sz="1800" spc="-55" dirty="0">
                <a:latin typeface="Trebuchet MS"/>
                <a:cs typeface="Trebuchet MS"/>
              </a:rPr>
              <a:t> </a:t>
            </a:r>
            <a:r>
              <a:rPr lang="en-US" sz="1800" spc="-55" dirty="0" smtClean="0">
                <a:latin typeface="Trebuchet MS"/>
                <a:cs typeface="Trebuchet MS"/>
              </a:rPr>
              <a:t>M</a:t>
            </a:r>
            <a:r>
              <a:rPr sz="1800" spc="105" dirty="0" smtClean="0">
                <a:latin typeface="Trebuchet MS"/>
                <a:cs typeface="Trebuchet MS"/>
              </a:rPr>
              <a:t>ale </a:t>
            </a:r>
            <a:r>
              <a:rPr sz="1800" spc="155" dirty="0">
                <a:latin typeface="Trebuchet MS"/>
                <a:cs typeface="Trebuchet MS"/>
              </a:rPr>
              <a:t>bank</a:t>
            </a:r>
            <a:r>
              <a:rPr sz="1800" spc="340" dirty="0">
                <a:latin typeface="Trebuchet MS"/>
                <a:cs typeface="Trebuchet MS"/>
              </a:rPr>
              <a:t> </a:t>
            </a:r>
            <a:r>
              <a:rPr sz="1800" spc="140" dirty="0">
                <a:latin typeface="Trebuchet MS"/>
                <a:cs typeface="Trebuchet MS"/>
              </a:rPr>
              <a:t>customers</a:t>
            </a:r>
            <a:r>
              <a:rPr sz="1800" spc="345" dirty="0">
                <a:latin typeface="Trebuchet MS"/>
                <a:cs typeface="Trebuchet MS"/>
              </a:rPr>
              <a:t> </a:t>
            </a:r>
            <a:r>
              <a:rPr sz="1800" spc="120" dirty="0">
                <a:latin typeface="Trebuchet MS"/>
                <a:cs typeface="Trebuchet MS"/>
              </a:rPr>
              <a:t>churn</a:t>
            </a:r>
            <a:r>
              <a:rPr sz="1800" spc="345" dirty="0">
                <a:latin typeface="Trebuchet MS"/>
                <a:cs typeface="Trebuchet MS"/>
              </a:rPr>
              <a:t> </a:t>
            </a:r>
            <a:r>
              <a:rPr sz="1800" spc="70" dirty="0">
                <a:latin typeface="Trebuchet MS"/>
                <a:cs typeface="Trebuchet MS"/>
              </a:rPr>
              <a:t>the</a:t>
            </a:r>
            <a:r>
              <a:rPr sz="1800" spc="345" dirty="0">
                <a:latin typeface="Trebuchet MS"/>
                <a:cs typeface="Trebuchet MS"/>
              </a:rPr>
              <a:t> </a:t>
            </a:r>
            <a:r>
              <a:rPr sz="1800" spc="160" dirty="0">
                <a:latin typeface="Trebuchet MS"/>
                <a:cs typeface="Trebuchet MS"/>
              </a:rPr>
              <a:t>most</a:t>
            </a:r>
            <a:r>
              <a:rPr sz="1800" spc="340" dirty="0">
                <a:latin typeface="Trebuchet MS"/>
                <a:cs typeface="Trebuchet MS"/>
              </a:rPr>
              <a:t> </a:t>
            </a:r>
            <a:r>
              <a:rPr sz="1800" dirty="0">
                <a:latin typeface="Trebuchet MS"/>
                <a:cs typeface="Trebuchet MS"/>
              </a:rPr>
              <a:t>with</a:t>
            </a:r>
            <a:r>
              <a:rPr sz="1800" spc="345" dirty="0">
                <a:latin typeface="Trebuchet MS"/>
                <a:cs typeface="Trebuchet MS"/>
              </a:rPr>
              <a:t> </a:t>
            </a:r>
            <a:r>
              <a:rPr sz="1800" spc="215" dirty="0">
                <a:latin typeface="Trebuchet MS"/>
                <a:cs typeface="Trebuchet MS"/>
              </a:rPr>
              <a:t>a </a:t>
            </a:r>
            <a:r>
              <a:rPr sz="1800" spc="135" dirty="0">
                <a:latin typeface="Trebuchet MS"/>
                <a:cs typeface="Trebuchet MS"/>
              </a:rPr>
              <a:t>percentage</a:t>
            </a:r>
            <a:r>
              <a:rPr sz="1800" spc="155" dirty="0">
                <a:latin typeface="Trebuchet MS"/>
                <a:cs typeface="Trebuchet MS"/>
              </a:rPr>
              <a:t> </a:t>
            </a:r>
            <a:r>
              <a:rPr sz="1800" spc="50" dirty="0">
                <a:latin typeface="Trebuchet MS"/>
                <a:cs typeface="Trebuchet MS"/>
              </a:rPr>
              <a:t>of</a:t>
            </a:r>
            <a:r>
              <a:rPr sz="1800" spc="160" dirty="0">
                <a:latin typeface="Trebuchet MS"/>
                <a:cs typeface="Trebuchet MS"/>
              </a:rPr>
              <a:t> </a:t>
            </a:r>
            <a:r>
              <a:rPr lang="en-US" spc="-70" dirty="0" smtClean="0">
                <a:latin typeface="Trebuchet MS"/>
                <a:cs typeface="Trebuchet MS"/>
              </a:rPr>
              <a:t>25</a:t>
            </a:r>
            <a:r>
              <a:rPr sz="1800" spc="-70" dirty="0" smtClean="0">
                <a:latin typeface="Trebuchet MS"/>
                <a:cs typeface="Trebuchet MS"/>
              </a:rPr>
              <a:t>.</a:t>
            </a:r>
            <a:r>
              <a:rPr lang="en-US" sz="1800" spc="-70" dirty="0" smtClean="0">
                <a:latin typeface="Trebuchet MS"/>
                <a:cs typeface="Trebuchet MS"/>
              </a:rPr>
              <a:t>0</a:t>
            </a:r>
            <a:r>
              <a:rPr sz="1800" spc="-70" dirty="0" smtClean="0">
                <a:latin typeface="Trebuchet MS"/>
                <a:cs typeface="Trebuchet MS"/>
              </a:rPr>
              <a:t>4</a:t>
            </a:r>
            <a:r>
              <a:rPr sz="1800" spc="-70" dirty="0">
                <a:latin typeface="Trebuchet MS"/>
                <a:cs typeface="Trebuchet MS"/>
              </a:rPr>
              <a:t>%</a:t>
            </a:r>
            <a:r>
              <a:rPr sz="1800" spc="160" dirty="0">
                <a:latin typeface="Trebuchet MS"/>
                <a:cs typeface="Trebuchet MS"/>
              </a:rPr>
              <a:t> </a:t>
            </a:r>
            <a:r>
              <a:rPr sz="1800" spc="180" dirty="0">
                <a:latin typeface="Trebuchet MS"/>
                <a:cs typeface="Trebuchet MS"/>
              </a:rPr>
              <a:t>compared</a:t>
            </a:r>
            <a:r>
              <a:rPr sz="1800" spc="160" dirty="0">
                <a:latin typeface="Trebuchet MS"/>
                <a:cs typeface="Trebuchet MS"/>
              </a:rPr>
              <a:t> </a:t>
            </a:r>
            <a:r>
              <a:rPr sz="1800" spc="55" dirty="0">
                <a:latin typeface="Trebuchet MS"/>
                <a:cs typeface="Trebuchet MS"/>
              </a:rPr>
              <a:t>to</a:t>
            </a:r>
            <a:r>
              <a:rPr sz="1800" spc="160" dirty="0">
                <a:latin typeface="Trebuchet MS"/>
                <a:cs typeface="Trebuchet MS"/>
              </a:rPr>
              <a:t> </a:t>
            </a:r>
            <a:r>
              <a:rPr lang="en-US" sz="1800" spc="160" dirty="0" smtClean="0">
                <a:latin typeface="Trebuchet MS"/>
                <a:cs typeface="Trebuchet MS"/>
              </a:rPr>
              <a:t>Fe</a:t>
            </a:r>
            <a:r>
              <a:rPr sz="1800" spc="145" dirty="0" smtClean="0">
                <a:latin typeface="Trebuchet MS"/>
                <a:cs typeface="Trebuchet MS"/>
              </a:rPr>
              <a:t>males </a:t>
            </a:r>
            <a:r>
              <a:rPr sz="1800" spc="150" dirty="0">
                <a:latin typeface="Trebuchet MS"/>
                <a:cs typeface="Trebuchet MS"/>
              </a:rPr>
              <a:t>who</a:t>
            </a:r>
            <a:r>
              <a:rPr sz="1800" spc="-50" dirty="0">
                <a:latin typeface="Trebuchet MS"/>
                <a:cs typeface="Trebuchet MS"/>
              </a:rPr>
              <a:t> </a:t>
            </a:r>
            <a:r>
              <a:rPr sz="1800" spc="160" dirty="0">
                <a:latin typeface="Trebuchet MS"/>
                <a:cs typeface="Trebuchet MS"/>
              </a:rPr>
              <a:t>have</a:t>
            </a:r>
            <a:r>
              <a:rPr sz="1800" spc="-50" dirty="0">
                <a:latin typeface="Trebuchet MS"/>
                <a:cs typeface="Trebuchet MS"/>
              </a:rPr>
              <a:t> </a:t>
            </a:r>
            <a:r>
              <a:rPr sz="1800" spc="265" dirty="0">
                <a:latin typeface="Trebuchet MS"/>
                <a:cs typeface="Trebuchet MS"/>
              </a:rPr>
              <a:t>a</a:t>
            </a:r>
            <a:r>
              <a:rPr sz="1800" spc="-50" dirty="0">
                <a:latin typeface="Trebuchet MS"/>
                <a:cs typeface="Trebuchet MS"/>
              </a:rPr>
              <a:t> </a:t>
            </a:r>
            <a:r>
              <a:rPr sz="1800" spc="135" dirty="0">
                <a:latin typeface="Trebuchet MS"/>
                <a:cs typeface="Trebuchet MS"/>
              </a:rPr>
              <a:t>percentage</a:t>
            </a:r>
            <a:r>
              <a:rPr sz="1800" spc="-50" dirty="0">
                <a:latin typeface="Trebuchet MS"/>
                <a:cs typeface="Trebuchet MS"/>
              </a:rPr>
              <a:t> </a:t>
            </a:r>
            <a:r>
              <a:rPr sz="1800" spc="50" dirty="0">
                <a:latin typeface="Trebuchet MS"/>
                <a:cs typeface="Trebuchet MS"/>
              </a:rPr>
              <a:t>of</a:t>
            </a:r>
            <a:r>
              <a:rPr sz="1800" spc="-50" dirty="0">
                <a:latin typeface="Trebuchet MS"/>
                <a:cs typeface="Trebuchet MS"/>
              </a:rPr>
              <a:t> </a:t>
            </a:r>
            <a:r>
              <a:rPr lang="en-US" spc="30" dirty="0" smtClean="0">
                <a:latin typeface="Trebuchet MS"/>
                <a:cs typeface="Trebuchet MS"/>
              </a:rPr>
              <a:t>15.37</a:t>
            </a:r>
            <a:r>
              <a:rPr sz="1800" spc="30" dirty="0" smtClean="0">
                <a:latin typeface="Trebuchet MS"/>
                <a:cs typeface="Trebuchet MS"/>
              </a:rPr>
              <a:t>%.</a:t>
            </a:r>
            <a:endParaRPr sz="1800" dirty="0">
              <a:latin typeface="Trebuchet MS"/>
              <a:cs typeface="Trebuchet MS"/>
            </a:endParaRPr>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2362200" y="2247900"/>
            <a:ext cx="60198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9677399" y="1943100"/>
            <a:ext cx="6272651"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extLst>
              <a:ext uri="{28A0092B-C50C-407E-A947-70E740481C1C}">
                <a14:useLocalDpi xmlns:a14="http://schemas.microsoft.com/office/drawing/2010/main" val="0"/>
              </a:ext>
            </a:extLst>
          </a:blip>
          <a:stretch>
            <a:fillRect/>
          </a:stretch>
        </p:blipFill>
        <p:spPr>
          <a:xfrm>
            <a:off x="15950051" y="9844466"/>
            <a:ext cx="2337949" cy="441959"/>
          </a:xfrm>
          <a:prstGeom prst="rect">
            <a:avLst/>
          </a:prstGeom>
        </p:spPr>
      </p:pic>
      <p:sp>
        <p:nvSpPr>
          <p:cNvPr id="5" name="object 5"/>
          <p:cNvSpPr txBox="1">
            <a:spLocks noGrp="1"/>
          </p:cNvSpPr>
          <p:nvPr>
            <p:ph type="title"/>
          </p:nvPr>
        </p:nvSpPr>
        <p:spPr>
          <a:xfrm>
            <a:off x="2689406" y="598478"/>
            <a:ext cx="12657455" cy="555183"/>
          </a:xfrm>
          <a:prstGeom prst="rect">
            <a:avLst/>
          </a:prstGeom>
        </p:spPr>
        <p:txBody>
          <a:bodyPr vert="horz" wrap="square" lIns="0" tIns="62134" rIns="0" bIns="0" rtlCol="0">
            <a:spAutoFit/>
          </a:bodyPr>
          <a:lstStyle/>
          <a:p>
            <a:pPr marL="12700">
              <a:lnSpc>
                <a:spcPct val="100000"/>
              </a:lnSpc>
              <a:spcBef>
                <a:spcPts val="100"/>
              </a:spcBef>
            </a:pPr>
            <a:r>
              <a:rPr sz="3200" spc="110" dirty="0"/>
              <a:t>03.</a:t>
            </a:r>
            <a:r>
              <a:rPr sz="3200" spc="190" dirty="0"/>
              <a:t> </a:t>
            </a:r>
            <a:r>
              <a:rPr sz="3200" spc="-10" dirty="0" smtClean="0"/>
              <a:t>Analysis</a:t>
            </a:r>
            <a:endParaRPr sz="3200" dirty="0"/>
          </a:p>
        </p:txBody>
      </p:sp>
      <p:sp>
        <p:nvSpPr>
          <p:cNvPr id="7" name="object 7"/>
          <p:cNvSpPr txBox="1"/>
          <p:nvPr/>
        </p:nvSpPr>
        <p:spPr>
          <a:xfrm>
            <a:off x="10165702" y="2330002"/>
            <a:ext cx="5607698" cy="3481466"/>
          </a:xfrm>
          <a:prstGeom prst="rect">
            <a:avLst/>
          </a:prstGeom>
        </p:spPr>
        <p:txBody>
          <a:bodyPr vert="horz" wrap="square" lIns="0" tIns="12700" rIns="0" bIns="0" rtlCol="0">
            <a:spAutoFit/>
          </a:bodyPr>
          <a:lstStyle/>
          <a:p>
            <a:pPr marL="12700" marR="5080" algn="just">
              <a:lnSpc>
                <a:spcPct val="114599"/>
              </a:lnSpc>
              <a:spcBef>
                <a:spcPts val="100"/>
              </a:spcBef>
            </a:pPr>
            <a:r>
              <a:rPr sz="2800" spc="60" dirty="0" smtClean="0">
                <a:latin typeface="Trebuchet MS"/>
                <a:cs typeface="Trebuchet MS"/>
              </a:rPr>
              <a:t>The</a:t>
            </a:r>
            <a:r>
              <a:rPr lang="en-US" sz="2800" spc="60" dirty="0" smtClean="0">
                <a:latin typeface="Trebuchet MS"/>
                <a:cs typeface="Trebuchet MS"/>
              </a:rPr>
              <a:t> </a:t>
            </a:r>
            <a:r>
              <a:rPr sz="2800" spc="175" dirty="0" smtClean="0">
                <a:latin typeface="Trebuchet MS"/>
                <a:cs typeface="Trebuchet MS"/>
              </a:rPr>
              <a:t>graph</a:t>
            </a:r>
            <a:r>
              <a:rPr sz="2800" spc="229" dirty="0" smtClean="0">
                <a:latin typeface="Trebuchet MS"/>
                <a:cs typeface="Trebuchet MS"/>
              </a:rPr>
              <a:t> </a:t>
            </a:r>
            <a:r>
              <a:rPr sz="2800" spc="175" dirty="0" smtClean="0">
                <a:latin typeface="Trebuchet MS"/>
                <a:cs typeface="Trebuchet MS"/>
              </a:rPr>
              <a:t>shows</a:t>
            </a:r>
            <a:r>
              <a:rPr sz="2800" spc="229" dirty="0" smtClean="0">
                <a:latin typeface="Trebuchet MS"/>
                <a:cs typeface="Trebuchet MS"/>
              </a:rPr>
              <a:t> </a:t>
            </a:r>
            <a:r>
              <a:rPr sz="2800" spc="70" dirty="0">
                <a:latin typeface="Trebuchet MS"/>
                <a:cs typeface="Trebuchet MS"/>
              </a:rPr>
              <a:t>the</a:t>
            </a:r>
            <a:r>
              <a:rPr sz="2800" spc="229" dirty="0">
                <a:latin typeface="Trebuchet MS"/>
                <a:cs typeface="Trebuchet MS"/>
              </a:rPr>
              <a:t> </a:t>
            </a:r>
            <a:r>
              <a:rPr sz="2800" spc="45" dirty="0">
                <a:latin typeface="Trebuchet MS"/>
                <a:cs typeface="Trebuchet MS"/>
              </a:rPr>
              <a:t>distribution </a:t>
            </a:r>
            <a:r>
              <a:rPr sz="2800" spc="50" dirty="0">
                <a:latin typeface="Trebuchet MS"/>
                <a:cs typeface="Trebuchet MS"/>
              </a:rPr>
              <a:t>of</a:t>
            </a:r>
            <a:r>
              <a:rPr sz="2800" spc="459" dirty="0">
                <a:latin typeface="Trebuchet MS"/>
                <a:cs typeface="Trebuchet MS"/>
              </a:rPr>
              <a:t> </a:t>
            </a:r>
            <a:r>
              <a:rPr sz="2800" spc="85" dirty="0" smtClean="0">
                <a:latin typeface="Trebuchet MS"/>
                <a:cs typeface="Trebuchet MS"/>
              </a:rPr>
              <a:t>target</a:t>
            </a:r>
            <a:r>
              <a:rPr sz="2800" spc="465" dirty="0" smtClean="0">
                <a:latin typeface="Trebuchet MS"/>
                <a:cs typeface="Trebuchet MS"/>
              </a:rPr>
              <a:t>  </a:t>
            </a:r>
            <a:r>
              <a:rPr sz="2800" spc="105" dirty="0">
                <a:latin typeface="Trebuchet MS"/>
                <a:cs typeface="Trebuchet MS"/>
              </a:rPr>
              <a:t>variables</a:t>
            </a:r>
            <a:r>
              <a:rPr sz="2800" spc="465" dirty="0">
                <a:latin typeface="Trebuchet MS"/>
                <a:cs typeface="Trebuchet MS"/>
              </a:rPr>
              <a:t>  </a:t>
            </a:r>
            <a:r>
              <a:rPr sz="2800" spc="160" dirty="0">
                <a:latin typeface="Trebuchet MS"/>
                <a:cs typeface="Trebuchet MS"/>
              </a:rPr>
              <a:t>by</a:t>
            </a:r>
            <a:r>
              <a:rPr sz="2800" spc="465" dirty="0">
                <a:latin typeface="Trebuchet MS"/>
                <a:cs typeface="Trebuchet MS"/>
              </a:rPr>
              <a:t>  </a:t>
            </a:r>
            <a:r>
              <a:rPr sz="2800" spc="85" dirty="0">
                <a:latin typeface="Trebuchet MS"/>
                <a:cs typeface="Trebuchet MS"/>
              </a:rPr>
              <a:t>'Geography</a:t>
            </a:r>
            <a:r>
              <a:rPr sz="2800" spc="85" dirty="0" smtClean="0">
                <a:latin typeface="Trebuchet MS"/>
                <a:cs typeface="Trebuchet MS"/>
              </a:rPr>
              <a:t>'.</a:t>
            </a:r>
            <a:endParaRPr lang="en-US" sz="2800" spc="85" dirty="0" smtClean="0">
              <a:latin typeface="Trebuchet MS"/>
              <a:cs typeface="Trebuchet MS"/>
            </a:endParaRPr>
          </a:p>
          <a:p>
            <a:pPr marL="12700" marR="5080" algn="just">
              <a:lnSpc>
                <a:spcPct val="114599"/>
              </a:lnSpc>
              <a:spcBef>
                <a:spcPts val="100"/>
              </a:spcBef>
            </a:pPr>
            <a:r>
              <a:rPr sz="2800" spc="85" dirty="0" smtClean="0">
                <a:latin typeface="Trebuchet MS"/>
                <a:cs typeface="Trebuchet MS"/>
              </a:rPr>
              <a:t> </a:t>
            </a:r>
            <a:r>
              <a:rPr lang="en-US" sz="2800" spc="85" dirty="0" smtClean="0">
                <a:latin typeface="Trebuchet MS"/>
                <a:cs typeface="Trebuchet MS"/>
              </a:rPr>
              <a:t>Sp</a:t>
            </a:r>
            <a:r>
              <a:rPr lang="en-US" sz="2800" spc="105" dirty="0" smtClean="0">
                <a:latin typeface="Trebuchet MS"/>
                <a:cs typeface="Trebuchet MS"/>
              </a:rPr>
              <a:t>ain </a:t>
            </a:r>
            <a:r>
              <a:rPr sz="2800" spc="204" dirty="0" smtClean="0">
                <a:latin typeface="Trebuchet MS"/>
                <a:cs typeface="Trebuchet MS"/>
              </a:rPr>
              <a:t>and</a:t>
            </a:r>
            <a:r>
              <a:rPr sz="2800" spc="245" dirty="0" smtClean="0">
                <a:latin typeface="Trebuchet MS"/>
                <a:cs typeface="Trebuchet MS"/>
              </a:rPr>
              <a:t>  </a:t>
            </a:r>
            <a:r>
              <a:rPr sz="2800" spc="160" dirty="0">
                <a:latin typeface="Trebuchet MS"/>
                <a:cs typeface="Trebuchet MS"/>
              </a:rPr>
              <a:t>Germany</a:t>
            </a:r>
            <a:r>
              <a:rPr sz="2800" spc="250" dirty="0">
                <a:latin typeface="Trebuchet MS"/>
                <a:cs typeface="Trebuchet MS"/>
              </a:rPr>
              <a:t>  </a:t>
            </a:r>
            <a:r>
              <a:rPr sz="2800" spc="160" dirty="0">
                <a:latin typeface="Trebuchet MS"/>
                <a:cs typeface="Trebuchet MS"/>
              </a:rPr>
              <a:t>have</a:t>
            </a:r>
            <a:r>
              <a:rPr sz="2800" spc="245" dirty="0">
                <a:latin typeface="Trebuchet MS"/>
                <a:cs typeface="Trebuchet MS"/>
              </a:rPr>
              <a:t>  </a:t>
            </a:r>
            <a:r>
              <a:rPr sz="2800" spc="265" dirty="0">
                <a:latin typeface="Trebuchet MS"/>
                <a:cs typeface="Trebuchet MS"/>
              </a:rPr>
              <a:t>a</a:t>
            </a:r>
            <a:r>
              <a:rPr sz="2800" spc="250" dirty="0">
                <a:latin typeface="Trebuchet MS"/>
                <a:cs typeface="Trebuchet MS"/>
              </a:rPr>
              <a:t>  </a:t>
            </a:r>
            <a:r>
              <a:rPr lang="en-US" sz="2800" spc="250" dirty="0" smtClean="0">
                <a:latin typeface="Trebuchet MS"/>
                <a:cs typeface="Trebuchet MS"/>
              </a:rPr>
              <a:t>retention</a:t>
            </a:r>
            <a:r>
              <a:rPr sz="2800" spc="100" dirty="0" smtClean="0">
                <a:latin typeface="Trebuchet MS"/>
                <a:cs typeface="Trebuchet MS"/>
              </a:rPr>
              <a:t> </a:t>
            </a:r>
            <a:r>
              <a:rPr sz="2800" spc="135" dirty="0">
                <a:latin typeface="Trebuchet MS"/>
                <a:cs typeface="Trebuchet MS"/>
              </a:rPr>
              <a:t>percentage </a:t>
            </a:r>
            <a:r>
              <a:rPr sz="2800" spc="50" dirty="0">
                <a:latin typeface="Trebuchet MS"/>
                <a:cs typeface="Trebuchet MS"/>
              </a:rPr>
              <a:t>of</a:t>
            </a:r>
            <a:r>
              <a:rPr sz="2800" spc="135" dirty="0">
                <a:latin typeface="Trebuchet MS"/>
                <a:cs typeface="Trebuchet MS"/>
              </a:rPr>
              <a:t> </a:t>
            </a:r>
            <a:r>
              <a:rPr lang="en-US" sz="2800" dirty="0" smtClean="0">
                <a:latin typeface="Trebuchet MS"/>
                <a:cs typeface="Trebuchet MS"/>
              </a:rPr>
              <a:t>25</a:t>
            </a:r>
            <a:r>
              <a:rPr sz="2800" dirty="0" smtClean="0">
                <a:latin typeface="Trebuchet MS"/>
                <a:cs typeface="Trebuchet MS"/>
              </a:rPr>
              <a:t>%</a:t>
            </a:r>
            <a:r>
              <a:rPr sz="2800" spc="135" dirty="0" smtClean="0">
                <a:latin typeface="Trebuchet MS"/>
                <a:cs typeface="Trebuchet MS"/>
              </a:rPr>
              <a:t> </a:t>
            </a:r>
            <a:r>
              <a:rPr sz="2800" spc="185" dirty="0">
                <a:latin typeface="Trebuchet MS"/>
                <a:cs typeface="Trebuchet MS"/>
              </a:rPr>
              <a:t>each</a:t>
            </a:r>
            <a:r>
              <a:rPr sz="2800" spc="140" dirty="0">
                <a:latin typeface="Trebuchet MS"/>
                <a:cs typeface="Trebuchet MS"/>
              </a:rPr>
              <a:t> </a:t>
            </a:r>
            <a:r>
              <a:rPr sz="2800" spc="204" dirty="0">
                <a:latin typeface="Trebuchet MS"/>
                <a:cs typeface="Trebuchet MS"/>
              </a:rPr>
              <a:t>and</a:t>
            </a:r>
            <a:r>
              <a:rPr sz="2800" spc="135" dirty="0">
                <a:latin typeface="Trebuchet MS"/>
                <a:cs typeface="Trebuchet MS"/>
              </a:rPr>
              <a:t> </a:t>
            </a:r>
            <a:r>
              <a:rPr sz="2800" spc="145" dirty="0">
                <a:latin typeface="Trebuchet MS"/>
                <a:cs typeface="Trebuchet MS"/>
              </a:rPr>
              <a:t>Spain</a:t>
            </a:r>
            <a:r>
              <a:rPr sz="2800" spc="135" dirty="0">
                <a:latin typeface="Trebuchet MS"/>
                <a:cs typeface="Trebuchet MS"/>
              </a:rPr>
              <a:t> </a:t>
            </a:r>
            <a:r>
              <a:rPr sz="2800" spc="-20" dirty="0">
                <a:latin typeface="Trebuchet MS"/>
                <a:cs typeface="Trebuchet MS"/>
              </a:rPr>
              <a:t>with </a:t>
            </a:r>
            <a:r>
              <a:rPr sz="2800" spc="265" dirty="0">
                <a:latin typeface="Trebuchet MS"/>
                <a:cs typeface="Trebuchet MS"/>
              </a:rPr>
              <a:t>a</a:t>
            </a:r>
            <a:r>
              <a:rPr sz="2800" spc="-50" dirty="0">
                <a:latin typeface="Trebuchet MS"/>
                <a:cs typeface="Trebuchet MS"/>
              </a:rPr>
              <a:t> </a:t>
            </a:r>
            <a:r>
              <a:rPr lang="en-US" sz="2800" spc="120" dirty="0" smtClean="0">
                <a:latin typeface="Trebuchet MS"/>
                <a:cs typeface="Trebuchet MS"/>
              </a:rPr>
              <a:t>France </a:t>
            </a:r>
            <a:r>
              <a:rPr sz="2800" spc="135" dirty="0" smtClean="0">
                <a:latin typeface="Trebuchet MS"/>
                <a:cs typeface="Trebuchet MS"/>
              </a:rPr>
              <a:t>percentage</a:t>
            </a:r>
            <a:r>
              <a:rPr sz="2800" spc="-50" dirty="0" smtClean="0">
                <a:latin typeface="Trebuchet MS"/>
                <a:cs typeface="Trebuchet MS"/>
              </a:rPr>
              <a:t> </a:t>
            </a:r>
            <a:r>
              <a:rPr sz="2800" spc="50" dirty="0">
                <a:latin typeface="Trebuchet MS"/>
                <a:cs typeface="Trebuchet MS"/>
              </a:rPr>
              <a:t>of</a:t>
            </a:r>
            <a:r>
              <a:rPr sz="2800" spc="-45" dirty="0">
                <a:latin typeface="Trebuchet MS"/>
                <a:cs typeface="Trebuchet MS"/>
              </a:rPr>
              <a:t> </a:t>
            </a:r>
            <a:r>
              <a:rPr lang="en-US" sz="2800" spc="-20" dirty="0" smtClean="0">
                <a:latin typeface="Trebuchet MS"/>
                <a:cs typeface="Trebuchet MS"/>
              </a:rPr>
              <a:t>50</a:t>
            </a:r>
            <a:r>
              <a:rPr sz="2800" spc="-20" dirty="0" smtClean="0">
                <a:latin typeface="Trebuchet MS"/>
                <a:cs typeface="Trebuchet MS"/>
              </a:rPr>
              <a:t>%.</a:t>
            </a:r>
            <a:endParaRPr sz="2800" dirty="0">
              <a:latin typeface="Trebuchet MS"/>
              <a:cs typeface="Trebuchet MS"/>
            </a:endParaRPr>
          </a:p>
        </p:txBody>
      </p:sp>
      <p:pic>
        <p:nvPicPr>
          <p:cNvPr id="2050"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1769705" y="1714500"/>
            <a:ext cx="6512769" cy="6899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extLst>
              <a:ext uri="{28A0092B-C50C-407E-A947-70E740481C1C}">
                <a14:useLocalDpi xmlns:a14="http://schemas.microsoft.com/office/drawing/2010/main" val="0"/>
              </a:ext>
            </a:extLst>
          </a:blip>
          <a:stretch>
            <a:fillRect/>
          </a:stretch>
        </p:blipFill>
        <p:spPr>
          <a:xfrm>
            <a:off x="15950051" y="9844466"/>
            <a:ext cx="2337949" cy="441959"/>
          </a:xfrm>
          <a:prstGeom prst="rect">
            <a:avLst/>
          </a:prstGeom>
        </p:spPr>
      </p:pic>
      <p:sp>
        <p:nvSpPr>
          <p:cNvPr id="3" name="object 3"/>
          <p:cNvSpPr txBox="1">
            <a:spLocks noGrp="1"/>
          </p:cNvSpPr>
          <p:nvPr>
            <p:ph type="title"/>
          </p:nvPr>
        </p:nvSpPr>
        <p:spPr>
          <a:xfrm>
            <a:off x="2689406" y="598478"/>
            <a:ext cx="12657455" cy="555183"/>
          </a:xfrm>
          <a:prstGeom prst="rect">
            <a:avLst/>
          </a:prstGeom>
        </p:spPr>
        <p:txBody>
          <a:bodyPr vert="horz" wrap="square" lIns="0" tIns="62134" rIns="0" bIns="0" rtlCol="0">
            <a:spAutoFit/>
          </a:bodyPr>
          <a:lstStyle/>
          <a:p>
            <a:pPr marL="12700">
              <a:lnSpc>
                <a:spcPct val="100000"/>
              </a:lnSpc>
              <a:spcBef>
                <a:spcPts val="100"/>
              </a:spcBef>
            </a:pPr>
            <a:r>
              <a:rPr sz="3200" spc="110" dirty="0"/>
              <a:t>03.</a:t>
            </a:r>
            <a:r>
              <a:rPr sz="3200" spc="180" dirty="0"/>
              <a:t> </a:t>
            </a:r>
            <a:r>
              <a:rPr sz="3200" spc="-10" dirty="0" smtClean="0"/>
              <a:t>Analysis</a:t>
            </a:r>
            <a:endParaRPr sz="3200" dirty="0"/>
          </a:p>
        </p:txBody>
      </p:sp>
      <p:sp>
        <p:nvSpPr>
          <p:cNvPr id="4" name="object 4"/>
          <p:cNvSpPr txBox="1"/>
          <p:nvPr/>
        </p:nvSpPr>
        <p:spPr>
          <a:xfrm>
            <a:off x="2938544" y="8146894"/>
            <a:ext cx="12265660" cy="1440907"/>
          </a:xfrm>
          <a:prstGeom prst="rect">
            <a:avLst/>
          </a:prstGeom>
        </p:spPr>
        <p:txBody>
          <a:bodyPr vert="horz" wrap="square" lIns="0" tIns="12700" rIns="0" bIns="0" rtlCol="0">
            <a:spAutoFit/>
          </a:bodyPr>
          <a:lstStyle/>
          <a:p>
            <a:pPr marL="12700" marR="5080" algn="just">
              <a:lnSpc>
                <a:spcPct val="115599"/>
              </a:lnSpc>
              <a:spcBef>
                <a:spcPts val="100"/>
              </a:spcBef>
            </a:pPr>
            <a:r>
              <a:rPr sz="2000" spc="80" dirty="0">
                <a:latin typeface="Trebuchet MS"/>
                <a:cs typeface="Trebuchet MS"/>
              </a:rPr>
              <a:t>The</a:t>
            </a:r>
            <a:r>
              <a:rPr sz="2000" spc="140" dirty="0">
                <a:latin typeface="Trebuchet MS"/>
                <a:cs typeface="Trebuchet MS"/>
              </a:rPr>
              <a:t> </a:t>
            </a:r>
            <a:r>
              <a:rPr sz="2000" spc="200" dirty="0">
                <a:latin typeface="Trebuchet MS"/>
                <a:cs typeface="Trebuchet MS"/>
              </a:rPr>
              <a:t>above</a:t>
            </a:r>
            <a:r>
              <a:rPr sz="2000" spc="145" dirty="0">
                <a:latin typeface="Trebuchet MS"/>
                <a:cs typeface="Trebuchet MS"/>
              </a:rPr>
              <a:t> </a:t>
            </a:r>
            <a:r>
              <a:rPr sz="2000" spc="200" dirty="0">
                <a:latin typeface="Trebuchet MS"/>
                <a:cs typeface="Trebuchet MS"/>
              </a:rPr>
              <a:t>graph</a:t>
            </a:r>
            <a:r>
              <a:rPr sz="2000" spc="145" dirty="0">
                <a:latin typeface="Trebuchet MS"/>
                <a:cs typeface="Trebuchet MS"/>
              </a:rPr>
              <a:t> </a:t>
            </a:r>
            <a:r>
              <a:rPr sz="2000" spc="190" dirty="0">
                <a:latin typeface="Trebuchet MS"/>
                <a:cs typeface="Trebuchet MS"/>
              </a:rPr>
              <a:t>shows</a:t>
            </a:r>
            <a:r>
              <a:rPr sz="2000" spc="140" dirty="0">
                <a:latin typeface="Trebuchet MS"/>
                <a:cs typeface="Trebuchet MS"/>
              </a:rPr>
              <a:t> </a:t>
            </a:r>
            <a:r>
              <a:rPr sz="2000" spc="85" dirty="0">
                <a:latin typeface="Trebuchet MS"/>
                <a:cs typeface="Trebuchet MS"/>
              </a:rPr>
              <a:t>the</a:t>
            </a:r>
            <a:r>
              <a:rPr sz="2000" spc="145" dirty="0">
                <a:latin typeface="Trebuchet MS"/>
                <a:cs typeface="Trebuchet MS"/>
              </a:rPr>
              <a:t> </a:t>
            </a:r>
            <a:r>
              <a:rPr sz="2000" spc="65" dirty="0">
                <a:latin typeface="Trebuchet MS"/>
                <a:cs typeface="Trebuchet MS"/>
              </a:rPr>
              <a:t>distribution</a:t>
            </a:r>
            <a:r>
              <a:rPr sz="2000" spc="145" dirty="0">
                <a:latin typeface="Trebuchet MS"/>
                <a:cs typeface="Trebuchet MS"/>
              </a:rPr>
              <a:t> </a:t>
            </a:r>
            <a:r>
              <a:rPr sz="2000" spc="55" dirty="0">
                <a:latin typeface="Trebuchet MS"/>
                <a:cs typeface="Trebuchet MS"/>
              </a:rPr>
              <a:t>of</a:t>
            </a:r>
            <a:r>
              <a:rPr sz="2000" spc="140" dirty="0">
                <a:latin typeface="Trebuchet MS"/>
                <a:cs typeface="Trebuchet MS"/>
              </a:rPr>
              <a:t> </a:t>
            </a:r>
            <a:r>
              <a:rPr lang="en-US" sz="2000" spc="140" dirty="0" smtClean="0">
                <a:latin typeface="Trebuchet MS"/>
                <a:cs typeface="Trebuchet MS"/>
              </a:rPr>
              <a:t>customer type</a:t>
            </a:r>
            <a:r>
              <a:rPr sz="2000" spc="145" dirty="0" smtClean="0">
                <a:latin typeface="Trebuchet MS"/>
                <a:cs typeface="Trebuchet MS"/>
              </a:rPr>
              <a:t> </a:t>
            </a:r>
            <a:r>
              <a:rPr sz="2000" spc="220" dirty="0">
                <a:latin typeface="Trebuchet MS"/>
                <a:cs typeface="Trebuchet MS"/>
              </a:rPr>
              <a:t>based</a:t>
            </a:r>
            <a:r>
              <a:rPr sz="2000" spc="145" dirty="0">
                <a:latin typeface="Trebuchet MS"/>
                <a:cs typeface="Trebuchet MS"/>
              </a:rPr>
              <a:t> </a:t>
            </a:r>
            <a:r>
              <a:rPr sz="2000" spc="190" dirty="0">
                <a:latin typeface="Trebuchet MS"/>
                <a:cs typeface="Trebuchet MS"/>
              </a:rPr>
              <a:t>on</a:t>
            </a:r>
            <a:r>
              <a:rPr sz="2000" spc="140" dirty="0">
                <a:latin typeface="Trebuchet MS"/>
                <a:cs typeface="Trebuchet MS"/>
              </a:rPr>
              <a:t> churn</a:t>
            </a:r>
            <a:r>
              <a:rPr sz="2000" spc="145" dirty="0">
                <a:latin typeface="Trebuchet MS"/>
                <a:cs typeface="Trebuchet MS"/>
              </a:rPr>
              <a:t> </a:t>
            </a:r>
            <a:r>
              <a:rPr sz="2000" spc="60" dirty="0">
                <a:latin typeface="Trebuchet MS"/>
                <a:cs typeface="Trebuchet MS"/>
              </a:rPr>
              <a:t>status.</a:t>
            </a:r>
            <a:r>
              <a:rPr sz="2000" spc="145" dirty="0">
                <a:latin typeface="Trebuchet MS"/>
                <a:cs typeface="Trebuchet MS"/>
              </a:rPr>
              <a:t> </a:t>
            </a:r>
            <a:r>
              <a:rPr lang="en-US" sz="2000" spc="145" dirty="0" smtClean="0">
                <a:latin typeface="Trebuchet MS"/>
                <a:cs typeface="Trebuchet MS"/>
              </a:rPr>
              <a:t>Customers who are mid stage and are I early stage have relative similar churn rate and retention rate, and as far as Long term customers are concerned they have chosen to leave the bank as their churn rate is higher.</a:t>
            </a:r>
            <a:endParaRPr sz="2000" dirty="0">
              <a:latin typeface="Trebuchet MS"/>
              <a:cs typeface="Trebuchet MS"/>
            </a:endParaRPr>
          </a:p>
        </p:txBody>
      </p:sp>
      <p:pic>
        <p:nvPicPr>
          <p:cNvPr id="307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2286001" y="1790700"/>
            <a:ext cx="14325600" cy="5791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TotalTime>
  <Words>616</Words>
  <Application>Microsoft Office PowerPoint</Application>
  <PresentationFormat>Custom</PresentationFormat>
  <Paragraphs>52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Analysis of Bank Customer Churn</vt:lpstr>
      <vt:lpstr>Table of Contents</vt:lpstr>
      <vt:lpstr>01. Background</vt:lpstr>
      <vt:lpstr>01. Problem Statement</vt:lpstr>
      <vt:lpstr>02. Data Preparation</vt:lpstr>
      <vt:lpstr>03. Exploratory Data Analysis</vt:lpstr>
      <vt:lpstr>03. Analysis</vt:lpstr>
      <vt:lpstr>03. Analysis</vt:lpstr>
      <vt:lpstr>03. Analysis</vt:lpstr>
      <vt:lpstr>03. Analysis</vt:lpstr>
      <vt:lpstr>03. Analysis</vt:lpstr>
      <vt:lpstr>04. 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Customer Churn Prediction</dc:title>
  <dc:creator>Yosafat</dc:creator>
  <cp:keywords>DAFn-oQ3tJo,BAFn9KPs_oU</cp:keywords>
  <cp:lastModifiedBy>admin</cp:lastModifiedBy>
  <cp:revision>7</cp:revision>
  <dcterms:created xsi:type="dcterms:W3CDTF">2024-03-26T17:02:49Z</dcterms:created>
  <dcterms:modified xsi:type="dcterms:W3CDTF">2024-03-26T19:07:31Z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2023-07-08T00:00:00Z</vt:filetime>
  </property>
  <property fmtid="{D5CDD505-2E9C-101B-9397-08002B2CF9AE}" pid="3" name="Creator">
    <vt:lpwstr>Canva</vt:lpwstr>
  </property>
  <property fmtid="{D5CDD505-2E9C-101B-9397-08002B2CF9AE}" pid="4" name="LastSaved">
    <vt:filetime>2024-03-26T00:00:00Z</vt:filetime>
  </property>
  <property fmtid="{D5CDD505-2E9C-101B-9397-08002B2CF9AE}" pid="5" name="Producer">
    <vt:lpwstr>3-Heights(TM) PDF Security Shell 4.8.25.2 (http://www.pdf-tools.com)</vt:lpwstr>
  </property>
</Properties>
</file>