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sldIdLst>
    <p:sldId id="257" r:id="rId2"/>
    <p:sldId id="289" r:id="rId3"/>
    <p:sldId id="288" r:id="rId4"/>
    <p:sldId id="276" r:id="rId5"/>
    <p:sldId id="275" r:id="rId6"/>
    <p:sldId id="271" r:id="rId7"/>
    <p:sldId id="291" r:id="rId8"/>
    <p:sldId id="277" r:id="rId9"/>
    <p:sldId id="279" r:id="rId10"/>
    <p:sldId id="281" r:id="rId11"/>
    <p:sldId id="283" r:id="rId12"/>
    <p:sldId id="263" r:id="rId13"/>
    <p:sldId id="26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291" autoAdjust="0"/>
  </p:normalViewPr>
  <p:slideViewPr>
    <p:cSldViewPr snapToGrid="0" showGuides="1">
      <p:cViewPr varScale="1">
        <p:scale>
          <a:sx n="72" d="100"/>
          <a:sy n="72" d="100"/>
        </p:scale>
        <p:origin x="216" y="78"/>
      </p:cViewPr>
      <p:guideLst>
        <p:guide orient="horz" pos="2064"/>
        <p:guide pos="3840"/>
        <p:guide pos="456"/>
        <p:guide pos="7200"/>
      </p:guideLst>
    </p:cSldViewPr>
  </p:slideViewPr>
  <p:outlineViewPr>
    <p:cViewPr>
      <p:scale>
        <a:sx n="33" d="100"/>
        <a:sy n="33" d="100"/>
      </p:scale>
      <p:origin x="0" y="-192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4603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402497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41449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182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0769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8525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55618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459043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08303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49582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33364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38363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07517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75199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22101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5237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94036C-9E7C-4FFC-99FA-414B61E345DD}" type="datetimeFigureOut">
              <a:rPr lang="en-US" smtClean="0"/>
              <a:t>2/26/2019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89967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94036C-9E7C-4FFC-99FA-414B61E345DD}" type="datetimeFigureOut">
              <a:rPr lang="en-US" smtClean="0"/>
              <a:t>2/26/2019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4249769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6901745" y="-316142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692727" y="2595010"/>
            <a:ext cx="7390661" cy="1292662"/>
          </a:xfrm>
          <a:prstGeom prst="rect">
            <a:avLst/>
          </a:prstGeom>
          <a:noFill/>
        </p:spPr>
        <p:txBody>
          <a:bodyPr wrap="square" lIns="0" tIns="0" rIns="0" bIns="0" rtlCol="0">
            <a:spAutoFit/>
          </a:bodyPr>
          <a:lstStyle/>
          <a:p>
            <a:pPr algn="ctr"/>
            <a:r>
              <a:rPr lang="en-IN" sz="2800" dirty="0">
                <a:latin typeface="Segoe UI" panose="020B0502040204020203" pitchFamily="34" charset="0"/>
                <a:cs typeface="Segoe UI" panose="020B0502040204020203" pitchFamily="34" charset="0"/>
              </a:rPr>
              <a:t>Prediction of Employee Attrition</a:t>
            </a:r>
          </a:p>
          <a:p>
            <a:pPr algn="ctr"/>
            <a:r>
              <a:rPr lang="en-IN" sz="2800" dirty="0">
                <a:latin typeface="Segoe UI" panose="020B0502040204020203" pitchFamily="34" charset="0"/>
                <a:cs typeface="Segoe UI" panose="020B0502040204020203" pitchFamily="34" charset="0"/>
              </a:rPr>
              <a:t> in Information Technology using Hybrid Feature Selection and Classification Techniques</a:t>
            </a:r>
            <a:endParaRPr lang="en-US" sz="2800" b="1" dirty="0">
              <a:solidFill>
                <a:srgbClr val="002060"/>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480000" y="5967152"/>
            <a:ext cx="3536195" cy="276999"/>
          </a:xfrm>
          <a:prstGeom prst="rect">
            <a:avLst/>
          </a:prstGeom>
        </p:spPr>
        <p:txBody>
          <a:bodyPr wrap="square" lIns="0" tIns="0" rIns="0" bIns="0">
            <a:spAutoFit/>
          </a:bodyPr>
          <a:lstStyle/>
          <a:p>
            <a:pPr algn="ctr"/>
            <a:r>
              <a:rPr lang="en-IN" dirty="0" err="1">
                <a:latin typeface="Segoe UI" panose="020B0502040204020203" pitchFamily="34" charset="0"/>
                <a:cs typeface="Segoe UI" panose="020B0502040204020203" pitchFamily="34" charset="0"/>
              </a:rPr>
              <a:t>Rucha</a:t>
            </a:r>
            <a:r>
              <a:rPr lang="en-IN" dirty="0">
                <a:latin typeface="Segoe UI" panose="020B0502040204020203" pitchFamily="34" charset="0"/>
                <a:cs typeface="Segoe UI" panose="020B0502040204020203" pitchFamily="34" charset="0"/>
              </a:rPr>
              <a:t> Chaudhari</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283539-46CF-4A1B-8030-2E2828A9A3A6}"/>
              </a:ext>
            </a:extLst>
          </p:cNvPr>
          <p:cNvSpPr txBox="1">
            <a:spLocks noGrp="1"/>
          </p:cNvSpPr>
          <p:nvPr>
            <p:ph type="title"/>
          </p:nvPr>
        </p:nvSpPr>
        <p:spPr>
          <a:xfrm>
            <a:off x="301841" y="641156"/>
            <a:ext cx="11360276" cy="969496"/>
          </a:xfrm>
          <a:prstGeom prst="rect">
            <a:avLst/>
          </a:prstGeom>
          <a:noFill/>
        </p:spPr>
        <p:txBody>
          <a:bodyPr wrap="square" lIns="0" tIns="0" rIns="0" bIns="0" rtlCol="0">
            <a:spAutoFit/>
          </a:bodyPr>
          <a:lstStyle/>
          <a:p>
            <a:r>
              <a:rPr lang="en-IN" sz="3500" b="1" dirty="0">
                <a:solidFill>
                  <a:srgbClr val="002060"/>
                </a:solidFill>
                <a:latin typeface="Segoe UI" panose="020B0502040204020203" pitchFamily="34" charset="0"/>
                <a:cs typeface="Segoe UI" panose="020B0502040204020203" pitchFamily="34" charset="0"/>
              </a:rPr>
              <a:t>Implementation of hybrid Artificial bee colony with Logistic Regression :</a:t>
            </a:r>
            <a:endParaRPr lang="en-US" sz="3500" b="1" dirty="0">
              <a:solidFill>
                <a:srgbClr val="002060"/>
              </a:solidFill>
              <a:latin typeface="Segoe UI" panose="020B0502040204020203" pitchFamily="34" charset="0"/>
              <a:cs typeface="Segoe UI" panose="020B0502040204020203" pitchFamily="34" charset="0"/>
            </a:endParaRPr>
          </a:p>
        </p:txBody>
      </p:sp>
      <p:sp>
        <p:nvSpPr>
          <p:cNvPr id="7" name="Title 2">
            <a:extLst>
              <a:ext uri="{FF2B5EF4-FFF2-40B4-BE49-F238E27FC236}">
                <a16:creationId xmlns:a16="http://schemas.microsoft.com/office/drawing/2014/main" id="{30500F66-3821-4413-B794-57BED80FAD8E}"/>
              </a:ext>
            </a:extLst>
          </p:cNvPr>
          <p:cNvSpPr txBox="1">
            <a:spLocks/>
          </p:cNvSpPr>
          <p:nvPr/>
        </p:nvSpPr>
        <p:spPr>
          <a:xfrm>
            <a:off x="301841" y="1950656"/>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1: </a:t>
            </a:r>
            <a:r>
              <a:rPr lang="en-IN" sz="2000" dirty="0">
                <a:solidFill>
                  <a:srgbClr val="002060"/>
                </a:solidFill>
                <a:latin typeface="Segoe UI" panose="020B0502040204020203" pitchFamily="34" charset="0"/>
                <a:cs typeface="Segoe UI" panose="020B0502040204020203" pitchFamily="34" charset="0"/>
              </a:rPr>
              <a:t>Implemented Artificial be colony algorithm using python.</a:t>
            </a:r>
            <a:endParaRPr lang="en-US" sz="2000" dirty="0">
              <a:solidFill>
                <a:srgbClr val="002060"/>
              </a:solidFill>
              <a:latin typeface="Segoe UI" panose="020B0502040204020203" pitchFamily="34" charset="0"/>
              <a:cs typeface="Segoe UI" panose="020B0502040204020203" pitchFamily="34" charset="0"/>
            </a:endParaRPr>
          </a:p>
        </p:txBody>
      </p:sp>
      <p:sp>
        <p:nvSpPr>
          <p:cNvPr id="8" name="Title 2">
            <a:extLst>
              <a:ext uri="{FF2B5EF4-FFF2-40B4-BE49-F238E27FC236}">
                <a16:creationId xmlns:a16="http://schemas.microsoft.com/office/drawing/2014/main" id="{1B85DDC0-B92F-4E1C-A27A-CE849B9DA491}"/>
              </a:ext>
            </a:extLst>
          </p:cNvPr>
          <p:cNvSpPr txBox="1">
            <a:spLocks/>
          </p:cNvSpPr>
          <p:nvPr/>
        </p:nvSpPr>
        <p:spPr>
          <a:xfrm>
            <a:off x="301841" y="2685139"/>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2: </a:t>
            </a:r>
            <a:r>
              <a:rPr lang="en-IN" sz="2000" dirty="0">
                <a:solidFill>
                  <a:srgbClr val="002060"/>
                </a:solidFill>
                <a:latin typeface="Segoe UI" panose="020B0502040204020203" pitchFamily="34" charset="0"/>
                <a:cs typeface="Segoe UI" panose="020B0502040204020203" pitchFamily="34" charset="0"/>
              </a:rPr>
              <a:t>Using </a:t>
            </a:r>
            <a:r>
              <a:rPr lang="en-IN" sz="2000" dirty="0" err="1">
                <a:solidFill>
                  <a:srgbClr val="002060"/>
                </a:solidFill>
                <a:latin typeface="Segoe UI" panose="020B0502040204020203" pitchFamily="34" charset="0"/>
                <a:cs typeface="Segoe UI" panose="020B0502040204020203" pitchFamily="34" charset="0"/>
              </a:rPr>
              <a:t>sklearn.linear_model</a:t>
            </a:r>
            <a:r>
              <a:rPr lang="en-IN" sz="2000" dirty="0">
                <a:solidFill>
                  <a:srgbClr val="002060"/>
                </a:solidFill>
                <a:latin typeface="Segoe UI" panose="020B0502040204020203" pitchFamily="34" charset="0"/>
                <a:cs typeface="Segoe UI" panose="020B0502040204020203" pitchFamily="34" charset="0"/>
              </a:rPr>
              <a:t> library performed logistic regression.  </a:t>
            </a:r>
            <a:endParaRPr lang="en-US" sz="2000" dirty="0">
              <a:solidFill>
                <a:srgbClr val="002060"/>
              </a:solidFill>
              <a:latin typeface="Segoe UI" panose="020B0502040204020203" pitchFamily="34" charset="0"/>
              <a:cs typeface="Segoe UI" panose="020B0502040204020203" pitchFamily="34" charset="0"/>
            </a:endParaRPr>
          </a:p>
        </p:txBody>
      </p:sp>
      <p:sp>
        <p:nvSpPr>
          <p:cNvPr id="10" name="Title 2">
            <a:extLst>
              <a:ext uri="{FF2B5EF4-FFF2-40B4-BE49-F238E27FC236}">
                <a16:creationId xmlns:a16="http://schemas.microsoft.com/office/drawing/2014/main" id="{48B5209D-15A3-4AF0-B32C-24CF14C1D666}"/>
              </a:ext>
            </a:extLst>
          </p:cNvPr>
          <p:cNvSpPr txBox="1">
            <a:spLocks/>
          </p:cNvSpPr>
          <p:nvPr/>
        </p:nvSpPr>
        <p:spPr>
          <a:xfrm>
            <a:off x="301841" y="3415150"/>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3: </a:t>
            </a:r>
            <a:r>
              <a:rPr lang="en-IN" sz="2000" dirty="0">
                <a:solidFill>
                  <a:srgbClr val="002060"/>
                </a:solidFill>
                <a:latin typeface="Segoe UI" panose="020B0502040204020203" pitchFamily="34" charset="0"/>
                <a:cs typeface="Segoe UI" panose="020B0502040204020203" pitchFamily="34" charset="0"/>
              </a:rPr>
              <a:t>Combined ABC with Logistic regression with iteration = 12</a:t>
            </a:r>
            <a:endParaRPr lang="en-US" sz="2000"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E88EB019-2613-43F3-B761-2D2FAE211F73}"/>
              </a:ext>
            </a:extLst>
          </p:cNvPr>
          <p:cNvSpPr/>
          <p:nvPr/>
        </p:nvSpPr>
        <p:spPr>
          <a:xfrm>
            <a:off x="323527" y="3863547"/>
            <a:ext cx="10185447" cy="730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707C726F-AEE5-422D-9AC3-620683BE4C85}"/>
              </a:ext>
            </a:extLst>
          </p:cNvPr>
          <p:cNvSpPr txBox="1"/>
          <p:nvPr/>
        </p:nvSpPr>
        <p:spPr>
          <a:xfrm>
            <a:off x="301840" y="3888547"/>
            <a:ext cx="11161289" cy="923330"/>
          </a:xfrm>
          <a:prstGeom prst="rect">
            <a:avLst/>
          </a:prstGeom>
          <a:noFill/>
        </p:spPr>
        <p:txBody>
          <a:bodyPr wrap="square" rtlCol="0">
            <a:spAutoFit/>
          </a:bodyPr>
          <a:lstStyle/>
          <a:p>
            <a:r>
              <a:rPr lang="en-IN" dirty="0" err="1"/>
              <a:t>abc</a:t>
            </a:r>
            <a:r>
              <a:rPr lang="en-IN" dirty="0"/>
              <a:t> = </a:t>
            </a:r>
            <a:r>
              <a:rPr lang="en-IN" dirty="0" err="1"/>
              <a:t>artificial_bee_colony_optimization</a:t>
            </a:r>
            <a:r>
              <a:rPr lang="en-IN" dirty="0"/>
              <a:t>(</a:t>
            </a:r>
            <a:r>
              <a:rPr lang="en-IN" dirty="0" err="1"/>
              <a:t>food_sources</a:t>
            </a:r>
            <a:r>
              <a:rPr lang="en-IN" dirty="0"/>
              <a:t> = 20, iterations = 12, </a:t>
            </a:r>
            <a:r>
              <a:rPr lang="en-IN" dirty="0" err="1"/>
              <a:t>min_values</a:t>
            </a:r>
            <a:r>
              <a:rPr lang="en-IN" dirty="0"/>
              <a:t> = [0]*54, </a:t>
            </a:r>
            <a:r>
              <a:rPr lang="en-IN" dirty="0" err="1"/>
              <a:t>max_values</a:t>
            </a:r>
            <a:r>
              <a:rPr lang="en-IN" dirty="0"/>
              <a:t> = [1]*54, </a:t>
            </a:r>
            <a:r>
              <a:rPr lang="en-IN" dirty="0" err="1"/>
              <a:t>employed_bees</a:t>
            </a:r>
            <a:r>
              <a:rPr lang="en-IN" dirty="0"/>
              <a:t> = 20, </a:t>
            </a:r>
            <a:r>
              <a:rPr lang="en-IN" dirty="0" err="1"/>
              <a:t>outlookers_bees</a:t>
            </a:r>
            <a:r>
              <a:rPr lang="en-IN" dirty="0"/>
              <a:t> = 20, limit = 80)</a:t>
            </a:r>
          </a:p>
          <a:p>
            <a:endParaRPr lang="en-IN" dirty="0"/>
          </a:p>
        </p:txBody>
      </p:sp>
      <p:sp>
        <p:nvSpPr>
          <p:cNvPr id="12" name="Title 2">
            <a:extLst>
              <a:ext uri="{FF2B5EF4-FFF2-40B4-BE49-F238E27FC236}">
                <a16:creationId xmlns:a16="http://schemas.microsoft.com/office/drawing/2014/main" id="{DC3A9A1E-6355-4BFD-94AC-FEACBC0F9E2B}"/>
              </a:ext>
            </a:extLst>
          </p:cNvPr>
          <p:cNvSpPr txBox="1">
            <a:spLocks/>
          </p:cNvSpPr>
          <p:nvPr/>
        </p:nvSpPr>
        <p:spPr>
          <a:xfrm>
            <a:off x="301841" y="4801743"/>
            <a:ext cx="11360276" cy="5539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4: </a:t>
            </a:r>
            <a:r>
              <a:rPr lang="en-IN" sz="2000" dirty="0">
                <a:solidFill>
                  <a:srgbClr val="002060"/>
                </a:solidFill>
                <a:latin typeface="Segoe UI" panose="020B0502040204020203" pitchFamily="34" charset="0"/>
                <a:cs typeface="Segoe UI" panose="020B0502040204020203" pitchFamily="34" charset="0"/>
              </a:rPr>
              <a:t>Result from ABC iteration is combined with Logistic regression resulted accuracy</a:t>
            </a:r>
          </a:p>
          <a:p>
            <a:r>
              <a:rPr lang="en-IN" sz="2000" dirty="0">
                <a:solidFill>
                  <a:srgbClr val="002060"/>
                </a:solidFill>
                <a:latin typeface="Segoe UI" panose="020B0502040204020203" pitchFamily="34" charset="0"/>
                <a:cs typeface="Segoe UI" panose="020B0502040204020203" pitchFamily="34" charset="0"/>
              </a:rPr>
              <a:t> and influencing variables. </a:t>
            </a:r>
            <a:endParaRPr lang="en-US" sz="20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03536D-E7E3-4523-8CB2-978EC283EE51}"/>
              </a:ext>
            </a:extLst>
          </p:cNvPr>
          <p:cNvSpPr/>
          <p:nvPr/>
        </p:nvSpPr>
        <p:spPr>
          <a:xfrm>
            <a:off x="280155" y="3773945"/>
            <a:ext cx="10043288" cy="809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2">
            <a:extLst>
              <a:ext uri="{FF2B5EF4-FFF2-40B4-BE49-F238E27FC236}">
                <a16:creationId xmlns:a16="http://schemas.microsoft.com/office/drawing/2014/main" id="{60283539-46CF-4A1B-8030-2E2828A9A3A6}"/>
              </a:ext>
            </a:extLst>
          </p:cNvPr>
          <p:cNvSpPr txBox="1">
            <a:spLocks noGrp="1"/>
          </p:cNvSpPr>
          <p:nvPr>
            <p:ph type="title"/>
          </p:nvPr>
        </p:nvSpPr>
        <p:spPr>
          <a:xfrm>
            <a:off x="301841" y="641156"/>
            <a:ext cx="11360276" cy="969496"/>
          </a:xfrm>
          <a:prstGeom prst="rect">
            <a:avLst/>
          </a:prstGeom>
          <a:noFill/>
        </p:spPr>
        <p:txBody>
          <a:bodyPr wrap="square" lIns="0" tIns="0" rIns="0" bIns="0" rtlCol="0">
            <a:spAutoFit/>
          </a:bodyPr>
          <a:lstStyle/>
          <a:p>
            <a:r>
              <a:rPr lang="en-IN" sz="3500" b="1" dirty="0">
                <a:solidFill>
                  <a:srgbClr val="002060"/>
                </a:solidFill>
                <a:latin typeface="Segoe UI" panose="020B0502040204020203" pitchFamily="34" charset="0"/>
                <a:cs typeface="Segoe UI" panose="020B0502040204020203" pitchFamily="34" charset="0"/>
              </a:rPr>
              <a:t>Implementation of hybrid Artificial bee colony with SVM:</a:t>
            </a:r>
            <a:endParaRPr lang="en-US" sz="3500" b="1" dirty="0">
              <a:solidFill>
                <a:srgbClr val="002060"/>
              </a:solidFill>
              <a:latin typeface="Segoe UI" panose="020B0502040204020203" pitchFamily="34" charset="0"/>
              <a:cs typeface="Segoe UI" panose="020B0502040204020203" pitchFamily="34" charset="0"/>
            </a:endParaRPr>
          </a:p>
        </p:txBody>
      </p:sp>
      <p:sp>
        <p:nvSpPr>
          <p:cNvPr id="7" name="Title 2">
            <a:extLst>
              <a:ext uri="{FF2B5EF4-FFF2-40B4-BE49-F238E27FC236}">
                <a16:creationId xmlns:a16="http://schemas.microsoft.com/office/drawing/2014/main" id="{30500F66-3821-4413-B794-57BED80FAD8E}"/>
              </a:ext>
            </a:extLst>
          </p:cNvPr>
          <p:cNvSpPr txBox="1">
            <a:spLocks/>
          </p:cNvSpPr>
          <p:nvPr/>
        </p:nvSpPr>
        <p:spPr>
          <a:xfrm>
            <a:off x="301841" y="1950656"/>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1: </a:t>
            </a:r>
            <a:r>
              <a:rPr lang="en-IN" sz="2000" dirty="0">
                <a:solidFill>
                  <a:srgbClr val="002060"/>
                </a:solidFill>
                <a:latin typeface="Segoe UI" panose="020B0502040204020203" pitchFamily="34" charset="0"/>
                <a:cs typeface="Segoe UI" panose="020B0502040204020203" pitchFamily="34" charset="0"/>
              </a:rPr>
              <a:t>Implemented Artificial be colony algorithm using python.</a:t>
            </a:r>
            <a:endParaRPr lang="en-US" sz="2000" dirty="0">
              <a:solidFill>
                <a:srgbClr val="002060"/>
              </a:solidFill>
              <a:latin typeface="Segoe UI" panose="020B0502040204020203" pitchFamily="34" charset="0"/>
              <a:cs typeface="Segoe UI" panose="020B0502040204020203" pitchFamily="34" charset="0"/>
            </a:endParaRPr>
          </a:p>
        </p:txBody>
      </p:sp>
      <p:sp>
        <p:nvSpPr>
          <p:cNvPr id="8" name="Title 2">
            <a:extLst>
              <a:ext uri="{FF2B5EF4-FFF2-40B4-BE49-F238E27FC236}">
                <a16:creationId xmlns:a16="http://schemas.microsoft.com/office/drawing/2014/main" id="{1B85DDC0-B92F-4E1C-A27A-CE849B9DA491}"/>
              </a:ext>
            </a:extLst>
          </p:cNvPr>
          <p:cNvSpPr txBox="1">
            <a:spLocks/>
          </p:cNvSpPr>
          <p:nvPr/>
        </p:nvSpPr>
        <p:spPr>
          <a:xfrm>
            <a:off x="301841" y="2598600"/>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2: </a:t>
            </a:r>
            <a:r>
              <a:rPr lang="en-IN" sz="2000" dirty="0">
                <a:solidFill>
                  <a:srgbClr val="002060"/>
                </a:solidFill>
                <a:latin typeface="Segoe UI" panose="020B0502040204020203" pitchFamily="34" charset="0"/>
                <a:cs typeface="Segoe UI" panose="020B0502040204020203" pitchFamily="34" charset="0"/>
              </a:rPr>
              <a:t>Using </a:t>
            </a:r>
            <a:r>
              <a:rPr lang="en-IN" sz="2000" dirty="0" err="1">
                <a:solidFill>
                  <a:srgbClr val="002060"/>
                </a:solidFill>
                <a:latin typeface="Segoe UI" panose="020B0502040204020203" pitchFamily="34" charset="0"/>
                <a:cs typeface="Segoe UI" panose="020B0502040204020203" pitchFamily="34" charset="0"/>
              </a:rPr>
              <a:t>sklearn.svm</a:t>
            </a:r>
            <a:r>
              <a:rPr lang="en-IN" sz="2000" dirty="0">
                <a:solidFill>
                  <a:srgbClr val="002060"/>
                </a:solidFill>
                <a:latin typeface="Segoe UI" panose="020B0502040204020203" pitchFamily="34" charset="0"/>
                <a:cs typeface="Segoe UI" panose="020B0502040204020203" pitchFamily="34" charset="0"/>
              </a:rPr>
              <a:t> library performed SVM.  </a:t>
            </a:r>
            <a:endParaRPr lang="en-US" sz="2000" dirty="0">
              <a:solidFill>
                <a:srgbClr val="002060"/>
              </a:solidFill>
              <a:latin typeface="Segoe UI" panose="020B0502040204020203" pitchFamily="34" charset="0"/>
              <a:cs typeface="Segoe UI" panose="020B0502040204020203" pitchFamily="34" charset="0"/>
            </a:endParaRPr>
          </a:p>
        </p:txBody>
      </p:sp>
      <p:sp>
        <p:nvSpPr>
          <p:cNvPr id="10" name="Title 2">
            <a:extLst>
              <a:ext uri="{FF2B5EF4-FFF2-40B4-BE49-F238E27FC236}">
                <a16:creationId xmlns:a16="http://schemas.microsoft.com/office/drawing/2014/main" id="{48B5209D-15A3-4AF0-B32C-24CF14C1D666}"/>
              </a:ext>
            </a:extLst>
          </p:cNvPr>
          <p:cNvSpPr txBox="1">
            <a:spLocks/>
          </p:cNvSpPr>
          <p:nvPr/>
        </p:nvSpPr>
        <p:spPr>
          <a:xfrm>
            <a:off x="301841" y="3192051"/>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4: </a:t>
            </a:r>
            <a:r>
              <a:rPr lang="en-IN" sz="2000" dirty="0">
                <a:solidFill>
                  <a:srgbClr val="002060"/>
                </a:solidFill>
                <a:latin typeface="Segoe UI" panose="020B0502040204020203" pitchFamily="34" charset="0"/>
                <a:cs typeface="Segoe UI" panose="020B0502040204020203" pitchFamily="34" charset="0"/>
              </a:rPr>
              <a:t>Combined ABC with SVM with iteration = 5</a:t>
            </a:r>
            <a:endParaRPr lang="en-US" sz="2000" dirty="0">
              <a:solidFill>
                <a:srgbClr val="002060"/>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707C726F-AEE5-422D-9AC3-620683BE4C85}"/>
              </a:ext>
            </a:extLst>
          </p:cNvPr>
          <p:cNvSpPr txBox="1"/>
          <p:nvPr/>
        </p:nvSpPr>
        <p:spPr>
          <a:xfrm>
            <a:off x="280155" y="3773945"/>
            <a:ext cx="10227480" cy="923330"/>
          </a:xfrm>
          <a:prstGeom prst="rect">
            <a:avLst/>
          </a:prstGeom>
          <a:noFill/>
        </p:spPr>
        <p:txBody>
          <a:bodyPr wrap="none" rtlCol="0">
            <a:spAutoFit/>
          </a:bodyPr>
          <a:lstStyle/>
          <a:p>
            <a:r>
              <a:rPr lang="en-IN" dirty="0" err="1"/>
              <a:t>abc</a:t>
            </a:r>
            <a:r>
              <a:rPr lang="en-IN" dirty="0"/>
              <a:t> = </a:t>
            </a:r>
            <a:r>
              <a:rPr lang="en-IN" dirty="0" err="1"/>
              <a:t>artificial_bee_colony_optimization</a:t>
            </a:r>
            <a:r>
              <a:rPr lang="en-IN" dirty="0"/>
              <a:t>(</a:t>
            </a:r>
            <a:r>
              <a:rPr lang="en-IN" dirty="0" err="1"/>
              <a:t>food_sources</a:t>
            </a:r>
            <a:r>
              <a:rPr lang="en-IN" dirty="0"/>
              <a:t> = 20, iterations = 5, </a:t>
            </a:r>
            <a:r>
              <a:rPr lang="en-IN" dirty="0" err="1"/>
              <a:t>min_values</a:t>
            </a:r>
            <a:r>
              <a:rPr lang="en-IN" dirty="0"/>
              <a:t> = [0]*34, </a:t>
            </a:r>
          </a:p>
          <a:p>
            <a:r>
              <a:rPr lang="en-IN" dirty="0" err="1"/>
              <a:t>max_values</a:t>
            </a:r>
            <a:r>
              <a:rPr lang="en-IN" dirty="0"/>
              <a:t> = [1]*34, </a:t>
            </a:r>
            <a:r>
              <a:rPr lang="en-IN" dirty="0" err="1"/>
              <a:t>employed_bees</a:t>
            </a:r>
            <a:r>
              <a:rPr lang="en-IN" dirty="0"/>
              <a:t> = 20, </a:t>
            </a:r>
            <a:r>
              <a:rPr lang="en-IN" dirty="0" err="1"/>
              <a:t>outlookers_bees</a:t>
            </a:r>
            <a:r>
              <a:rPr lang="en-IN" dirty="0"/>
              <a:t> = 20, limit = 80)</a:t>
            </a:r>
          </a:p>
          <a:p>
            <a:endParaRPr lang="en-IN" dirty="0"/>
          </a:p>
        </p:txBody>
      </p:sp>
      <p:sp>
        <p:nvSpPr>
          <p:cNvPr id="12" name="Title 2">
            <a:extLst>
              <a:ext uri="{FF2B5EF4-FFF2-40B4-BE49-F238E27FC236}">
                <a16:creationId xmlns:a16="http://schemas.microsoft.com/office/drawing/2014/main" id="{DC3A9A1E-6355-4BFD-94AC-FEACBC0F9E2B}"/>
              </a:ext>
            </a:extLst>
          </p:cNvPr>
          <p:cNvSpPr txBox="1">
            <a:spLocks/>
          </p:cNvSpPr>
          <p:nvPr/>
        </p:nvSpPr>
        <p:spPr>
          <a:xfrm>
            <a:off x="280155" y="4794706"/>
            <a:ext cx="11360276" cy="5539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5: </a:t>
            </a:r>
            <a:r>
              <a:rPr lang="en-IN" sz="2000" dirty="0">
                <a:solidFill>
                  <a:srgbClr val="002060"/>
                </a:solidFill>
                <a:latin typeface="Segoe UI" panose="020B0502040204020203" pitchFamily="34" charset="0"/>
                <a:cs typeface="Segoe UI" panose="020B0502040204020203" pitchFamily="34" charset="0"/>
              </a:rPr>
              <a:t>Result from ABC iteration is combined with SVM resulted accuracy and</a:t>
            </a:r>
          </a:p>
          <a:p>
            <a:r>
              <a:rPr lang="en-IN" sz="2000" dirty="0">
                <a:solidFill>
                  <a:srgbClr val="002060"/>
                </a:solidFill>
                <a:latin typeface="Segoe UI" panose="020B0502040204020203" pitchFamily="34" charset="0"/>
                <a:cs typeface="Segoe UI" panose="020B0502040204020203" pitchFamily="34" charset="0"/>
              </a:rPr>
              <a:t>            influencing variables. </a:t>
            </a:r>
            <a:endParaRPr lang="en-US" sz="20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6117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25264A13-2CF6-4653-9A8E-AE29B6F25F8E}"/>
              </a:ext>
            </a:extLst>
          </p:cNvPr>
          <p:cNvSpPr txBox="1"/>
          <p:nvPr/>
        </p:nvSpPr>
        <p:spPr>
          <a:xfrm>
            <a:off x="67282" y="278777"/>
            <a:ext cx="11776375" cy="759330"/>
          </a:xfrm>
          <a:prstGeom prst="rect">
            <a:avLst/>
          </a:prstGeom>
          <a:noFill/>
        </p:spPr>
        <p:txBody>
          <a:bodyPr wrap="square" lIns="0" tIns="0" rIns="0" bIns="0" rtlCol="0">
            <a:noAutofit/>
          </a:bodyPr>
          <a:lstStyle/>
          <a:p>
            <a:pPr marL="342900" indent="-342900">
              <a:lnSpc>
                <a:spcPts val="4000"/>
              </a:lnSpc>
              <a:buFont typeface="Arial" panose="020B0604020202020204" pitchFamily="34" charset="0"/>
              <a:buChar char="•"/>
            </a:pPr>
            <a:r>
              <a:rPr lang="en-IN" sz="2500" b="1" dirty="0">
                <a:solidFill>
                  <a:schemeClr val="accent1">
                    <a:lumMod val="50000"/>
                  </a:schemeClr>
                </a:solidFill>
                <a:latin typeface="Segoe UI" panose="020B0502040204020203" pitchFamily="34" charset="0"/>
                <a:cs typeface="Segoe UI" panose="020B0502040204020203" pitchFamily="34" charset="0"/>
              </a:rPr>
              <a:t>Outcome of the Developed Project:</a:t>
            </a:r>
            <a:endParaRPr lang="en-US" sz="2500" b="1" dirty="0">
              <a:solidFill>
                <a:schemeClr val="accent1">
                  <a:lumMod val="50000"/>
                </a:schemeClr>
              </a:solidFill>
              <a:latin typeface="Segoe UI" panose="020B0502040204020203" pitchFamily="34" charset="0"/>
              <a:cs typeface="Segoe UI" panose="020B0502040204020203" pitchFamily="34" charset="0"/>
            </a:endParaRP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242621"/>
            <a:ext cx="12204700" cy="164572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6929" y="2448002"/>
              <a:ext cx="1213647"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000672" y="2776673"/>
              <a:ext cx="995465" cy="492443"/>
            </a:xfrm>
            <a:prstGeom prst="rect">
              <a:avLst/>
            </a:prstGeom>
            <a:noFill/>
          </p:spPr>
          <p:txBody>
            <a:bodyPr wrap="none" lIns="0" tIns="0" rIns="0" bIns="0" rtlCol="0">
              <a:spAutoFit/>
            </a:bodyPr>
            <a:lstStyle/>
            <a:p>
              <a:pPr algn="ctr"/>
              <a:r>
                <a:rPr lang="en-US" sz="3200" b="1" dirty="0">
                  <a:solidFill>
                    <a:schemeClr val="bg1"/>
                  </a:solidFill>
                  <a:latin typeface="+mj-lt"/>
                </a:rPr>
                <a:t>71.5%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64774" y="2523745"/>
              <a:ext cx="1223755"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4988503" y="2747481"/>
              <a:ext cx="150473" cy="150472"/>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3915948" y="2875138"/>
              <a:ext cx="1096618" cy="492443"/>
            </a:xfrm>
            <a:prstGeom prst="rect">
              <a:avLst/>
            </a:prstGeom>
            <a:noFill/>
          </p:spPr>
          <p:txBody>
            <a:bodyPr wrap="square" lIns="0" tIns="0" rIns="0" bIns="0" rtlCol="0">
              <a:spAutoFit/>
            </a:bodyPr>
            <a:lstStyle/>
            <a:p>
              <a:pPr algn="ctr"/>
              <a:r>
                <a:rPr lang="en-US" sz="3200" b="1" dirty="0">
                  <a:solidFill>
                    <a:schemeClr val="bg1"/>
                  </a:solidFill>
                  <a:latin typeface="+mj-lt"/>
                </a:rPr>
                <a:t>70.4%</a:t>
              </a:r>
            </a:p>
          </p:txBody>
        </p:sp>
        <p:sp>
          <p:nvSpPr>
            <p:cNvPr id="41" name="Oval 40">
              <a:extLst>
                <a:ext uri="{FF2B5EF4-FFF2-40B4-BE49-F238E27FC236}">
                  <a16:creationId xmlns:a16="http://schemas.microsoft.com/office/drawing/2014/main" id="{9AA6EBCD-B27A-4FC4-87A8-ED6638C5545A}"/>
                </a:ext>
              </a:extLst>
            </p:cNvPr>
            <p:cNvSpPr/>
            <p:nvPr/>
          </p:nvSpPr>
          <p:spPr>
            <a:xfrm>
              <a:off x="6802993" y="2473021"/>
              <a:ext cx="1236746"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658743" y="2464397"/>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7825467" y="3447762"/>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7873370" y="3530557"/>
              <a:ext cx="150473" cy="150472"/>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6889407" y="2828124"/>
              <a:ext cx="995465" cy="492443"/>
            </a:xfrm>
            <a:prstGeom prst="rect">
              <a:avLst/>
            </a:prstGeom>
            <a:noFill/>
          </p:spPr>
          <p:txBody>
            <a:bodyPr wrap="none" lIns="0" tIns="0" rIns="0" bIns="0" rtlCol="0">
              <a:spAutoFit/>
            </a:bodyPr>
            <a:lstStyle/>
            <a:p>
              <a:pPr algn="ctr"/>
              <a:r>
                <a:rPr lang="en-US" sz="3200" b="1" dirty="0">
                  <a:solidFill>
                    <a:schemeClr val="bg1"/>
                  </a:solidFill>
                  <a:latin typeface="+mj-lt"/>
                </a:rPr>
                <a:t>83.8%</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633822" y="2485556"/>
              <a:ext cx="1431827" cy="1535327"/>
              <a:chOff x="6930503" y="2456592"/>
              <a:chExt cx="1431827" cy="1535327"/>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6930503" y="2456592"/>
                <a:ext cx="1431827" cy="1535327"/>
                <a:chOff x="6930503" y="2456592"/>
                <a:chExt cx="1431827" cy="1535327"/>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72572" y="2456592"/>
                  <a:ext cx="1166572"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6930503" y="2469520"/>
                  <a:ext cx="1431827" cy="1431826"/>
                </a:xfrm>
                <a:prstGeom prst="arc">
                  <a:avLst>
                    <a:gd name="adj1" fmla="val 16200000"/>
                    <a:gd name="adj2" fmla="val 5970209"/>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7482625" y="3752232"/>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7490345" y="3796839"/>
                  <a:ext cx="150473" cy="150474"/>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09609" y="2747709"/>
                <a:ext cx="692497" cy="492442"/>
              </a:xfrm>
              <a:prstGeom prst="rect">
                <a:avLst/>
              </a:prstGeom>
              <a:noFill/>
            </p:spPr>
            <p:txBody>
              <a:bodyPr wrap="none" lIns="0" tIns="0" rIns="0" bIns="0" rtlCol="0">
                <a:spAutoFit/>
              </a:bodyPr>
              <a:lstStyle/>
              <a:p>
                <a:pPr algn="ctr"/>
                <a:r>
                  <a:rPr lang="en-US" sz="3200" b="1" dirty="0">
                    <a:solidFill>
                      <a:schemeClr val="bg1"/>
                    </a:solidFill>
                    <a:latin typeface="+mj-lt"/>
                  </a:rPr>
                  <a:t>87%</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570514"/>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669816" y="2458064"/>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18" name="TextBox 17">
            <a:extLst>
              <a:ext uri="{FF2B5EF4-FFF2-40B4-BE49-F238E27FC236}">
                <a16:creationId xmlns:a16="http://schemas.microsoft.com/office/drawing/2014/main" id="{39929E06-4AB9-4598-A963-82CCC18A3FF2}"/>
              </a:ext>
            </a:extLst>
          </p:cNvPr>
          <p:cNvSpPr txBox="1"/>
          <p:nvPr/>
        </p:nvSpPr>
        <p:spPr>
          <a:xfrm>
            <a:off x="823591" y="2458796"/>
            <a:ext cx="1322478" cy="276999"/>
          </a:xfrm>
          <a:prstGeom prst="rect">
            <a:avLst/>
          </a:prstGeom>
          <a:noFill/>
        </p:spPr>
        <p:txBody>
          <a:bodyPr wrap="none" lIns="0" tIns="0" rIns="0" bIns="0" rtlCol="0">
            <a:spAutoFit/>
          </a:bodyPr>
          <a:lstStyle/>
          <a:p>
            <a:pPr algn="ctr"/>
            <a:r>
              <a:rPr lang="en-US" b="1" dirty="0">
                <a:solidFill>
                  <a:schemeClr val="bg1"/>
                </a:solidFill>
                <a:latin typeface="Segoe UI" panose="020B0502040204020203" pitchFamily="34" charset="0"/>
                <a:cs typeface="Segoe UI" panose="020B0502040204020203" pitchFamily="34" charset="0"/>
              </a:rPr>
              <a:t>PSO with LR</a:t>
            </a:r>
          </a:p>
        </p:txBody>
      </p:sp>
      <p:sp>
        <p:nvSpPr>
          <p:cNvPr id="24" name="TextBox 23">
            <a:extLst>
              <a:ext uri="{FF2B5EF4-FFF2-40B4-BE49-F238E27FC236}">
                <a16:creationId xmlns:a16="http://schemas.microsoft.com/office/drawing/2014/main" id="{AB0754C1-4097-4CDA-B3CB-7304331CBBB9}"/>
              </a:ext>
            </a:extLst>
          </p:cNvPr>
          <p:cNvSpPr txBox="1"/>
          <p:nvPr/>
        </p:nvSpPr>
        <p:spPr>
          <a:xfrm>
            <a:off x="3727099" y="2516749"/>
            <a:ext cx="1558120" cy="276999"/>
          </a:xfrm>
          <a:prstGeom prst="rect">
            <a:avLst/>
          </a:prstGeom>
          <a:noFill/>
        </p:spPr>
        <p:txBody>
          <a:bodyPr wrap="none" lIns="0" tIns="0" rIns="0" bIns="0" rtlCol="0">
            <a:spAutoFit/>
          </a:bodyPr>
          <a:lstStyle/>
          <a:p>
            <a:pPr algn="ctr"/>
            <a:r>
              <a:rPr lang="en-US" b="1" dirty="0">
                <a:solidFill>
                  <a:schemeClr val="bg1"/>
                </a:solidFill>
                <a:latin typeface="Segoe UI" panose="020B0502040204020203" pitchFamily="34" charset="0"/>
                <a:cs typeface="Segoe UI" panose="020B0502040204020203" pitchFamily="34" charset="0"/>
              </a:rPr>
              <a:t>PSO with SVM</a:t>
            </a:r>
          </a:p>
        </p:txBody>
      </p:sp>
      <p:sp>
        <p:nvSpPr>
          <p:cNvPr id="36" name="TextBox 35">
            <a:extLst>
              <a:ext uri="{FF2B5EF4-FFF2-40B4-BE49-F238E27FC236}">
                <a16:creationId xmlns:a16="http://schemas.microsoft.com/office/drawing/2014/main" id="{54005B0B-E5FC-472B-962B-C2258039F3B2}"/>
              </a:ext>
            </a:extLst>
          </p:cNvPr>
          <p:cNvSpPr txBox="1"/>
          <p:nvPr/>
        </p:nvSpPr>
        <p:spPr>
          <a:xfrm>
            <a:off x="6839149" y="2527477"/>
            <a:ext cx="1330492" cy="276999"/>
          </a:xfrm>
          <a:prstGeom prst="rect">
            <a:avLst/>
          </a:prstGeom>
          <a:noFill/>
        </p:spPr>
        <p:txBody>
          <a:bodyPr wrap="none" lIns="0" tIns="0" rIns="0" bIns="0" rtlCol="0">
            <a:spAutoFit/>
          </a:bodyPr>
          <a:lstStyle/>
          <a:p>
            <a:pPr algn="ctr"/>
            <a:r>
              <a:rPr lang="en-US" b="1" dirty="0">
                <a:solidFill>
                  <a:schemeClr val="bg1"/>
                </a:solidFill>
                <a:latin typeface="Segoe UI" panose="020B0502040204020203" pitchFamily="34" charset="0"/>
                <a:cs typeface="Segoe UI" panose="020B0502040204020203" pitchFamily="34" charset="0"/>
              </a:rPr>
              <a:t>ABC with LR</a:t>
            </a:r>
          </a:p>
        </p:txBody>
      </p:sp>
      <p:sp>
        <p:nvSpPr>
          <p:cNvPr id="48" name="TextBox 47">
            <a:extLst>
              <a:ext uri="{FF2B5EF4-FFF2-40B4-BE49-F238E27FC236}">
                <a16:creationId xmlns:a16="http://schemas.microsoft.com/office/drawing/2014/main" id="{F7B6FBDF-4663-4A5D-A2B3-B90DCEBBA233}"/>
              </a:ext>
            </a:extLst>
          </p:cNvPr>
          <p:cNvSpPr txBox="1"/>
          <p:nvPr/>
        </p:nvSpPr>
        <p:spPr>
          <a:xfrm>
            <a:off x="9734683" y="2534255"/>
            <a:ext cx="1566134" cy="276999"/>
          </a:xfrm>
          <a:prstGeom prst="rect">
            <a:avLst/>
          </a:prstGeom>
          <a:noFill/>
        </p:spPr>
        <p:txBody>
          <a:bodyPr wrap="none" lIns="0" tIns="0" rIns="0" bIns="0" rtlCol="0">
            <a:spAutoFit/>
          </a:bodyPr>
          <a:lstStyle/>
          <a:p>
            <a:pPr algn="ctr"/>
            <a:r>
              <a:rPr lang="en-US" b="1" dirty="0">
                <a:solidFill>
                  <a:schemeClr val="bg1"/>
                </a:solidFill>
                <a:latin typeface="Segoe UI" panose="020B0502040204020203" pitchFamily="34" charset="0"/>
                <a:cs typeface="Segoe UI" panose="020B0502040204020203" pitchFamily="34" charset="0"/>
              </a:rPr>
              <a:t>ABC with SVM</a:t>
            </a:r>
          </a:p>
        </p:txBody>
      </p:sp>
      <p:pic>
        <p:nvPicPr>
          <p:cNvPr id="45" name="Picture 44">
            <a:extLst>
              <a:ext uri="{FF2B5EF4-FFF2-40B4-BE49-F238E27FC236}">
                <a16:creationId xmlns:a16="http://schemas.microsoft.com/office/drawing/2014/main" id="{7576EF83-9BA1-48C2-A592-3486B141F3DB}"/>
              </a:ext>
            </a:extLst>
          </p:cNvPr>
          <p:cNvPicPr>
            <a:picLocks noChangeAspect="1"/>
          </p:cNvPicPr>
          <p:nvPr/>
        </p:nvPicPr>
        <p:blipFill>
          <a:blip r:embed="rId3"/>
          <a:stretch>
            <a:fillRect/>
          </a:stretch>
        </p:blipFill>
        <p:spPr>
          <a:xfrm>
            <a:off x="1568739" y="3005585"/>
            <a:ext cx="7445829" cy="1343912"/>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pic>
        <p:nvPicPr>
          <p:cNvPr id="47" name="Picture 46">
            <a:extLst>
              <a:ext uri="{FF2B5EF4-FFF2-40B4-BE49-F238E27FC236}">
                <a16:creationId xmlns:a16="http://schemas.microsoft.com/office/drawing/2014/main" id="{CD176FF1-1B53-46D6-93AD-A505A61D092D}"/>
              </a:ext>
            </a:extLst>
          </p:cNvPr>
          <p:cNvPicPr>
            <a:picLocks noChangeAspect="1"/>
          </p:cNvPicPr>
          <p:nvPr/>
        </p:nvPicPr>
        <p:blipFill rotWithShape="1">
          <a:blip r:embed="rId4"/>
          <a:srcRect t="9221"/>
          <a:stretch/>
        </p:blipFill>
        <p:spPr>
          <a:xfrm>
            <a:off x="852826" y="4501011"/>
            <a:ext cx="9112255" cy="22287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376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3835717" y="6270768"/>
            <a:ext cx="3597344" cy="369332"/>
          </a:xfrm>
          <a:prstGeom prst="rect">
            <a:avLst/>
          </a:prstGeom>
        </p:spPr>
        <p:txBody>
          <a:bodyPr wrap="square" lIns="0" tIns="0" rIns="0" bIns="0">
            <a:spAutoFit/>
          </a:bodyPr>
          <a:lstStyle/>
          <a:p>
            <a:pPr algn="ctr"/>
            <a:r>
              <a:rPr lang="en-IN" sz="2400" b="1" dirty="0">
                <a:solidFill>
                  <a:srgbClr val="002060"/>
                </a:solidFill>
                <a:latin typeface="Segoe UI" panose="020B0502040204020203" pitchFamily="34" charset="0"/>
                <a:cs typeface="Segoe UI" panose="020B0502040204020203" pitchFamily="34" charset="0"/>
              </a:rPr>
              <a:t>Employee Attrition</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325689" y="3850547"/>
            <a:ext cx="2679031" cy="2471249"/>
            <a:chOff x="4792246" y="3127375"/>
            <a:chExt cx="2708692"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792246" y="3128167"/>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003778" y="4468041"/>
            <a:ext cx="1354049" cy="1285875"/>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5" y="3589138"/>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6656994" y="4293407"/>
            <a:ext cx="1151426" cy="1107997"/>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6223806" y="2398270"/>
            <a:ext cx="1287652" cy="1274714"/>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sp>
        <p:nvSpPr>
          <p:cNvPr id="346" name="TextBox 345">
            <a:extLst>
              <a:ext uri="{FF2B5EF4-FFF2-40B4-BE49-F238E27FC236}">
                <a16:creationId xmlns:a16="http://schemas.microsoft.com/office/drawing/2014/main" id="{3DF722C9-361F-401E-AD34-54132A8436B3}"/>
              </a:ext>
            </a:extLst>
          </p:cNvPr>
          <p:cNvSpPr txBox="1"/>
          <p:nvPr/>
        </p:nvSpPr>
        <p:spPr>
          <a:xfrm>
            <a:off x="437745" y="817906"/>
            <a:ext cx="4284026" cy="430887"/>
          </a:xfrm>
          <a:prstGeom prst="rect">
            <a:avLst/>
          </a:prstGeom>
          <a:noFill/>
        </p:spPr>
        <p:txBody>
          <a:bodyPr wrap="square" lIns="0" tIns="0" rIns="0" bIns="0" rtlCol="0">
            <a:spAutoFit/>
          </a:bodyPr>
          <a:lstStyle/>
          <a:p>
            <a:r>
              <a:rPr lang="en-IN" sz="2800" b="1" dirty="0">
                <a:solidFill>
                  <a:srgbClr val="002060"/>
                </a:solidFill>
                <a:latin typeface="Segoe UI" panose="020B0502040204020203" pitchFamily="34" charset="0"/>
                <a:cs typeface="Segoe UI" panose="020B0502040204020203" pitchFamily="34" charset="0"/>
              </a:rPr>
              <a:t>Lessons Learned</a:t>
            </a:r>
            <a:r>
              <a:rPr lang="id-ID" sz="2800" b="1" dirty="0">
                <a:solidFill>
                  <a:srgbClr val="002060"/>
                </a:solidFill>
                <a:latin typeface="Segoe UI" panose="020B0502040204020203" pitchFamily="34" charset="0"/>
                <a:cs typeface="Segoe UI" panose="020B0502040204020203" pitchFamily="34" charset="0"/>
              </a:rPr>
              <a:t>:</a:t>
            </a:r>
            <a:endParaRPr lang="en-US" sz="2800" b="1" dirty="0">
              <a:solidFill>
                <a:srgbClr val="002060"/>
              </a:solidFill>
              <a:latin typeface="Segoe UI" panose="020B0502040204020203" pitchFamily="34" charset="0"/>
              <a:cs typeface="Segoe UI" panose="020B0502040204020203" pitchFamily="34" charset="0"/>
            </a:endParaRPr>
          </a:p>
        </p:txBody>
      </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6" name="Group 125">
            <a:extLst>
              <a:ext uri="{FF2B5EF4-FFF2-40B4-BE49-F238E27FC236}">
                <a16:creationId xmlns:a16="http://schemas.microsoft.com/office/drawing/2014/main" id="{626EA3F3-1F38-4C19-8F86-4A6DB094C203}"/>
              </a:ext>
              <a:ext uri="{C183D7F6-B498-43B3-948B-1728B52AA6E4}">
                <adec:decorative xmlns:adec="http://schemas.microsoft.com/office/drawing/2017/decorative" val="1"/>
              </a:ext>
            </a:extLst>
          </p:cNvPr>
          <p:cNvGrpSpPr/>
          <p:nvPr/>
        </p:nvGrpSpPr>
        <p:grpSpPr>
          <a:xfrm>
            <a:off x="36780" y="3647762"/>
            <a:ext cx="3026324" cy="1274748"/>
            <a:chOff x="335528" y="2504785"/>
            <a:chExt cx="3026324" cy="1274748"/>
          </a:xfrm>
        </p:grpSpPr>
        <p:sp>
          <p:nvSpPr>
            <p:cNvPr id="127" name="TextBox 126">
              <a:extLst>
                <a:ext uri="{FF2B5EF4-FFF2-40B4-BE49-F238E27FC236}">
                  <a16:creationId xmlns:a16="http://schemas.microsoft.com/office/drawing/2014/main" id="{6229A9FC-89BC-4540-BE79-303BD86E4619}"/>
                </a:ext>
              </a:extLst>
            </p:cNvPr>
            <p:cNvSpPr txBox="1"/>
            <p:nvPr/>
          </p:nvSpPr>
          <p:spPr>
            <a:xfrm>
              <a:off x="734925" y="2504785"/>
              <a:ext cx="1594605" cy="246221"/>
            </a:xfrm>
            <a:prstGeom prst="rect">
              <a:avLst/>
            </a:prstGeom>
            <a:noFill/>
          </p:spPr>
          <p:txBody>
            <a:bodyPr wrap="square" lIns="0" tIns="0" rIns="0" bIns="0" rtlCol="0">
              <a:spAutoFit/>
            </a:bodyPr>
            <a:lstStyle/>
            <a:p>
              <a:pPr algn="r"/>
              <a:r>
                <a:rPr lang="en-IN" sz="1600" b="1" dirty="0">
                  <a:solidFill>
                    <a:srgbClr val="002060"/>
                  </a:solidFill>
                  <a:latin typeface="Segoe UI" panose="020B0502040204020203" pitchFamily="34" charset="0"/>
                  <a:cs typeface="Segoe UI" panose="020B0502040204020203" pitchFamily="34" charset="0"/>
                </a:rPr>
                <a:t>1</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128" name="Rectangle 127">
              <a:extLst>
                <a:ext uri="{FF2B5EF4-FFF2-40B4-BE49-F238E27FC236}">
                  <a16:creationId xmlns:a16="http://schemas.microsoft.com/office/drawing/2014/main" id="{31455816-536F-4D91-A25A-09A29C63BB16}"/>
                </a:ext>
              </a:extLst>
            </p:cNvPr>
            <p:cNvSpPr/>
            <p:nvPr/>
          </p:nvSpPr>
          <p:spPr>
            <a:xfrm>
              <a:off x="335528" y="2794648"/>
              <a:ext cx="3026324" cy="984885"/>
            </a:xfrm>
            <a:prstGeom prst="rect">
              <a:avLst/>
            </a:prstGeom>
          </p:spPr>
          <p:txBody>
            <a:bodyPr wrap="square" lIns="0" tIns="0" rIns="0" bIns="0">
              <a:spAutoFit/>
            </a:bodyPr>
            <a:lstStyle/>
            <a:p>
              <a:pPr lvl="1"/>
              <a:r>
                <a:rPr lang="en-IN" sz="1600" dirty="0">
                  <a:latin typeface="Segoe UI" panose="020B0502040204020203" pitchFamily="34" charset="0"/>
                  <a:cs typeface="Segoe UI" panose="020B0502040204020203" pitchFamily="34" charset="0"/>
                </a:rPr>
                <a:t>Learned Implementation of classification model Support Vector Machine(SVM) and Logistic Regression.</a:t>
              </a:r>
              <a:endParaRPr lang="en-US" sz="1600" i="1" dirty="0">
                <a:solidFill>
                  <a:srgbClr val="002060"/>
                </a:solidFill>
                <a:latin typeface="Segoe UI" panose="020B0502040204020203" pitchFamily="34" charset="0"/>
                <a:cs typeface="Segoe UI" panose="020B0502040204020203" pitchFamily="34" charset="0"/>
              </a:endParaRPr>
            </a:p>
          </p:txBody>
        </p:sp>
      </p:grpSp>
      <p:grpSp>
        <p:nvGrpSpPr>
          <p:cNvPr id="129" name="Group 128" descr="This image is an icon of 1 person interacting with three people. ">
            <a:extLst>
              <a:ext uri="{FF2B5EF4-FFF2-40B4-BE49-F238E27FC236}">
                <a16:creationId xmlns:a16="http://schemas.microsoft.com/office/drawing/2014/main" id="{998747AF-5640-463B-9DA6-17B9A8634FE8}"/>
              </a:ext>
            </a:extLst>
          </p:cNvPr>
          <p:cNvGrpSpPr/>
          <p:nvPr/>
        </p:nvGrpSpPr>
        <p:grpSpPr>
          <a:xfrm>
            <a:off x="3656900" y="2637822"/>
            <a:ext cx="1279049" cy="1268415"/>
            <a:chOff x="5459412" y="1395413"/>
            <a:chExt cx="1273175" cy="1271588"/>
          </a:xfrm>
        </p:grpSpPr>
        <p:sp>
          <p:nvSpPr>
            <p:cNvPr id="130" name="Oval 26">
              <a:extLst>
                <a:ext uri="{FF2B5EF4-FFF2-40B4-BE49-F238E27FC236}">
                  <a16:creationId xmlns:a16="http://schemas.microsoft.com/office/drawing/2014/main" id="{6B4B5813-690E-4DF4-A3EE-1A9DAF255F2E}"/>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31" name="Group 130">
              <a:extLst>
                <a:ext uri="{FF2B5EF4-FFF2-40B4-BE49-F238E27FC236}">
                  <a16:creationId xmlns:a16="http://schemas.microsoft.com/office/drawing/2014/main" id="{751783AC-4A79-4D6A-9C13-D27B7B585899}"/>
                </a:ext>
              </a:extLst>
            </p:cNvPr>
            <p:cNvGrpSpPr/>
            <p:nvPr/>
          </p:nvGrpSpPr>
          <p:grpSpPr>
            <a:xfrm>
              <a:off x="5781290" y="1569642"/>
              <a:ext cx="584970" cy="674403"/>
              <a:chOff x="2686050" y="2895601"/>
              <a:chExt cx="330200" cy="346075"/>
            </a:xfrm>
          </p:grpSpPr>
          <p:sp>
            <p:nvSpPr>
              <p:cNvPr id="132" name="Oval 309">
                <a:extLst>
                  <a:ext uri="{FF2B5EF4-FFF2-40B4-BE49-F238E27FC236}">
                    <a16:creationId xmlns:a16="http://schemas.microsoft.com/office/drawing/2014/main" id="{AD9A88D1-ECF0-437E-9ECA-E5A36347D9F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3" name="Freeform 310">
                <a:extLst>
                  <a:ext uri="{FF2B5EF4-FFF2-40B4-BE49-F238E27FC236}">
                    <a16:creationId xmlns:a16="http://schemas.microsoft.com/office/drawing/2014/main" id="{4A1B2FA7-6C44-481A-BA39-FFA5CFDA1E8A}"/>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4" name="Oval 311">
                <a:extLst>
                  <a:ext uri="{FF2B5EF4-FFF2-40B4-BE49-F238E27FC236}">
                    <a16:creationId xmlns:a16="http://schemas.microsoft.com/office/drawing/2014/main" id="{427202E6-6F1D-4948-BE9C-2A84D2F5673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5" name="Freeform 312">
                <a:extLst>
                  <a:ext uri="{FF2B5EF4-FFF2-40B4-BE49-F238E27FC236}">
                    <a16:creationId xmlns:a16="http://schemas.microsoft.com/office/drawing/2014/main" id="{15AA6ADF-DE89-4AFA-AB60-2F646491A44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6" name="Oval 313">
                <a:extLst>
                  <a:ext uri="{FF2B5EF4-FFF2-40B4-BE49-F238E27FC236}">
                    <a16:creationId xmlns:a16="http://schemas.microsoft.com/office/drawing/2014/main" id="{6F01DD9B-8E1E-4CC1-A286-19F75DEE1AF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7" name="Freeform 314">
                <a:extLst>
                  <a:ext uri="{FF2B5EF4-FFF2-40B4-BE49-F238E27FC236}">
                    <a16:creationId xmlns:a16="http://schemas.microsoft.com/office/drawing/2014/main" id="{7B3DFDC2-E146-4271-A862-905C3827FD1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8" name="Oval 315">
                <a:extLst>
                  <a:ext uri="{FF2B5EF4-FFF2-40B4-BE49-F238E27FC236}">
                    <a16:creationId xmlns:a16="http://schemas.microsoft.com/office/drawing/2014/main" id="{27CF5ED8-123B-4A6B-BE42-41E7843D488B}"/>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9" name="Freeform 316">
                <a:extLst>
                  <a:ext uri="{FF2B5EF4-FFF2-40B4-BE49-F238E27FC236}">
                    <a16:creationId xmlns:a16="http://schemas.microsoft.com/office/drawing/2014/main" id="{C9F6ACD8-D9AF-4C53-8155-AB5A90FDB027}"/>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0" name="Oval 317">
                <a:extLst>
                  <a:ext uri="{FF2B5EF4-FFF2-40B4-BE49-F238E27FC236}">
                    <a16:creationId xmlns:a16="http://schemas.microsoft.com/office/drawing/2014/main" id="{663AE7AA-91EA-4A0C-A90E-649EDF6D3E82}"/>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1" name="Freeform 318">
                <a:extLst>
                  <a:ext uri="{FF2B5EF4-FFF2-40B4-BE49-F238E27FC236}">
                    <a16:creationId xmlns:a16="http://schemas.microsoft.com/office/drawing/2014/main" id="{75E3A67D-0808-4245-B034-7400B9E14D7E}"/>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2" name="Freeform 319">
                <a:extLst>
                  <a:ext uri="{FF2B5EF4-FFF2-40B4-BE49-F238E27FC236}">
                    <a16:creationId xmlns:a16="http://schemas.microsoft.com/office/drawing/2014/main" id="{250A846B-C8FD-40FB-AFD5-7EE532009B8D}"/>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3" name="Line 320">
                <a:extLst>
                  <a:ext uri="{FF2B5EF4-FFF2-40B4-BE49-F238E27FC236}">
                    <a16:creationId xmlns:a16="http://schemas.microsoft.com/office/drawing/2014/main" id="{6F496A22-49C8-45CC-AD53-58BB9202FAD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44" name="Group 143">
            <a:extLst>
              <a:ext uri="{FF2B5EF4-FFF2-40B4-BE49-F238E27FC236}">
                <a16:creationId xmlns:a16="http://schemas.microsoft.com/office/drawing/2014/main" id="{7B8E3BB1-1E3F-4985-AD28-857F906BD8BE}"/>
              </a:ext>
              <a:ext uri="{C183D7F6-B498-43B3-948B-1728B52AA6E4}">
                <adec:decorative xmlns:adec="http://schemas.microsoft.com/office/drawing/2017/decorative" val="1"/>
              </a:ext>
            </a:extLst>
          </p:cNvPr>
          <p:cNvGrpSpPr/>
          <p:nvPr/>
        </p:nvGrpSpPr>
        <p:grpSpPr>
          <a:xfrm>
            <a:off x="762389" y="1551133"/>
            <a:ext cx="3697752" cy="984885"/>
            <a:chOff x="-714496" y="2720916"/>
            <a:chExt cx="3697752" cy="984885"/>
          </a:xfrm>
        </p:grpSpPr>
        <p:sp>
          <p:nvSpPr>
            <p:cNvPr id="145" name="TextBox 144">
              <a:extLst>
                <a:ext uri="{FF2B5EF4-FFF2-40B4-BE49-F238E27FC236}">
                  <a16:creationId xmlns:a16="http://schemas.microsoft.com/office/drawing/2014/main" id="{CC55E09B-BB32-45AD-A9EA-1E512049B258}"/>
                </a:ext>
              </a:extLst>
            </p:cNvPr>
            <p:cNvSpPr txBox="1"/>
            <p:nvPr/>
          </p:nvSpPr>
          <p:spPr>
            <a:xfrm>
              <a:off x="-590292" y="2720916"/>
              <a:ext cx="1594605" cy="246221"/>
            </a:xfrm>
            <a:prstGeom prst="rect">
              <a:avLst/>
            </a:prstGeom>
            <a:noFill/>
          </p:spPr>
          <p:txBody>
            <a:bodyPr wrap="square" lIns="0" tIns="0" rIns="0" bIns="0" rtlCol="0">
              <a:spAutoFit/>
            </a:bodyPr>
            <a:lstStyle/>
            <a:p>
              <a:pPr algn="r"/>
              <a:r>
                <a:rPr lang="en-IN" sz="1600" b="1" dirty="0">
                  <a:solidFill>
                    <a:srgbClr val="002060"/>
                  </a:solidFill>
                  <a:latin typeface="Segoe UI" panose="020B0502040204020203" pitchFamily="34" charset="0"/>
                  <a:cs typeface="Segoe UI" panose="020B0502040204020203" pitchFamily="34" charset="0"/>
                </a:rPr>
                <a:t>2</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146" name="Rectangle 145">
              <a:extLst>
                <a:ext uri="{FF2B5EF4-FFF2-40B4-BE49-F238E27FC236}">
                  <a16:creationId xmlns:a16="http://schemas.microsoft.com/office/drawing/2014/main" id="{F8924B20-5E75-4808-A497-DB8FD491F87B}"/>
                </a:ext>
              </a:extLst>
            </p:cNvPr>
            <p:cNvSpPr/>
            <p:nvPr/>
          </p:nvSpPr>
          <p:spPr>
            <a:xfrm>
              <a:off x="-714496" y="2967137"/>
              <a:ext cx="3697752" cy="738664"/>
            </a:xfrm>
            <a:prstGeom prst="rect">
              <a:avLst/>
            </a:prstGeom>
          </p:spPr>
          <p:txBody>
            <a:bodyPr wrap="square" lIns="0" tIns="0" rIns="0" bIns="0">
              <a:spAutoFit/>
            </a:bodyPr>
            <a:lstStyle/>
            <a:p>
              <a:r>
                <a:rPr lang="en-IN" sz="1600" dirty="0">
                  <a:latin typeface="Segoe UI" panose="020B0502040204020203" pitchFamily="34" charset="0"/>
                  <a:cs typeface="Segoe UI" panose="020B0502040204020203" pitchFamily="34" charset="0"/>
                </a:rPr>
                <a:t>Learned implementation of the (Artificial Bee Colony Optimization(ABC) and Support Vector Machine(SVM)) Models.</a:t>
              </a:r>
              <a:endParaRPr lang="en-US" sz="1600" i="1" dirty="0">
                <a:solidFill>
                  <a:srgbClr val="002060"/>
                </a:solidFill>
                <a:latin typeface="Segoe UI" panose="020B0502040204020203" pitchFamily="34" charset="0"/>
                <a:cs typeface="Segoe UI" panose="020B0502040204020203" pitchFamily="34" charset="0"/>
              </a:endParaRPr>
            </a:p>
          </p:txBody>
        </p:sp>
      </p:grpSp>
      <p:grpSp>
        <p:nvGrpSpPr>
          <p:cNvPr id="147" name="Group 146">
            <a:extLst>
              <a:ext uri="{FF2B5EF4-FFF2-40B4-BE49-F238E27FC236}">
                <a16:creationId xmlns:a16="http://schemas.microsoft.com/office/drawing/2014/main" id="{C1AE9BF4-E721-44F8-A9CB-4ED8F9BB8765}"/>
              </a:ext>
              <a:ext uri="{C183D7F6-B498-43B3-948B-1728B52AA6E4}">
                <adec:decorative xmlns:adec="http://schemas.microsoft.com/office/drawing/2017/decorative" val="1"/>
              </a:ext>
            </a:extLst>
          </p:cNvPr>
          <p:cNvGrpSpPr/>
          <p:nvPr/>
        </p:nvGrpSpPr>
        <p:grpSpPr>
          <a:xfrm>
            <a:off x="7584040" y="1944832"/>
            <a:ext cx="2829677" cy="1030086"/>
            <a:chOff x="-479242" y="2688313"/>
            <a:chExt cx="3747551" cy="717305"/>
          </a:xfrm>
        </p:grpSpPr>
        <p:sp>
          <p:nvSpPr>
            <p:cNvPr id="148" name="TextBox 147">
              <a:extLst>
                <a:ext uri="{FF2B5EF4-FFF2-40B4-BE49-F238E27FC236}">
                  <a16:creationId xmlns:a16="http://schemas.microsoft.com/office/drawing/2014/main" id="{2A12F8F2-F0AA-44A4-A123-FF89D5F795D6}"/>
                </a:ext>
              </a:extLst>
            </p:cNvPr>
            <p:cNvSpPr txBox="1"/>
            <p:nvPr/>
          </p:nvSpPr>
          <p:spPr>
            <a:xfrm>
              <a:off x="-395546" y="2688313"/>
              <a:ext cx="1594605" cy="171457"/>
            </a:xfrm>
            <a:prstGeom prst="rect">
              <a:avLst/>
            </a:prstGeom>
            <a:noFill/>
          </p:spPr>
          <p:txBody>
            <a:bodyPr wrap="square" lIns="0" tIns="0" rIns="0" bIns="0" rtlCol="0">
              <a:spAutoFit/>
            </a:bodyPr>
            <a:lstStyle/>
            <a:p>
              <a:pPr algn="r"/>
              <a:r>
                <a:rPr lang="en-IN" sz="1600" b="1" dirty="0">
                  <a:solidFill>
                    <a:srgbClr val="002060"/>
                  </a:solidFill>
                  <a:latin typeface="Segoe UI" panose="020B0502040204020203" pitchFamily="34" charset="0"/>
                  <a:cs typeface="Segoe UI" panose="020B0502040204020203" pitchFamily="34" charset="0"/>
                </a:rPr>
                <a:t>3</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149" name="Rectangle 148">
              <a:extLst>
                <a:ext uri="{FF2B5EF4-FFF2-40B4-BE49-F238E27FC236}">
                  <a16:creationId xmlns:a16="http://schemas.microsoft.com/office/drawing/2014/main" id="{1BC9827D-FA44-47EF-B373-72D99580DCFF}"/>
                </a:ext>
              </a:extLst>
            </p:cNvPr>
            <p:cNvSpPr/>
            <p:nvPr/>
          </p:nvSpPr>
          <p:spPr>
            <a:xfrm>
              <a:off x="-479242" y="2891246"/>
              <a:ext cx="3747551" cy="514372"/>
            </a:xfrm>
            <a:prstGeom prst="rect">
              <a:avLst/>
            </a:prstGeom>
          </p:spPr>
          <p:txBody>
            <a:bodyPr wrap="square" lIns="0" tIns="0" rIns="0" bIns="0">
              <a:spAutoFit/>
            </a:bodyPr>
            <a:lstStyle/>
            <a:p>
              <a:r>
                <a:rPr lang="en-IN" sz="1600" dirty="0">
                  <a:latin typeface="Segoe UI" panose="020B0502040204020203" pitchFamily="34" charset="0"/>
                  <a:cs typeface="Segoe UI" panose="020B0502040204020203" pitchFamily="34" charset="0"/>
                </a:rPr>
                <a:t>Which developed Hybrid Models works better with more accuracy.</a:t>
              </a:r>
              <a:endParaRPr lang="en-US" sz="1600" i="1" dirty="0">
                <a:solidFill>
                  <a:srgbClr val="002060"/>
                </a:solidFill>
                <a:latin typeface="Segoe UI" panose="020B0502040204020203" pitchFamily="34" charset="0"/>
                <a:cs typeface="Segoe UI" panose="020B0502040204020203" pitchFamily="34" charset="0"/>
              </a:endParaRPr>
            </a:p>
          </p:txBody>
        </p:sp>
      </p:grpSp>
      <p:grpSp>
        <p:nvGrpSpPr>
          <p:cNvPr id="151" name="Group 150">
            <a:extLst>
              <a:ext uri="{FF2B5EF4-FFF2-40B4-BE49-F238E27FC236}">
                <a16:creationId xmlns:a16="http://schemas.microsoft.com/office/drawing/2014/main" id="{6630D98F-A8B5-4CA7-95FB-7C2D6963710F}"/>
              </a:ext>
              <a:ext uri="{C183D7F6-B498-43B3-948B-1728B52AA6E4}">
                <adec:decorative xmlns:adec="http://schemas.microsoft.com/office/drawing/2017/decorative" val="1"/>
              </a:ext>
            </a:extLst>
          </p:cNvPr>
          <p:cNvGrpSpPr/>
          <p:nvPr/>
        </p:nvGrpSpPr>
        <p:grpSpPr>
          <a:xfrm>
            <a:off x="7400064" y="3965073"/>
            <a:ext cx="4374848" cy="1313219"/>
            <a:chOff x="-1594513" y="1978677"/>
            <a:chExt cx="4206079" cy="1313219"/>
          </a:xfrm>
        </p:grpSpPr>
        <p:sp>
          <p:nvSpPr>
            <p:cNvPr id="152" name="TextBox 151">
              <a:extLst>
                <a:ext uri="{FF2B5EF4-FFF2-40B4-BE49-F238E27FC236}">
                  <a16:creationId xmlns:a16="http://schemas.microsoft.com/office/drawing/2014/main" id="{990B250A-AEA6-4B9A-A605-3598588D786E}"/>
                </a:ext>
              </a:extLst>
            </p:cNvPr>
            <p:cNvSpPr txBox="1"/>
            <p:nvPr/>
          </p:nvSpPr>
          <p:spPr>
            <a:xfrm>
              <a:off x="-1594513" y="1978677"/>
              <a:ext cx="1594605" cy="246221"/>
            </a:xfrm>
            <a:prstGeom prst="rect">
              <a:avLst/>
            </a:prstGeom>
            <a:noFill/>
          </p:spPr>
          <p:txBody>
            <a:bodyPr wrap="square" lIns="0" tIns="0" rIns="0" bIns="0" rtlCol="0">
              <a:spAutoFit/>
            </a:bodyPr>
            <a:lstStyle/>
            <a:p>
              <a:pPr algn="r"/>
              <a:r>
                <a:rPr lang="en-IN" sz="1600" b="1" dirty="0">
                  <a:solidFill>
                    <a:srgbClr val="002060"/>
                  </a:solidFill>
                  <a:latin typeface="Segoe UI" panose="020B0502040204020203" pitchFamily="34" charset="0"/>
                  <a:cs typeface="Segoe UI" panose="020B0502040204020203" pitchFamily="34" charset="0"/>
                </a:rPr>
                <a:t>4</a:t>
              </a:r>
              <a:r>
                <a:rPr lang="id-ID" sz="1600" b="1" dirty="0">
                  <a:solidFill>
                    <a:srgbClr val="002060"/>
                  </a:solidFill>
                  <a:latin typeface="Segoe UI" panose="020B0502040204020203" pitchFamily="34" charset="0"/>
                  <a:cs typeface="Segoe UI" panose="020B0502040204020203" pitchFamily="34" charset="0"/>
                </a:rPr>
                <a:t>:</a:t>
              </a:r>
              <a:endParaRPr lang="en-US" sz="1600" b="1" dirty="0">
                <a:solidFill>
                  <a:srgbClr val="002060"/>
                </a:solidFill>
                <a:latin typeface="Segoe UI" panose="020B0502040204020203" pitchFamily="34" charset="0"/>
                <a:cs typeface="Segoe UI" panose="020B0502040204020203" pitchFamily="34" charset="0"/>
              </a:endParaRPr>
            </a:p>
          </p:txBody>
        </p:sp>
        <p:sp>
          <p:nvSpPr>
            <p:cNvPr id="228" name="Rectangle 227">
              <a:extLst>
                <a:ext uri="{FF2B5EF4-FFF2-40B4-BE49-F238E27FC236}">
                  <a16:creationId xmlns:a16="http://schemas.microsoft.com/office/drawing/2014/main" id="{8B7A701E-D4F7-49EA-B4FD-751AF43C7912}"/>
                </a:ext>
              </a:extLst>
            </p:cNvPr>
            <p:cNvSpPr/>
            <p:nvPr/>
          </p:nvSpPr>
          <p:spPr>
            <a:xfrm>
              <a:off x="-1086186" y="2307011"/>
              <a:ext cx="3697752" cy="984885"/>
            </a:xfrm>
            <a:prstGeom prst="rect">
              <a:avLst/>
            </a:prstGeom>
          </p:spPr>
          <p:txBody>
            <a:bodyPr wrap="square" lIns="0" tIns="0" rIns="0" bIns="0">
              <a:spAutoFit/>
            </a:bodyPr>
            <a:lstStyle/>
            <a:p>
              <a:r>
                <a:rPr lang="en-IN" sz="1600" dirty="0">
                  <a:latin typeface="Segoe UI" panose="020B0502040204020203" pitchFamily="34" charset="0"/>
                  <a:cs typeface="Segoe UI" panose="020B0502040204020203" pitchFamily="34" charset="0"/>
                </a:rPr>
                <a:t>Which are the </a:t>
              </a:r>
              <a:br>
                <a:rPr lang="en-IN" sz="1600" dirty="0">
                  <a:latin typeface="Segoe UI" panose="020B0502040204020203" pitchFamily="34" charset="0"/>
                  <a:cs typeface="Segoe UI" panose="020B0502040204020203" pitchFamily="34" charset="0"/>
                </a:rPr>
              </a:br>
              <a:r>
                <a:rPr lang="en-IN" sz="1600" dirty="0">
                  <a:latin typeface="Segoe UI" panose="020B0502040204020203" pitchFamily="34" charset="0"/>
                  <a:cs typeface="Segoe UI" panose="020B0502040204020203" pitchFamily="34" charset="0"/>
                </a:rPr>
                <a:t>Dominating Features in </a:t>
              </a:r>
            </a:p>
            <a:p>
              <a:r>
                <a:rPr lang="en-IN" sz="1600" dirty="0">
                  <a:latin typeface="Segoe UI" panose="020B0502040204020203" pitchFamily="34" charset="0"/>
                  <a:cs typeface="Segoe UI" panose="020B0502040204020203" pitchFamily="34" charset="0"/>
                </a:rPr>
                <a:t>Employee attrition</a:t>
              </a:r>
            </a:p>
            <a:p>
              <a:r>
                <a:rPr lang="en-IN" sz="1600" dirty="0">
                  <a:latin typeface="Segoe UI" panose="020B0502040204020203" pitchFamily="34" charset="0"/>
                  <a:cs typeface="Segoe UI" panose="020B0502040204020203" pitchFamily="34" charset="0"/>
                </a:rPr>
                <a:t>within an organization.</a:t>
              </a:r>
              <a:endParaRPr lang="en-US" sz="1600" i="1" dirty="0">
                <a:solidFill>
                  <a:srgbClr val="00206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6694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737231" y="0"/>
            <a:ext cx="4454770"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65" name="TextBox 64">
            <a:extLst>
              <a:ext uri="{FF2B5EF4-FFF2-40B4-BE49-F238E27FC236}">
                <a16:creationId xmlns:a16="http://schemas.microsoft.com/office/drawing/2014/main" id="{EB8AEEA2-9E34-4F67-8C57-D7FE9C20CF3A}"/>
              </a:ext>
            </a:extLst>
          </p:cNvPr>
          <p:cNvSpPr txBox="1"/>
          <p:nvPr/>
        </p:nvSpPr>
        <p:spPr>
          <a:xfrm>
            <a:off x="825985" y="519184"/>
            <a:ext cx="5369219" cy="1069919"/>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IN" sz="2400" dirty="0"/>
              <a:t>If I like to change My Project I will….</a:t>
            </a:r>
            <a:endParaRPr lang="en-US" sz="2400" dirty="0"/>
          </a:p>
        </p:txBody>
      </p:sp>
      <p:sp>
        <p:nvSpPr>
          <p:cNvPr id="54" name="TextBox 53">
            <a:extLst>
              <a:ext uri="{FF2B5EF4-FFF2-40B4-BE49-F238E27FC236}">
                <a16:creationId xmlns:a16="http://schemas.microsoft.com/office/drawing/2014/main" id="{017A3ACC-5BC2-4F0D-9B1C-85498C44EB75}"/>
              </a:ext>
            </a:extLst>
          </p:cNvPr>
          <p:cNvSpPr txBox="1"/>
          <p:nvPr/>
        </p:nvSpPr>
        <p:spPr>
          <a:xfrm>
            <a:off x="825985" y="1601101"/>
            <a:ext cx="6959406" cy="707886"/>
          </a:xfrm>
          <a:prstGeom prst="rect">
            <a:avLst/>
          </a:prstGeom>
          <a:noFill/>
        </p:spPr>
        <p:txBody>
          <a:bodyPr wrap="none" rtlCol="0">
            <a:spAutoFit/>
          </a:bodyPr>
          <a:lstStyle/>
          <a:p>
            <a:r>
              <a:rPr lang="en-IN" sz="2000" dirty="0">
                <a:latin typeface="Segoe UI" panose="020B0502040204020203" pitchFamily="34" charset="0"/>
                <a:cs typeface="Segoe UI" panose="020B0502040204020203" pitchFamily="34" charset="0"/>
              </a:rPr>
              <a:t>The research is held on IBM HR dataset, which can be </a:t>
            </a:r>
          </a:p>
          <a:p>
            <a:r>
              <a:rPr lang="en-IN" sz="2000" dirty="0">
                <a:latin typeface="Segoe UI" panose="020B0502040204020203" pitchFamily="34" charset="0"/>
                <a:cs typeface="Segoe UI" panose="020B0502040204020203" pitchFamily="34" charset="0"/>
              </a:rPr>
              <a:t>extended using real time HR dataset for more precise result.</a:t>
            </a:r>
          </a:p>
        </p:txBody>
      </p:sp>
      <p:grpSp>
        <p:nvGrpSpPr>
          <p:cNvPr id="67" name="Group 66" descr="This image is an icon of three people and a globe. ">
            <a:extLst>
              <a:ext uri="{FF2B5EF4-FFF2-40B4-BE49-F238E27FC236}">
                <a16:creationId xmlns:a16="http://schemas.microsoft.com/office/drawing/2014/main" id="{84DB0277-9B1F-4C12-AB4F-DD4F9A32C65F}"/>
              </a:ext>
            </a:extLst>
          </p:cNvPr>
          <p:cNvGrpSpPr/>
          <p:nvPr/>
        </p:nvGrpSpPr>
        <p:grpSpPr>
          <a:xfrm>
            <a:off x="182513" y="1650049"/>
            <a:ext cx="651710" cy="670936"/>
            <a:chOff x="8229600" y="4162425"/>
            <a:chExt cx="1271588" cy="1273175"/>
          </a:xfrm>
        </p:grpSpPr>
        <p:sp>
          <p:nvSpPr>
            <p:cNvPr id="68" name="Oval 28">
              <a:extLst>
                <a:ext uri="{FF2B5EF4-FFF2-40B4-BE49-F238E27FC236}">
                  <a16:creationId xmlns:a16="http://schemas.microsoft.com/office/drawing/2014/main" id="{200080CA-C7B8-433F-870A-18E87E20A91F}"/>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9" name="Group 68">
              <a:extLst>
                <a:ext uri="{FF2B5EF4-FFF2-40B4-BE49-F238E27FC236}">
                  <a16:creationId xmlns:a16="http://schemas.microsoft.com/office/drawing/2014/main" id="{A9003E37-2F3B-4D1A-A33C-FAE5AAE106ED}"/>
                </a:ext>
              </a:extLst>
            </p:cNvPr>
            <p:cNvGrpSpPr/>
            <p:nvPr/>
          </p:nvGrpSpPr>
          <p:grpSpPr>
            <a:xfrm>
              <a:off x="8560253" y="4426329"/>
              <a:ext cx="610282" cy="674403"/>
              <a:chOff x="4841875" y="2895601"/>
              <a:chExt cx="344488" cy="346075"/>
            </a:xfrm>
          </p:grpSpPr>
          <p:sp>
            <p:nvSpPr>
              <p:cNvPr id="70" name="Freeform 258">
                <a:extLst>
                  <a:ext uri="{FF2B5EF4-FFF2-40B4-BE49-F238E27FC236}">
                    <a16:creationId xmlns:a16="http://schemas.microsoft.com/office/drawing/2014/main" id="{9FEAC928-3587-4641-86EB-B9AA9FD9C76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59">
                <a:extLst>
                  <a:ext uri="{FF2B5EF4-FFF2-40B4-BE49-F238E27FC236}">
                    <a16:creationId xmlns:a16="http://schemas.microsoft.com/office/drawing/2014/main" id="{8E4295D5-1659-4712-8E8E-4636B7C6916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60">
                <a:extLst>
                  <a:ext uri="{FF2B5EF4-FFF2-40B4-BE49-F238E27FC236}">
                    <a16:creationId xmlns:a16="http://schemas.microsoft.com/office/drawing/2014/main" id="{01F2AEB2-1AF1-4351-9CD9-9298E80A874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3" name="Line 261">
                <a:extLst>
                  <a:ext uri="{FF2B5EF4-FFF2-40B4-BE49-F238E27FC236}">
                    <a16:creationId xmlns:a16="http://schemas.microsoft.com/office/drawing/2014/main" id="{9F54888D-7CA5-491F-B503-5E0CC1C9AA2F}"/>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4" name="Line 262">
                <a:extLst>
                  <a:ext uri="{FF2B5EF4-FFF2-40B4-BE49-F238E27FC236}">
                    <a16:creationId xmlns:a16="http://schemas.microsoft.com/office/drawing/2014/main" id="{17E5AC69-44FC-4AFB-84A2-B5E5E1E833F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5" name="Line 263">
                <a:extLst>
                  <a:ext uri="{FF2B5EF4-FFF2-40B4-BE49-F238E27FC236}">
                    <a16:creationId xmlns:a16="http://schemas.microsoft.com/office/drawing/2014/main" id="{B9206AD3-D3A7-4A9C-95E2-A74985DC4FB3}"/>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76" name="Oval 264">
                <a:extLst>
                  <a:ext uri="{FF2B5EF4-FFF2-40B4-BE49-F238E27FC236}">
                    <a16:creationId xmlns:a16="http://schemas.microsoft.com/office/drawing/2014/main" id="{B655C98B-141C-4E48-B7B4-933C2453E0B2}"/>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265">
                <a:extLst>
                  <a:ext uri="{FF2B5EF4-FFF2-40B4-BE49-F238E27FC236}">
                    <a16:creationId xmlns:a16="http://schemas.microsoft.com/office/drawing/2014/main" id="{9B564CEF-915D-423D-9DA2-C253CFC0200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Oval 266">
                <a:extLst>
                  <a:ext uri="{FF2B5EF4-FFF2-40B4-BE49-F238E27FC236}">
                    <a16:creationId xmlns:a16="http://schemas.microsoft.com/office/drawing/2014/main" id="{5525FBFE-6F2E-4850-914A-B745D315F95F}"/>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267">
                <a:extLst>
                  <a:ext uri="{FF2B5EF4-FFF2-40B4-BE49-F238E27FC236}">
                    <a16:creationId xmlns:a16="http://schemas.microsoft.com/office/drawing/2014/main" id="{63868D04-9B37-4835-9CE7-7F655ED94DC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0" name="Group 79" descr="This image is an icon of three people and a globe. ">
            <a:extLst>
              <a:ext uri="{FF2B5EF4-FFF2-40B4-BE49-F238E27FC236}">
                <a16:creationId xmlns:a16="http://schemas.microsoft.com/office/drawing/2014/main" id="{D6BC6CD9-9C16-4F95-AAB7-52B431307F3A}"/>
              </a:ext>
            </a:extLst>
          </p:cNvPr>
          <p:cNvGrpSpPr/>
          <p:nvPr/>
        </p:nvGrpSpPr>
        <p:grpSpPr>
          <a:xfrm>
            <a:off x="131344" y="3338286"/>
            <a:ext cx="651710" cy="670936"/>
            <a:chOff x="8229600" y="4162425"/>
            <a:chExt cx="1271588" cy="1273175"/>
          </a:xfrm>
        </p:grpSpPr>
        <p:sp>
          <p:nvSpPr>
            <p:cNvPr id="81" name="Oval 28">
              <a:extLst>
                <a:ext uri="{FF2B5EF4-FFF2-40B4-BE49-F238E27FC236}">
                  <a16:creationId xmlns:a16="http://schemas.microsoft.com/office/drawing/2014/main" id="{9D75B872-4C57-454B-8B0B-0A0E9CAE572A}"/>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BD69CC48-372B-44CD-BF9B-5DBF2AA10D5C}"/>
                </a:ext>
              </a:extLst>
            </p:cNvPr>
            <p:cNvGrpSpPr/>
            <p:nvPr/>
          </p:nvGrpSpPr>
          <p:grpSpPr>
            <a:xfrm>
              <a:off x="8560253" y="4426329"/>
              <a:ext cx="610282" cy="674403"/>
              <a:chOff x="4841875" y="2895601"/>
              <a:chExt cx="344488" cy="346075"/>
            </a:xfrm>
          </p:grpSpPr>
          <p:sp>
            <p:nvSpPr>
              <p:cNvPr id="83" name="Freeform 258">
                <a:extLst>
                  <a:ext uri="{FF2B5EF4-FFF2-40B4-BE49-F238E27FC236}">
                    <a16:creationId xmlns:a16="http://schemas.microsoft.com/office/drawing/2014/main" id="{3318C153-9C4E-48B7-855D-B5906BE78337}"/>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259">
                <a:extLst>
                  <a:ext uri="{FF2B5EF4-FFF2-40B4-BE49-F238E27FC236}">
                    <a16:creationId xmlns:a16="http://schemas.microsoft.com/office/drawing/2014/main" id="{521BECD3-D207-4A04-ABCB-4E9E26E411A2}"/>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Freeform 260">
                <a:extLst>
                  <a:ext uri="{FF2B5EF4-FFF2-40B4-BE49-F238E27FC236}">
                    <a16:creationId xmlns:a16="http://schemas.microsoft.com/office/drawing/2014/main" id="{C379072A-982F-44A7-A7AA-F003CD0F7F86}"/>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Line 261">
                <a:extLst>
                  <a:ext uri="{FF2B5EF4-FFF2-40B4-BE49-F238E27FC236}">
                    <a16:creationId xmlns:a16="http://schemas.microsoft.com/office/drawing/2014/main" id="{8F561D1A-9986-41EF-8521-5A73CF2316C4}"/>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262">
                <a:extLst>
                  <a:ext uri="{FF2B5EF4-FFF2-40B4-BE49-F238E27FC236}">
                    <a16:creationId xmlns:a16="http://schemas.microsoft.com/office/drawing/2014/main" id="{0B63F7D3-3C65-4FEC-8015-9071F33B14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263">
                <a:extLst>
                  <a:ext uri="{FF2B5EF4-FFF2-40B4-BE49-F238E27FC236}">
                    <a16:creationId xmlns:a16="http://schemas.microsoft.com/office/drawing/2014/main" id="{6B37B07A-7D73-44F1-9CDA-85301A33704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89" name="Oval 264">
                <a:extLst>
                  <a:ext uri="{FF2B5EF4-FFF2-40B4-BE49-F238E27FC236}">
                    <a16:creationId xmlns:a16="http://schemas.microsoft.com/office/drawing/2014/main" id="{21CB34CD-C5A3-4C6F-93CA-152FF99B40F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0" name="Oval 265">
                <a:extLst>
                  <a:ext uri="{FF2B5EF4-FFF2-40B4-BE49-F238E27FC236}">
                    <a16:creationId xmlns:a16="http://schemas.microsoft.com/office/drawing/2014/main" id="{9AE139F1-F16D-4D87-88C0-082E21C6DEBC}"/>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1" name="Oval 266">
                <a:extLst>
                  <a:ext uri="{FF2B5EF4-FFF2-40B4-BE49-F238E27FC236}">
                    <a16:creationId xmlns:a16="http://schemas.microsoft.com/office/drawing/2014/main" id="{F15DF8BF-206D-4FAD-B778-069D4FFB9E0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267">
                <a:extLst>
                  <a:ext uri="{FF2B5EF4-FFF2-40B4-BE49-F238E27FC236}">
                    <a16:creationId xmlns:a16="http://schemas.microsoft.com/office/drawing/2014/main" id="{0859042F-C0C3-4F6D-BABA-5EC9AACBC1EA}"/>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sp>
        <p:nvSpPr>
          <p:cNvPr id="2" name="Rectangle 1">
            <a:extLst>
              <a:ext uri="{FF2B5EF4-FFF2-40B4-BE49-F238E27FC236}">
                <a16:creationId xmlns:a16="http://schemas.microsoft.com/office/drawing/2014/main" id="{9ADBEDB1-C5F5-414E-AD22-E7EF0EBB11D0}"/>
              </a:ext>
            </a:extLst>
          </p:cNvPr>
          <p:cNvSpPr/>
          <p:nvPr/>
        </p:nvSpPr>
        <p:spPr>
          <a:xfrm>
            <a:off x="870218" y="3212089"/>
            <a:ext cx="6096000" cy="646331"/>
          </a:xfrm>
          <a:prstGeom prst="rect">
            <a:avLst/>
          </a:prstGeom>
        </p:spPr>
        <p:txBody>
          <a:bodyPr>
            <a:spAutoFit/>
          </a:bodyPr>
          <a:lstStyle/>
          <a:p>
            <a:r>
              <a:rPr lang="en-IN" dirty="0">
                <a:latin typeface="Segoe UI" panose="020B0502040204020203" pitchFamily="34" charset="0"/>
                <a:cs typeface="Segoe UI" panose="020B0502040204020203" pitchFamily="34" charset="0"/>
              </a:rPr>
              <a:t>Implementation of the Advanced classification Model Artificial neural network</a:t>
            </a:r>
            <a:endParaRPr lang="en-US" dirty="0"/>
          </a:p>
        </p:txBody>
      </p:sp>
    </p:spTree>
    <p:extLst>
      <p:ext uri="{BB962C8B-B14F-4D97-AF65-F5344CB8AC3E}">
        <p14:creationId xmlns:p14="http://schemas.microsoft.com/office/powerpoint/2010/main" val="222538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3BBB-E434-49D6-92B7-30E625FBB41A}"/>
              </a:ext>
            </a:extLst>
          </p:cNvPr>
          <p:cNvSpPr>
            <a:spLocks noGrp="1"/>
          </p:cNvSpPr>
          <p:nvPr>
            <p:ph type="title"/>
          </p:nvPr>
        </p:nvSpPr>
        <p:spPr/>
        <p:txBody>
          <a:bodyPr/>
          <a:lstStyle/>
          <a:p>
            <a:r>
              <a:rPr lang="en-IN" sz="2800" b="1" dirty="0">
                <a:solidFill>
                  <a:srgbClr val="002060"/>
                </a:solidFill>
                <a:latin typeface="Segoe UI" panose="020B0502040204020203" pitchFamily="34" charset="0"/>
                <a:cs typeface="Segoe UI" panose="020B0502040204020203" pitchFamily="34" charset="0"/>
              </a:rPr>
              <a:t>My Academic Project….</a:t>
            </a:r>
            <a:br>
              <a:rPr lang="en-US" b="1" dirty="0">
                <a:solidFill>
                  <a:srgbClr val="002060"/>
                </a:solidFill>
                <a:latin typeface="Segoe UI" panose="020B0502040204020203" pitchFamily="34" charset="0"/>
                <a:cs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507347A6-C986-4B03-9D23-D20221F2F2F9}"/>
              </a:ext>
            </a:extLst>
          </p:cNvPr>
          <p:cNvSpPr>
            <a:spLocks noGrp="1"/>
          </p:cNvSpPr>
          <p:nvPr>
            <p:ph idx="1"/>
          </p:nvPr>
        </p:nvSpPr>
        <p:spPr/>
        <p:txBody>
          <a:bodyPr/>
          <a:lstStyle/>
          <a:p>
            <a:r>
              <a:rPr lang="en-US" dirty="0" err="1">
                <a:latin typeface="Segoe UI" panose="020B0502040204020203" pitchFamily="34" charset="0"/>
                <a:cs typeface="Segoe UI" panose="020B0502040204020203" pitchFamily="34" charset="0"/>
              </a:rPr>
              <a:t>Uk</a:t>
            </a:r>
            <a:r>
              <a:rPr lang="en-US" dirty="0">
                <a:latin typeface="Segoe UI" panose="020B0502040204020203" pitchFamily="34" charset="0"/>
                <a:cs typeface="Segoe UI" panose="020B0502040204020203" pitchFamily="34" charset="0"/>
              </a:rPr>
              <a:t> Education Analysis (Data Warehousing and Business intelligence Project)</a:t>
            </a:r>
          </a:p>
          <a:p>
            <a:r>
              <a:rPr lang="en-US" dirty="0">
                <a:latin typeface="Segoe UI" panose="020B0502040204020203" pitchFamily="34" charset="0"/>
                <a:cs typeface="Segoe UI" panose="020B0502040204020203" pitchFamily="34" charset="0"/>
              </a:rPr>
              <a:t>Prediction of the call back duration of dissatisfied customer using machine learning (Advanced Data Mining Project)</a:t>
            </a:r>
          </a:p>
          <a:p>
            <a:r>
              <a:rPr lang="en-US" b="1" dirty="0">
                <a:latin typeface="Segoe UI" panose="020B0502040204020203" pitchFamily="34" charset="0"/>
                <a:cs typeface="Segoe UI" panose="020B0502040204020203" pitchFamily="34" charset="0"/>
              </a:rPr>
              <a:t>Prediction of Employee Attrition using hybrid feature selection and classification methods (Thesis Project) .</a:t>
            </a:r>
          </a:p>
          <a:p>
            <a:endParaRPr lang="en-US" dirty="0"/>
          </a:p>
        </p:txBody>
      </p:sp>
    </p:spTree>
    <p:extLst>
      <p:ext uri="{BB962C8B-B14F-4D97-AF65-F5344CB8AC3E}">
        <p14:creationId xmlns:p14="http://schemas.microsoft.com/office/powerpoint/2010/main" val="2561980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061D18-D9A8-4C93-A50D-534FB8498DCE}"/>
              </a:ext>
            </a:extLst>
          </p:cNvPr>
          <p:cNvSpPr txBox="1"/>
          <p:nvPr/>
        </p:nvSpPr>
        <p:spPr>
          <a:xfrm>
            <a:off x="646029" y="601775"/>
            <a:ext cx="11198968" cy="477631"/>
          </a:xfrm>
          <a:prstGeom prst="rect">
            <a:avLst/>
          </a:prstGeom>
          <a:noFill/>
        </p:spPr>
        <p:txBody>
          <a:bodyPr wrap="square" lIns="0" tIns="0" rIns="0" bIns="0" rtlCol="0">
            <a:spAutoFit/>
          </a:bodyPr>
          <a:lstStyle/>
          <a:p>
            <a:pPr>
              <a:lnSpc>
                <a:spcPts val="4000"/>
              </a:lnSpc>
            </a:pPr>
            <a:r>
              <a:rPr lang="en-IN" sz="3200" b="1" dirty="0">
                <a:solidFill>
                  <a:srgbClr val="002060"/>
                </a:solidFill>
                <a:latin typeface="Segoe UI" panose="020B0502040204020203" pitchFamily="34" charset="0"/>
                <a:cs typeface="Segoe UI" panose="020B0502040204020203" pitchFamily="34" charset="0"/>
              </a:rPr>
              <a:t>Why this Project?</a:t>
            </a:r>
            <a:endParaRPr lang="en-US" sz="3200" b="1" dirty="0">
              <a:solidFill>
                <a:srgbClr val="002060"/>
              </a:solidFill>
              <a:latin typeface="Segoe UI" panose="020B0502040204020203" pitchFamily="34" charset="0"/>
              <a:cs typeface="Segoe UI" panose="020B0502040204020203" pitchFamily="34" charset="0"/>
            </a:endParaRPr>
          </a:p>
        </p:txBody>
      </p:sp>
      <p:grpSp>
        <p:nvGrpSpPr>
          <p:cNvPr id="6" name="Group 5" descr="This image is an icon of one person interacting with three people ">
            <a:extLst>
              <a:ext uri="{FF2B5EF4-FFF2-40B4-BE49-F238E27FC236}">
                <a16:creationId xmlns:a16="http://schemas.microsoft.com/office/drawing/2014/main" id="{BAE44906-B203-45E1-92AD-25165EA93ED6}"/>
              </a:ext>
            </a:extLst>
          </p:cNvPr>
          <p:cNvGrpSpPr/>
          <p:nvPr/>
        </p:nvGrpSpPr>
        <p:grpSpPr>
          <a:xfrm>
            <a:off x="653966" y="2172314"/>
            <a:ext cx="8410519" cy="553998"/>
            <a:chOff x="7999616" y="3566010"/>
            <a:chExt cx="8410519" cy="553998"/>
          </a:xfrm>
        </p:grpSpPr>
        <p:sp>
          <p:nvSpPr>
            <p:cNvPr id="7" name="Rectangle 6">
              <a:extLst>
                <a:ext uri="{FF2B5EF4-FFF2-40B4-BE49-F238E27FC236}">
                  <a16:creationId xmlns:a16="http://schemas.microsoft.com/office/drawing/2014/main" id="{2DC6E11D-1693-4AEE-BBB0-9F951782E424}"/>
                </a:ext>
              </a:extLst>
            </p:cNvPr>
            <p:cNvSpPr/>
            <p:nvPr/>
          </p:nvSpPr>
          <p:spPr>
            <a:xfrm>
              <a:off x="8578717" y="3566010"/>
              <a:ext cx="7831418" cy="553998"/>
            </a:xfrm>
            <a:prstGeom prst="rect">
              <a:avLst/>
            </a:prstGeom>
          </p:spPr>
          <p:txBody>
            <a:bodyPr wrap="square" lIns="0" tIns="0" rIns="0" bIns="0">
              <a:spAutoFit/>
            </a:bodyPr>
            <a:lstStyle/>
            <a:p>
              <a:r>
                <a:rPr lang="en-IN" dirty="0">
                  <a:latin typeface="Segoe UI" panose="020B0502040204020203" pitchFamily="34" charset="0"/>
                  <a:cs typeface="Segoe UI" panose="020B0502040204020203" pitchFamily="34" charset="0"/>
                </a:rPr>
                <a:t>This Project involved use of the structured query language as well as machine learning techniques. </a:t>
              </a:r>
              <a:endParaRPr lang="en-US" sz="1600" i="1" dirty="0">
                <a:solidFill>
                  <a:srgbClr val="002060"/>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a16="http://schemas.microsoft.com/office/drawing/2014/main" id="{75ED7C37-6F2C-4863-98C4-DC272C57B757}"/>
                </a:ext>
              </a:extLst>
            </p:cNvPr>
            <p:cNvGrpSpPr/>
            <p:nvPr/>
          </p:nvGrpSpPr>
          <p:grpSpPr>
            <a:xfrm>
              <a:off x="7999616" y="3639194"/>
              <a:ext cx="330200" cy="346075"/>
              <a:chOff x="2686050" y="2895601"/>
              <a:chExt cx="330200" cy="346075"/>
            </a:xfrm>
          </p:grpSpPr>
          <p:sp>
            <p:nvSpPr>
              <p:cNvPr id="9" name="Oval 309">
                <a:extLst>
                  <a:ext uri="{FF2B5EF4-FFF2-40B4-BE49-F238E27FC236}">
                    <a16:creationId xmlns:a16="http://schemas.microsoft.com/office/drawing/2014/main" id="{DAECB7E8-A419-41ED-BE6C-B480A22EC040}"/>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0" name="Freeform 310">
                <a:extLst>
                  <a:ext uri="{FF2B5EF4-FFF2-40B4-BE49-F238E27FC236}">
                    <a16:creationId xmlns:a16="http://schemas.microsoft.com/office/drawing/2014/main" id="{68753AC4-0891-49D3-AB8F-62107B5AD679}"/>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1" name="Oval 311">
                <a:extLst>
                  <a:ext uri="{FF2B5EF4-FFF2-40B4-BE49-F238E27FC236}">
                    <a16:creationId xmlns:a16="http://schemas.microsoft.com/office/drawing/2014/main" id="{64D0C6FD-F704-4406-B2FF-A11EAC7B8838}"/>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2" name="Freeform 312">
                <a:extLst>
                  <a:ext uri="{FF2B5EF4-FFF2-40B4-BE49-F238E27FC236}">
                    <a16:creationId xmlns:a16="http://schemas.microsoft.com/office/drawing/2014/main" id="{BD13EF4E-1593-40D4-80D6-0B1E87ADF00B}"/>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3" name="Oval 313">
                <a:extLst>
                  <a:ext uri="{FF2B5EF4-FFF2-40B4-BE49-F238E27FC236}">
                    <a16:creationId xmlns:a16="http://schemas.microsoft.com/office/drawing/2014/main" id="{17EC3234-AA0C-4C18-B30F-8E75B1FD8479}"/>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4" name="Freeform 314">
                <a:extLst>
                  <a:ext uri="{FF2B5EF4-FFF2-40B4-BE49-F238E27FC236}">
                    <a16:creationId xmlns:a16="http://schemas.microsoft.com/office/drawing/2014/main" id="{AFD02EE6-2F47-4584-96D9-5A37768136CA}"/>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5" name="Oval 315">
                <a:extLst>
                  <a:ext uri="{FF2B5EF4-FFF2-40B4-BE49-F238E27FC236}">
                    <a16:creationId xmlns:a16="http://schemas.microsoft.com/office/drawing/2014/main" id="{DF605BD4-712A-4FD1-B6C5-69EAD591AC4D}"/>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 name="Freeform 316">
                <a:extLst>
                  <a:ext uri="{FF2B5EF4-FFF2-40B4-BE49-F238E27FC236}">
                    <a16:creationId xmlns:a16="http://schemas.microsoft.com/office/drawing/2014/main" id="{3F0AA573-E5EC-479F-86FF-000B40D0718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 name="Oval 317">
                <a:extLst>
                  <a:ext uri="{FF2B5EF4-FFF2-40B4-BE49-F238E27FC236}">
                    <a16:creationId xmlns:a16="http://schemas.microsoft.com/office/drawing/2014/main" id="{B2928D21-16D1-4756-AABD-CB5743EC59BE}"/>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 name="Freeform 318">
                <a:extLst>
                  <a:ext uri="{FF2B5EF4-FFF2-40B4-BE49-F238E27FC236}">
                    <a16:creationId xmlns:a16="http://schemas.microsoft.com/office/drawing/2014/main" id="{148AEBD5-4CDF-4535-A346-287BE1E57BD4}"/>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 name="Freeform 319">
                <a:extLst>
                  <a:ext uri="{FF2B5EF4-FFF2-40B4-BE49-F238E27FC236}">
                    <a16:creationId xmlns:a16="http://schemas.microsoft.com/office/drawing/2014/main" id="{C8AA51C4-9931-4A36-B19E-84FB8A6951E1}"/>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 name="Line 320">
                <a:extLst>
                  <a:ext uri="{FF2B5EF4-FFF2-40B4-BE49-F238E27FC236}">
                    <a16:creationId xmlns:a16="http://schemas.microsoft.com/office/drawing/2014/main" id="{124FA3DA-B791-4EBF-B711-F811B31C129D}"/>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1" name="Group 20" descr="This image is an icon of three people interacting. ">
            <a:extLst>
              <a:ext uri="{FF2B5EF4-FFF2-40B4-BE49-F238E27FC236}">
                <a16:creationId xmlns:a16="http://schemas.microsoft.com/office/drawing/2014/main" id="{3F9E946F-8B90-4AF7-808B-9BC3C673C87B}"/>
              </a:ext>
            </a:extLst>
          </p:cNvPr>
          <p:cNvGrpSpPr/>
          <p:nvPr/>
        </p:nvGrpSpPr>
        <p:grpSpPr>
          <a:xfrm>
            <a:off x="653966" y="3444610"/>
            <a:ext cx="8961788" cy="1107996"/>
            <a:chOff x="7991679" y="4252682"/>
            <a:chExt cx="8961788" cy="1107996"/>
          </a:xfrm>
        </p:grpSpPr>
        <p:grpSp>
          <p:nvGrpSpPr>
            <p:cNvPr id="22" name="Group 21">
              <a:extLst>
                <a:ext uri="{FF2B5EF4-FFF2-40B4-BE49-F238E27FC236}">
                  <a16:creationId xmlns:a16="http://schemas.microsoft.com/office/drawing/2014/main" id="{8769A134-FD3E-4EE8-A32F-CFCD68C22139}"/>
                </a:ext>
              </a:extLst>
            </p:cNvPr>
            <p:cNvGrpSpPr/>
            <p:nvPr/>
          </p:nvGrpSpPr>
          <p:grpSpPr>
            <a:xfrm>
              <a:off x="7991679" y="4627292"/>
              <a:ext cx="346075" cy="346075"/>
              <a:chOff x="3398838" y="2895601"/>
              <a:chExt cx="346075" cy="346075"/>
            </a:xfrm>
          </p:grpSpPr>
          <p:sp>
            <p:nvSpPr>
              <p:cNvPr id="24" name="Freeform 49">
                <a:extLst>
                  <a:ext uri="{FF2B5EF4-FFF2-40B4-BE49-F238E27FC236}">
                    <a16:creationId xmlns:a16="http://schemas.microsoft.com/office/drawing/2014/main" id="{47025A06-0521-43EB-88ED-4170870E08F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5" name="Freeform 50">
                <a:extLst>
                  <a:ext uri="{FF2B5EF4-FFF2-40B4-BE49-F238E27FC236}">
                    <a16:creationId xmlns:a16="http://schemas.microsoft.com/office/drawing/2014/main" id="{851BD90C-CB6D-4E08-8172-15699FDABC18}"/>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6" name="Oval 51">
                <a:extLst>
                  <a:ext uri="{FF2B5EF4-FFF2-40B4-BE49-F238E27FC236}">
                    <a16:creationId xmlns:a16="http://schemas.microsoft.com/office/drawing/2014/main" id="{786C3107-E503-4782-B4A3-08F10C3CE99B}"/>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7" name="Freeform 52">
                <a:extLst>
                  <a:ext uri="{FF2B5EF4-FFF2-40B4-BE49-F238E27FC236}">
                    <a16:creationId xmlns:a16="http://schemas.microsoft.com/office/drawing/2014/main" id="{46EE7949-3CFE-4776-BDC4-49AF72B0014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8" name="Freeform 53">
                <a:extLst>
                  <a:ext uri="{FF2B5EF4-FFF2-40B4-BE49-F238E27FC236}">
                    <a16:creationId xmlns:a16="http://schemas.microsoft.com/office/drawing/2014/main" id="{A6379805-641A-4FBC-AD22-2001AA8B931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9" name="Freeform 54">
                <a:extLst>
                  <a:ext uri="{FF2B5EF4-FFF2-40B4-BE49-F238E27FC236}">
                    <a16:creationId xmlns:a16="http://schemas.microsoft.com/office/drawing/2014/main" id="{2E801F50-C472-4665-968A-65376A1E7D16}"/>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0" name="Oval 55">
                <a:extLst>
                  <a:ext uri="{FF2B5EF4-FFF2-40B4-BE49-F238E27FC236}">
                    <a16:creationId xmlns:a16="http://schemas.microsoft.com/office/drawing/2014/main" id="{BE739022-E0A0-4574-B789-6E06242AF087}"/>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1" name="Freeform 56">
                <a:extLst>
                  <a:ext uri="{FF2B5EF4-FFF2-40B4-BE49-F238E27FC236}">
                    <a16:creationId xmlns:a16="http://schemas.microsoft.com/office/drawing/2014/main" id="{3564BCA4-11B4-4B8F-9586-FDE3946B13F0}"/>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2" name="Freeform 57">
                <a:extLst>
                  <a:ext uri="{FF2B5EF4-FFF2-40B4-BE49-F238E27FC236}">
                    <a16:creationId xmlns:a16="http://schemas.microsoft.com/office/drawing/2014/main" id="{05D8CC7A-1DA4-4E12-8E83-DBA6793295C3}"/>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3" name="Freeform 58">
                <a:extLst>
                  <a:ext uri="{FF2B5EF4-FFF2-40B4-BE49-F238E27FC236}">
                    <a16:creationId xmlns:a16="http://schemas.microsoft.com/office/drawing/2014/main" id="{E3A8248E-9DEA-48E0-91C9-1EFFBAC69DD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4" name="Oval 59">
                <a:extLst>
                  <a:ext uri="{FF2B5EF4-FFF2-40B4-BE49-F238E27FC236}">
                    <a16:creationId xmlns:a16="http://schemas.microsoft.com/office/drawing/2014/main" id="{C5AE7E31-4B3C-4D65-91CE-3A37209A227D}"/>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5" name="Freeform 60">
                <a:extLst>
                  <a:ext uri="{FF2B5EF4-FFF2-40B4-BE49-F238E27FC236}">
                    <a16:creationId xmlns:a16="http://schemas.microsoft.com/office/drawing/2014/main" id="{94612BCE-14D1-49B4-9B75-C451856D33A9}"/>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solidFill>
                    <a:srgbClr val="002060"/>
                  </a:solidFill>
                </a:endParaRPr>
              </a:p>
            </p:txBody>
          </p:sp>
          <p:sp>
            <p:nvSpPr>
              <p:cNvPr id="36" name="Line 61">
                <a:extLst>
                  <a:ext uri="{FF2B5EF4-FFF2-40B4-BE49-F238E27FC236}">
                    <a16:creationId xmlns:a16="http://schemas.microsoft.com/office/drawing/2014/main" id="{2147D795-6E05-45F2-AB30-5B098494CC27}"/>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37" name="Line 62">
                <a:extLst>
                  <a:ext uri="{FF2B5EF4-FFF2-40B4-BE49-F238E27FC236}">
                    <a16:creationId xmlns:a16="http://schemas.microsoft.com/office/drawing/2014/main" id="{C19AE0B3-90F5-494E-AAD4-8F053AD5583C}"/>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23" name="Rectangle 22">
              <a:extLst>
                <a:ext uri="{FF2B5EF4-FFF2-40B4-BE49-F238E27FC236}">
                  <a16:creationId xmlns:a16="http://schemas.microsoft.com/office/drawing/2014/main" id="{9D74F56B-A6E5-4B2F-AB34-A669BAB07357}"/>
                </a:ext>
              </a:extLst>
            </p:cNvPr>
            <p:cNvSpPr/>
            <p:nvPr/>
          </p:nvSpPr>
          <p:spPr>
            <a:xfrm>
              <a:off x="8472692" y="4252682"/>
              <a:ext cx="8480775" cy="1107996"/>
            </a:xfrm>
            <a:prstGeom prst="rect">
              <a:avLst/>
            </a:prstGeom>
          </p:spPr>
          <p:txBody>
            <a:bodyPr wrap="square" lIns="0" tIns="0" rIns="0" bIns="0">
              <a:spAutoFit/>
            </a:bodyPr>
            <a:lstStyle/>
            <a:p>
              <a:r>
                <a:rPr lang="en-IN" dirty="0">
                  <a:latin typeface="Segoe UI" panose="020B0502040204020203" pitchFamily="34" charset="0"/>
                  <a:cs typeface="Segoe UI" panose="020B0502040204020203" pitchFamily="34" charset="0"/>
                </a:rPr>
                <a:t>Traditional machine learning algorithm helps to predict the accuracy in large data sets whereas hybrid feature selection algorithms, can extract knowledgeable information enabling companies in identifying factors and helps in identify the individual resources who are likely to leave thereby addressing employee attrition.</a:t>
              </a:r>
              <a:endParaRPr lang="en-US" sz="1600" i="1" dirty="0">
                <a:solidFill>
                  <a:srgbClr val="00206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49081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1641A-E66F-4A53-801A-2963EDD56966}"/>
              </a:ext>
            </a:extLst>
          </p:cNvPr>
          <p:cNvSpPr txBox="1">
            <a:spLocks noGrp="1"/>
          </p:cNvSpPr>
          <p:nvPr>
            <p:ph type="title"/>
          </p:nvPr>
        </p:nvSpPr>
        <p:spPr>
          <a:xfrm>
            <a:off x="822345" y="805832"/>
            <a:ext cx="7605217" cy="443198"/>
          </a:xfrm>
          <a:prstGeom prst="rect">
            <a:avLst/>
          </a:prstGeom>
          <a:noFill/>
        </p:spPr>
        <p:txBody>
          <a:bodyPr wrap="square" lIns="0" tIns="0" rIns="0" bIns="0" rtlCol="0">
            <a:spAutoFit/>
          </a:bodyPr>
          <a:lstStyle/>
          <a:p>
            <a:r>
              <a:rPr lang="en-IN" sz="3200" b="1" dirty="0">
                <a:solidFill>
                  <a:srgbClr val="002060"/>
                </a:solidFill>
                <a:latin typeface="Segoe UI" panose="020B0502040204020203" pitchFamily="34" charset="0"/>
                <a:cs typeface="Segoe UI" panose="020B0502040204020203" pitchFamily="34" charset="0"/>
              </a:rPr>
              <a:t>Requirement of the brief:</a:t>
            </a:r>
            <a:endParaRPr lang="en-US" sz="3200" b="1" dirty="0">
              <a:solidFill>
                <a:srgbClr val="002060"/>
              </a:solidFill>
              <a:latin typeface="Segoe UI" panose="020B0502040204020203" pitchFamily="34" charset="0"/>
              <a:cs typeface="Segoe UI" panose="020B0502040204020203" pitchFamily="34" charset="0"/>
            </a:endParaRPr>
          </a:p>
        </p:txBody>
      </p:sp>
      <p:sp>
        <p:nvSpPr>
          <p:cNvPr id="85" name="TextBox 84">
            <a:extLst>
              <a:ext uri="{FF2B5EF4-FFF2-40B4-BE49-F238E27FC236}">
                <a16:creationId xmlns:a16="http://schemas.microsoft.com/office/drawing/2014/main" id="{ED9C3E53-EE01-4993-8FC3-ED58A8618413}"/>
              </a:ext>
            </a:extLst>
          </p:cNvPr>
          <p:cNvSpPr txBox="1"/>
          <p:nvPr/>
        </p:nvSpPr>
        <p:spPr>
          <a:xfrm>
            <a:off x="5780669" y="267223"/>
            <a:ext cx="3112263" cy="538609"/>
          </a:xfrm>
          <a:prstGeom prst="rect">
            <a:avLst/>
          </a:prstGeom>
          <a:noFill/>
        </p:spPr>
        <p:txBody>
          <a:bodyPr wrap="square" lIns="0" tIns="0" rIns="0" bIns="0" rtlCol="0">
            <a:spAutoFit/>
          </a:bodyPr>
          <a:lstStyle/>
          <a:p>
            <a:r>
              <a:rPr lang="en-US" sz="3500" b="1" dirty="0">
                <a:solidFill>
                  <a:schemeClr val="bg1"/>
                </a:solidFill>
                <a:latin typeface="Segoe UI" panose="020B0502040204020203" pitchFamily="34" charset="0"/>
                <a:cs typeface="Segoe UI" panose="020B0502040204020203" pitchFamily="34" charset="0"/>
              </a:rPr>
              <a:t>Objectives:</a:t>
            </a:r>
          </a:p>
        </p:txBody>
      </p:sp>
      <p:grpSp>
        <p:nvGrpSpPr>
          <p:cNvPr id="164" name="Group 163" descr="This image is an icon of three people interacting. ">
            <a:extLst>
              <a:ext uri="{FF2B5EF4-FFF2-40B4-BE49-F238E27FC236}">
                <a16:creationId xmlns:a16="http://schemas.microsoft.com/office/drawing/2014/main" id="{D6923E92-E258-4561-B059-E747572FC438}"/>
              </a:ext>
            </a:extLst>
          </p:cNvPr>
          <p:cNvGrpSpPr/>
          <p:nvPr/>
        </p:nvGrpSpPr>
        <p:grpSpPr>
          <a:xfrm>
            <a:off x="380917" y="1864645"/>
            <a:ext cx="688353" cy="709013"/>
            <a:chOff x="3438525" y="2143125"/>
            <a:chExt cx="1397000" cy="1397000"/>
          </a:xfrm>
        </p:grpSpPr>
        <p:sp>
          <p:nvSpPr>
            <p:cNvPr id="165" name="Freeform 25">
              <a:extLst>
                <a:ext uri="{FF2B5EF4-FFF2-40B4-BE49-F238E27FC236}">
                  <a16:creationId xmlns:a16="http://schemas.microsoft.com/office/drawing/2014/main" id="{BCFE0C63-E33C-4CFA-9E71-25872D8DC714}"/>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28210A2F-D9EC-4225-954C-B90D98EFCC29}"/>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754C926-B603-46D1-B4B4-C3217474746F}"/>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AE7691CE-B414-43B6-95E6-E636C8C4FC5F}"/>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38379014-29C4-4866-B859-A0E9FE19EE33}"/>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79D5BB70-056A-4AA8-BE92-8E885B8443E1}"/>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312F310A-BDBA-40B4-A33A-0C935DF04FF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4CC8D6A7-A280-49DA-BD85-DFABEC73A49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4295E3F5-7032-4029-95BE-C146D7000B1E}"/>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A143959A-E3D3-4D87-BD56-BC6F0B8D0829}"/>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C3EFA5-AD2E-4074-9D55-3E9998EE1E93}"/>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8E053F00-7A88-449B-A3C9-BEDA9E598802}"/>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5F9753F9-E46F-4259-9694-5A0D472D91FF}"/>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CCC9BBA7-58A3-402E-9D6B-2698B0B57BE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AB766225-A422-47E7-B33B-9F73677C1998}"/>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8CD867A-9BAA-436E-ADC6-629B85B3371C}"/>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sp>
        <p:nvSpPr>
          <p:cNvPr id="181" name="TextBox 180">
            <a:extLst>
              <a:ext uri="{FF2B5EF4-FFF2-40B4-BE49-F238E27FC236}">
                <a16:creationId xmlns:a16="http://schemas.microsoft.com/office/drawing/2014/main" id="{528A2167-085B-405D-9F91-7EACF9C3ECEA}"/>
              </a:ext>
            </a:extLst>
          </p:cNvPr>
          <p:cNvSpPr txBox="1"/>
          <p:nvPr/>
        </p:nvSpPr>
        <p:spPr>
          <a:xfrm>
            <a:off x="1143704" y="1534745"/>
            <a:ext cx="7504187" cy="1631216"/>
          </a:xfrm>
          <a:prstGeom prst="rect">
            <a:avLst/>
          </a:prstGeom>
          <a:noFill/>
        </p:spPr>
        <p:txBody>
          <a:bodyPr wrap="square" rtlCol="0">
            <a:spAutoFit/>
          </a:bodyPr>
          <a:lstStyle/>
          <a:p>
            <a:pPr algn="just"/>
            <a:r>
              <a:rPr lang="en-IN" sz="2000" dirty="0">
                <a:latin typeface="Segoe UI" panose="020B0502040204020203" pitchFamily="34" charset="0"/>
                <a:cs typeface="Segoe UI" panose="020B0502040204020203" pitchFamily="34" charset="0"/>
              </a:rPr>
              <a:t>How can we improve the accuracy and effectiveness in predicting Employee Attrition using a Hybrid Feature Selection Algorithms (Particle Swarm Optimization and Artificial Bee Colony) and Classification Techniques (Logistic Regression and Support Vector Machine)?</a:t>
            </a:r>
          </a:p>
        </p:txBody>
      </p:sp>
      <p:grpSp>
        <p:nvGrpSpPr>
          <p:cNvPr id="182" name="Group 181" descr="This image is an icon of three people interacting. ">
            <a:extLst>
              <a:ext uri="{FF2B5EF4-FFF2-40B4-BE49-F238E27FC236}">
                <a16:creationId xmlns:a16="http://schemas.microsoft.com/office/drawing/2014/main" id="{18AE26EB-65AC-4442-9696-0A85BE42C337}"/>
              </a:ext>
            </a:extLst>
          </p:cNvPr>
          <p:cNvGrpSpPr/>
          <p:nvPr/>
        </p:nvGrpSpPr>
        <p:grpSpPr>
          <a:xfrm>
            <a:off x="285534" y="3716702"/>
            <a:ext cx="688353" cy="709013"/>
            <a:chOff x="3438525" y="2143125"/>
            <a:chExt cx="1397000" cy="1397000"/>
          </a:xfrm>
        </p:grpSpPr>
        <p:sp>
          <p:nvSpPr>
            <p:cNvPr id="183" name="Freeform 25">
              <a:extLst>
                <a:ext uri="{FF2B5EF4-FFF2-40B4-BE49-F238E27FC236}">
                  <a16:creationId xmlns:a16="http://schemas.microsoft.com/office/drawing/2014/main" id="{B1B96E95-4100-4686-B36D-F3FEFE122E8D}"/>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4" name="Group 183">
              <a:extLst>
                <a:ext uri="{FF2B5EF4-FFF2-40B4-BE49-F238E27FC236}">
                  <a16:creationId xmlns:a16="http://schemas.microsoft.com/office/drawing/2014/main" id="{342D2F82-7D1F-4633-837F-00350BD70A41}"/>
                </a:ext>
              </a:extLst>
            </p:cNvPr>
            <p:cNvGrpSpPr/>
            <p:nvPr/>
          </p:nvGrpSpPr>
          <p:grpSpPr>
            <a:xfrm>
              <a:off x="3810316" y="2465099"/>
              <a:ext cx="613094" cy="674403"/>
              <a:chOff x="3398838" y="2895601"/>
              <a:chExt cx="346075" cy="346075"/>
            </a:xfrm>
          </p:grpSpPr>
          <p:sp>
            <p:nvSpPr>
              <p:cNvPr id="185" name="Freeform 49">
                <a:extLst>
                  <a:ext uri="{FF2B5EF4-FFF2-40B4-BE49-F238E27FC236}">
                    <a16:creationId xmlns:a16="http://schemas.microsoft.com/office/drawing/2014/main" id="{C9B2B517-A6BD-442C-9C12-040E1FD56AF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Freeform 50">
                <a:extLst>
                  <a:ext uri="{FF2B5EF4-FFF2-40B4-BE49-F238E27FC236}">
                    <a16:creationId xmlns:a16="http://schemas.microsoft.com/office/drawing/2014/main" id="{F357EE78-70C4-4DCA-B252-0390CA5A6193}"/>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Oval 51">
                <a:extLst>
                  <a:ext uri="{FF2B5EF4-FFF2-40B4-BE49-F238E27FC236}">
                    <a16:creationId xmlns:a16="http://schemas.microsoft.com/office/drawing/2014/main" id="{D2EB89A7-7A7B-428D-BB71-D8953A6F169F}"/>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52">
                <a:extLst>
                  <a:ext uri="{FF2B5EF4-FFF2-40B4-BE49-F238E27FC236}">
                    <a16:creationId xmlns:a16="http://schemas.microsoft.com/office/drawing/2014/main" id="{0DAB4611-4A16-4082-8516-995219DB13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53">
                <a:extLst>
                  <a:ext uri="{FF2B5EF4-FFF2-40B4-BE49-F238E27FC236}">
                    <a16:creationId xmlns:a16="http://schemas.microsoft.com/office/drawing/2014/main" id="{7AA3D31C-57FE-431D-BB21-F65740DCD47C}"/>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54">
                <a:extLst>
                  <a:ext uri="{FF2B5EF4-FFF2-40B4-BE49-F238E27FC236}">
                    <a16:creationId xmlns:a16="http://schemas.microsoft.com/office/drawing/2014/main" id="{00CD6583-1728-4898-992C-103F17DC3FB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1" name="Oval 55">
                <a:extLst>
                  <a:ext uri="{FF2B5EF4-FFF2-40B4-BE49-F238E27FC236}">
                    <a16:creationId xmlns:a16="http://schemas.microsoft.com/office/drawing/2014/main" id="{EE4584A6-843D-4AAD-BF43-D90554431FB8}"/>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2" name="Freeform 56">
                <a:extLst>
                  <a:ext uri="{FF2B5EF4-FFF2-40B4-BE49-F238E27FC236}">
                    <a16:creationId xmlns:a16="http://schemas.microsoft.com/office/drawing/2014/main" id="{A89C7D69-22AF-4B9D-ADD7-3256C4AB62C9}"/>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57">
                <a:extLst>
                  <a:ext uri="{FF2B5EF4-FFF2-40B4-BE49-F238E27FC236}">
                    <a16:creationId xmlns:a16="http://schemas.microsoft.com/office/drawing/2014/main" id="{FCC60C25-61EA-4D74-A52A-CCED575514AD}"/>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58">
                <a:extLst>
                  <a:ext uri="{FF2B5EF4-FFF2-40B4-BE49-F238E27FC236}">
                    <a16:creationId xmlns:a16="http://schemas.microsoft.com/office/drawing/2014/main" id="{DB82B804-476F-441B-9152-3A6AB46BC862}"/>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Oval 59">
                <a:extLst>
                  <a:ext uri="{FF2B5EF4-FFF2-40B4-BE49-F238E27FC236}">
                    <a16:creationId xmlns:a16="http://schemas.microsoft.com/office/drawing/2014/main" id="{83A74030-3B54-4171-9EA8-1B98A98BE9D1}"/>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Freeform 60">
                <a:extLst>
                  <a:ext uri="{FF2B5EF4-FFF2-40B4-BE49-F238E27FC236}">
                    <a16:creationId xmlns:a16="http://schemas.microsoft.com/office/drawing/2014/main" id="{549D43FE-83CC-4B6D-99AA-0E91403D7140}"/>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61">
                <a:extLst>
                  <a:ext uri="{FF2B5EF4-FFF2-40B4-BE49-F238E27FC236}">
                    <a16:creationId xmlns:a16="http://schemas.microsoft.com/office/drawing/2014/main" id="{F9701B0A-79B6-4FDA-882E-0725F53A507F}"/>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8" name="Line 62">
                <a:extLst>
                  <a:ext uri="{FF2B5EF4-FFF2-40B4-BE49-F238E27FC236}">
                    <a16:creationId xmlns:a16="http://schemas.microsoft.com/office/drawing/2014/main" id="{6B03EA80-FC3A-468F-B223-3C85E0280A27}"/>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sp>
        <p:nvSpPr>
          <p:cNvPr id="200" name="TextBox 199">
            <a:extLst>
              <a:ext uri="{FF2B5EF4-FFF2-40B4-BE49-F238E27FC236}">
                <a16:creationId xmlns:a16="http://schemas.microsoft.com/office/drawing/2014/main" id="{F545C2D1-A624-4223-A875-8D747B3E56DE}"/>
              </a:ext>
            </a:extLst>
          </p:cNvPr>
          <p:cNvSpPr txBox="1"/>
          <p:nvPr/>
        </p:nvSpPr>
        <p:spPr>
          <a:xfrm>
            <a:off x="1143704" y="3691511"/>
            <a:ext cx="6253338" cy="707886"/>
          </a:xfrm>
          <a:prstGeom prst="rect">
            <a:avLst/>
          </a:prstGeom>
          <a:noFill/>
        </p:spPr>
        <p:txBody>
          <a:bodyPr wrap="square" rtlCol="0">
            <a:spAutoFit/>
          </a:bodyPr>
          <a:lstStyle/>
          <a:p>
            <a:r>
              <a:rPr lang="en-IN" sz="2000" dirty="0">
                <a:latin typeface="Segoe UI" panose="020B0502040204020203" pitchFamily="34" charset="0"/>
                <a:cs typeface="Segoe UI" panose="020B0502040204020203" pitchFamily="34" charset="0"/>
              </a:rPr>
              <a:t>Identification of the Influencing Factors that contributes the most for Employee Attrition?</a:t>
            </a:r>
          </a:p>
        </p:txBody>
      </p:sp>
    </p:spTree>
    <p:extLst>
      <p:ext uri="{BB962C8B-B14F-4D97-AF65-F5344CB8AC3E}">
        <p14:creationId xmlns:p14="http://schemas.microsoft.com/office/powerpoint/2010/main" val="202014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descr="This image is an icon of three human beings. ">
            <a:extLst>
              <a:ext uri="{FF2B5EF4-FFF2-40B4-BE49-F238E27FC236}">
                <a16:creationId xmlns:a16="http://schemas.microsoft.com/office/drawing/2014/main" id="{E54E563F-8420-4005-9246-40C16EE3D324}"/>
              </a:ext>
            </a:extLst>
          </p:cNvPr>
          <p:cNvGrpSpPr/>
          <p:nvPr/>
        </p:nvGrpSpPr>
        <p:grpSpPr>
          <a:xfrm>
            <a:off x="393988" y="2426940"/>
            <a:ext cx="569186" cy="530997"/>
            <a:chOff x="-27444701" y="-10180638"/>
            <a:chExt cx="10883901" cy="10153650"/>
          </a:xfrm>
          <a:solidFill>
            <a:schemeClr val="bg1">
              <a:lumMod val="50000"/>
            </a:schemeClr>
          </a:solidFill>
        </p:grpSpPr>
        <p:sp>
          <p:nvSpPr>
            <p:cNvPr id="24" name="Freeform 35">
              <a:extLst>
                <a:ext uri="{FF2B5EF4-FFF2-40B4-BE49-F238E27FC236}">
                  <a16:creationId xmlns:a16="http://schemas.microsoft.com/office/drawing/2014/main" id="{14B10526-8A34-4266-B48C-663B7AF75638}"/>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5" name="Freeform 36">
              <a:extLst>
                <a:ext uri="{FF2B5EF4-FFF2-40B4-BE49-F238E27FC236}">
                  <a16:creationId xmlns:a16="http://schemas.microsoft.com/office/drawing/2014/main" id="{66BB2D85-F620-4E18-A928-71833B682DB6}"/>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6" name="Freeform 37">
              <a:extLst>
                <a:ext uri="{FF2B5EF4-FFF2-40B4-BE49-F238E27FC236}">
                  <a16:creationId xmlns:a16="http://schemas.microsoft.com/office/drawing/2014/main" id="{DAEEDCDF-BCCD-43A2-9CB8-C1EC99550519}"/>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7" name="Freeform 38">
              <a:extLst>
                <a:ext uri="{FF2B5EF4-FFF2-40B4-BE49-F238E27FC236}">
                  <a16:creationId xmlns:a16="http://schemas.microsoft.com/office/drawing/2014/main" id="{1C27A433-DDF2-4CF5-99ED-E6E879D60F52}"/>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8" name="Freeform 39">
              <a:extLst>
                <a:ext uri="{FF2B5EF4-FFF2-40B4-BE49-F238E27FC236}">
                  <a16:creationId xmlns:a16="http://schemas.microsoft.com/office/drawing/2014/main" id="{E8416336-2B6E-4972-BCC8-CB3B3E5A2D9B}"/>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9" name="Freeform 40">
              <a:extLst>
                <a:ext uri="{FF2B5EF4-FFF2-40B4-BE49-F238E27FC236}">
                  <a16:creationId xmlns:a16="http://schemas.microsoft.com/office/drawing/2014/main" id="{1D514049-5347-414C-8CD7-0F14D11A1D7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30" name="Freeform 41">
              <a:extLst>
                <a:ext uri="{FF2B5EF4-FFF2-40B4-BE49-F238E27FC236}">
                  <a16:creationId xmlns:a16="http://schemas.microsoft.com/office/drawing/2014/main" id="{3B9EDBD5-D057-4786-AE91-6E172E9DF6A4}"/>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31" name="Freeform 42">
              <a:extLst>
                <a:ext uri="{FF2B5EF4-FFF2-40B4-BE49-F238E27FC236}">
                  <a16:creationId xmlns:a16="http://schemas.microsoft.com/office/drawing/2014/main" id="{CB246242-9D69-4A21-8AAA-D759E71BBA8D}"/>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32" name="Freeform 43">
              <a:extLst>
                <a:ext uri="{FF2B5EF4-FFF2-40B4-BE49-F238E27FC236}">
                  <a16:creationId xmlns:a16="http://schemas.microsoft.com/office/drawing/2014/main" id="{8D020487-0369-4921-88C1-CA464F6D5A0F}"/>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3" name="TextBox 32">
            <a:extLst>
              <a:ext uri="{FF2B5EF4-FFF2-40B4-BE49-F238E27FC236}">
                <a16:creationId xmlns:a16="http://schemas.microsoft.com/office/drawing/2014/main" id="{FE7E1E85-AD88-4FC8-858A-F57ED26A228B}"/>
              </a:ext>
            </a:extLst>
          </p:cNvPr>
          <p:cNvSpPr txBox="1"/>
          <p:nvPr/>
        </p:nvSpPr>
        <p:spPr>
          <a:xfrm>
            <a:off x="987748" y="2182184"/>
            <a:ext cx="8984245" cy="1200329"/>
          </a:xfrm>
          <a:prstGeom prst="rect">
            <a:avLst/>
          </a:prstGeom>
          <a:noFill/>
        </p:spPr>
        <p:txBody>
          <a:bodyPr wrap="square" rtlCol="0">
            <a:spAutoFit/>
          </a:bodyPr>
          <a:lstStyle/>
          <a:p>
            <a:pPr algn="just"/>
            <a:r>
              <a:rPr lang="en-IN" dirty="0">
                <a:latin typeface="Segoe UI" panose="020B0502040204020203" pitchFamily="34" charset="0"/>
                <a:cs typeface="Segoe UI" panose="020B0502040204020203" pitchFamily="34" charset="0"/>
              </a:rPr>
              <a:t>The novelty of this project is to predict employee attrition using advanced hybrid Feature selection model like Particle swarm optimisation (PSO) and artificial bee colony (ABC) combining with Traditional model such as PSO-LR, PSO-SVM, ABC-LR and ABC-SVM by adding measurable value which is not been examined yet. </a:t>
            </a:r>
          </a:p>
        </p:txBody>
      </p:sp>
      <p:sp>
        <p:nvSpPr>
          <p:cNvPr id="36" name="Title 2">
            <a:extLst>
              <a:ext uri="{FF2B5EF4-FFF2-40B4-BE49-F238E27FC236}">
                <a16:creationId xmlns:a16="http://schemas.microsoft.com/office/drawing/2014/main" id="{8C0886B7-504B-4E7F-BB4F-955ABDAB4A72}"/>
              </a:ext>
            </a:extLst>
          </p:cNvPr>
          <p:cNvSpPr txBox="1">
            <a:spLocks/>
          </p:cNvSpPr>
          <p:nvPr/>
        </p:nvSpPr>
        <p:spPr>
          <a:xfrm>
            <a:off x="1136271" y="862056"/>
            <a:ext cx="6354760" cy="969496"/>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500" b="1" dirty="0">
                <a:solidFill>
                  <a:srgbClr val="002060"/>
                </a:solidFill>
                <a:latin typeface="Segoe UI" panose="020B0502040204020203" pitchFamily="34" charset="0"/>
                <a:cs typeface="Segoe UI" panose="020B0502040204020203" pitchFamily="34" charset="0"/>
              </a:rPr>
              <a:t>Research Question:</a:t>
            </a:r>
            <a:endParaRPr lang="en-US" sz="3500" b="1" dirty="0">
              <a:solidFill>
                <a:srgbClr val="002060"/>
              </a:solidFill>
              <a:latin typeface="Segoe UI" panose="020B0502040204020203" pitchFamily="34" charset="0"/>
              <a:cs typeface="Segoe UI" panose="020B0502040204020203" pitchFamily="34" charset="0"/>
            </a:endParaRPr>
          </a:p>
          <a:p>
            <a:endParaRPr lang="en-US" sz="35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648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0779-DC19-4A18-83A0-20E91D2C611D}"/>
              </a:ext>
            </a:extLst>
          </p:cNvPr>
          <p:cNvSpPr>
            <a:spLocks noGrp="1"/>
          </p:cNvSpPr>
          <p:nvPr>
            <p:ph type="title"/>
          </p:nvPr>
        </p:nvSpPr>
        <p:spPr>
          <a:xfrm>
            <a:off x="123245" y="1835824"/>
            <a:ext cx="2421172" cy="2365115"/>
          </a:xfrm>
          <a:prstGeom prst="ellipse">
            <a:avLst/>
          </a:prstGeom>
          <a:solidFill>
            <a:srgbClr val="262626"/>
          </a:solidFill>
          <a:ln w="174625" cmpd="thinThick">
            <a:solidFill>
              <a:srgbClr val="262626"/>
            </a:solidFill>
          </a:ln>
        </p:spPr>
        <p:txBody>
          <a:bodyPr anchor="ctr">
            <a:normAutofit/>
          </a:bodyPr>
          <a:lstStyle/>
          <a:p>
            <a:pPr algn="ctr"/>
            <a:r>
              <a:rPr lang="en-IN" sz="2200" dirty="0">
                <a:solidFill>
                  <a:srgbClr val="FFFFFF"/>
                </a:solidFill>
                <a:latin typeface="Segoe UI" panose="020B0502040204020203" pitchFamily="34" charset="0"/>
                <a:cs typeface="Segoe UI" panose="020B0502040204020203" pitchFamily="34" charset="0"/>
              </a:rPr>
              <a:t>Project Design Architecture </a:t>
            </a:r>
          </a:p>
        </p:txBody>
      </p:sp>
      <p:pic>
        <p:nvPicPr>
          <p:cNvPr id="3" name="Picture 2">
            <a:extLst>
              <a:ext uri="{FF2B5EF4-FFF2-40B4-BE49-F238E27FC236}">
                <a16:creationId xmlns:a16="http://schemas.microsoft.com/office/drawing/2014/main" id="{A7CF8572-66AE-4935-BE7A-EE19E2CB1AC4}"/>
              </a:ext>
            </a:extLst>
          </p:cNvPr>
          <p:cNvPicPr>
            <a:picLocks noChangeAspect="1"/>
          </p:cNvPicPr>
          <p:nvPr/>
        </p:nvPicPr>
        <p:blipFill rotWithShape="1">
          <a:blip r:embed="rId2"/>
          <a:srcRect l="1802" t="3351" r="2342" b="4528"/>
          <a:stretch/>
        </p:blipFill>
        <p:spPr>
          <a:xfrm>
            <a:off x="2703445" y="1431236"/>
            <a:ext cx="7050156" cy="3631096"/>
          </a:xfrm>
          <a:prstGeom prst="rect">
            <a:avLst/>
          </a:prstGeom>
        </p:spPr>
      </p:pic>
    </p:spTree>
    <p:extLst>
      <p:ext uri="{BB962C8B-B14F-4D97-AF65-F5344CB8AC3E}">
        <p14:creationId xmlns:p14="http://schemas.microsoft.com/office/powerpoint/2010/main" val="255873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1641A-E66F-4A53-801A-2963EDD56966}"/>
              </a:ext>
            </a:extLst>
          </p:cNvPr>
          <p:cNvSpPr txBox="1">
            <a:spLocks noGrp="1"/>
          </p:cNvSpPr>
          <p:nvPr>
            <p:ph type="title"/>
          </p:nvPr>
        </p:nvSpPr>
        <p:spPr>
          <a:xfrm>
            <a:off x="822345" y="584233"/>
            <a:ext cx="7605217" cy="886397"/>
          </a:xfrm>
          <a:prstGeom prst="rect">
            <a:avLst/>
          </a:prstGeom>
          <a:noFill/>
        </p:spPr>
        <p:txBody>
          <a:bodyPr wrap="square" lIns="0" tIns="0" rIns="0" bIns="0" rtlCol="0">
            <a:spAutoFit/>
          </a:bodyPr>
          <a:lstStyle/>
          <a:p>
            <a:r>
              <a:rPr lang="en-IN" sz="3200" b="1" dirty="0">
                <a:solidFill>
                  <a:srgbClr val="002060"/>
                </a:solidFill>
                <a:latin typeface="Segoe UI" panose="020B0502040204020203" pitchFamily="34" charset="0"/>
                <a:cs typeface="Segoe UI" panose="020B0502040204020203" pitchFamily="34" charset="0"/>
              </a:rPr>
              <a:t>Pre-processing of the Dataset By using SQL:</a:t>
            </a:r>
            <a:endParaRPr lang="en-US" sz="3200" b="1" dirty="0">
              <a:solidFill>
                <a:srgbClr val="002060"/>
              </a:solidFill>
              <a:latin typeface="Segoe UI" panose="020B0502040204020203" pitchFamily="34" charset="0"/>
              <a:cs typeface="Segoe UI" panose="020B0502040204020203" pitchFamily="34" charset="0"/>
            </a:endParaRPr>
          </a:p>
        </p:txBody>
      </p:sp>
      <p:sp>
        <p:nvSpPr>
          <p:cNvPr id="200" name="TextBox 199">
            <a:extLst>
              <a:ext uri="{FF2B5EF4-FFF2-40B4-BE49-F238E27FC236}">
                <a16:creationId xmlns:a16="http://schemas.microsoft.com/office/drawing/2014/main" id="{F545C2D1-A624-4223-A875-8D747B3E56DE}"/>
              </a:ext>
            </a:extLst>
          </p:cNvPr>
          <p:cNvSpPr txBox="1"/>
          <p:nvPr/>
        </p:nvSpPr>
        <p:spPr>
          <a:xfrm>
            <a:off x="312162" y="1814978"/>
            <a:ext cx="10264102" cy="378565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Segoe UI" panose="020B0502040204020203" pitchFamily="34" charset="0"/>
                <a:cs typeface="Segoe UI" panose="020B0502040204020203" pitchFamily="34" charset="0"/>
              </a:rPr>
              <a:t>Data pre-processing with the help of the SQL to understand the structure of the dataset.</a:t>
            </a:r>
          </a:p>
          <a:p>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dirty="0">
                <a:latin typeface="Segoe UI" panose="020B0502040204020203" pitchFamily="34" charset="0"/>
                <a:cs typeface="Segoe UI" panose="020B0502040204020203" pitchFamily="34" charset="0"/>
              </a:rPr>
              <a:t>Extraction of the important feature from the dataset in order to visualized with</a:t>
            </a:r>
          </a:p>
          <a:p>
            <a:r>
              <a:rPr lang="en-IN" sz="2000" dirty="0">
                <a:latin typeface="Segoe UI" panose="020B0502040204020203" pitchFamily="34" charset="0"/>
                <a:cs typeface="Segoe UI" panose="020B0502040204020203" pitchFamily="34" charset="0"/>
              </a:rPr>
              <a:t>     tableau for understanding of the dataset.</a:t>
            </a:r>
          </a:p>
          <a:p>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dirty="0">
                <a:latin typeface="Segoe UI" panose="020B0502040204020203" pitchFamily="34" charset="0"/>
                <a:cs typeface="Segoe UI" panose="020B0502040204020203" pitchFamily="34" charset="0"/>
              </a:rPr>
              <a:t>Cleaning of the dataset with the help of SQL in order to improve the processing </a:t>
            </a:r>
          </a:p>
          <a:p>
            <a:r>
              <a:rPr lang="en-IN" sz="2000" dirty="0">
                <a:latin typeface="Segoe UI" panose="020B0502040204020203" pitchFamily="34" charset="0"/>
                <a:cs typeface="Segoe UI" panose="020B0502040204020203" pitchFamily="34" charset="0"/>
              </a:rPr>
              <a:t>     and the implementation.</a:t>
            </a:r>
          </a:p>
          <a:p>
            <a:pPr marL="342900" indent="-342900">
              <a:buFont typeface="Arial" panose="020B0604020202020204" pitchFamily="34" charset="0"/>
              <a:buChar char="•"/>
            </a:pPr>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dirty="0">
                <a:latin typeface="Segoe UI" panose="020B0502040204020203" pitchFamily="34" charset="0"/>
                <a:cs typeface="Segoe UI" panose="020B0502040204020203" pitchFamily="34" charset="0"/>
              </a:rPr>
              <a:t>Bring out the insights from the dataset.</a:t>
            </a:r>
          </a:p>
          <a:p>
            <a:pPr marL="342900" indent="-342900">
              <a:buFont typeface="Arial" panose="020B0604020202020204" pitchFamily="34" charset="0"/>
              <a:buChar char="•"/>
            </a:pPr>
            <a:endParaRPr lang="en-IN" sz="20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90685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283539-46CF-4A1B-8030-2E2828A9A3A6}"/>
              </a:ext>
            </a:extLst>
          </p:cNvPr>
          <p:cNvSpPr txBox="1">
            <a:spLocks noGrp="1"/>
          </p:cNvSpPr>
          <p:nvPr>
            <p:ph type="title"/>
          </p:nvPr>
        </p:nvSpPr>
        <p:spPr>
          <a:xfrm>
            <a:off x="301841" y="641156"/>
            <a:ext cx="11360276" cy="969496"/>
          </a:xfrm>
          <a:prstGeom prst="rect">
            <a:avLst/>
          </a:prstGeom>
          <a:noFill/>
        </p:spPr>
        <p:txBody>
          <a:bodyPr wrap="square" lIns="0" tIns="0" rIns="0" bIns="0" rtlCol="0">
            <a:spAutoFit/>
          </a:bodyPr>
          <a:lstStyle/>
          <a:p>
            <a:r>
              <a:rPr lang="en-IN" sz="3500" b="1" dirty="0">
                <a:solidFill>
                  <a:srgbClr val="002060"/>
                </a:solidFill>
                <a:latin typeface="Segoe UI" panose="020B0502040204020203" pitchFamily="34" charset="0"/>
                <a:cs typeface="Segoe UI" panose="020B0502040204020203" pitchFamily="34" charset="0"/>
              </a:rPr>
              <a:t>Implementation of hybrid Particle swarm optimisation with Logistic regression :</a:t>
            </a:r>
            <a:endParaRPr lang="en-US" sz="3500" b="1" dirty="0">
              <a:solidFill>
                <a:srgbClr val="002060"/>
              </a:solidFill>
              <a:latin typeface="Segoe UI" panose="020B0502040204020203" pitchFamily="34" charset="0"/>
              <a:cs typeface="Segoe UI" panose="020B0502040204020203" pitchFamily="34" charset="0"/>
            </a:endParaRPr>
          </a:p>
        </p:txBody>
      </p:sp>
      <p:sp>
        <p:nvSpPr>
          <p:cNvPr id="7" name="Title 2">
            <a:extLst>
              <a:ext uri="{FF2B5EF4-FFF2-40B4-BE49-F238E27FC236}">
                <a16:creationId xmlns:a16="http://schemas.microsoft.com/office/drawing/2014/main" id="{30500F66-3821-4413-B794-57BED80FAD8E}"/>
              </a:ext>
            </a:extLst>
          </p:cNvPr>
          <p:cNvSpPr txBox="1">
            <a:spLocks/>
          </p:cNvSpPr>
          <p:nvPr/>
        </p:nvSpPr>
        <p:spPr>
          <a:xfrm>
            <a:off x="301841" y="2078646"/>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1: </a:t>
            </a:r>
            <a:r>
              <a:rPr lang="en-IN" sz="2000" dirty="0">
                <a:solidFill>
                  <a:srgbClr val="002060"/>
                </a:solidFill>
                <a:latin typeface="Segoe UI" panose="020B0502040204020203" pitchFamily="34" charset="0"/>
                <a:cs typeface="Segoe UI" panose="020B0502040204020203" pitchFamily="34" charset="0"/>
              </a:rPr>
              <a:t>Features extraction using feature selection algorithm (PSO) from WEKA </a:t>
            </a:r>
            <a:endParaRPr lang="en-US" sz="2000" dirty="0">
              <a:solidFill>
                <a:srgbClr val="002060"/>
              </a:solidFill>
              <a:latin typeface="Segoe UI" panose="020B0502040204020203" pitchFamily="34" charset="0"/>
              <a:cs typeface="Segoe UI" panose="020B0502040204020203" pitchFamily="34" charset="0"/>
            </a:endParaRPr>
          </a:p>
        </p:txBody>
      </p:sp>
      <p:sp>
        <p:nvSpPr>
          <p:cNvPr id="8" name="Title 2">
            <a:extLst>
              <a:ext uri="{FF2B5EF4-FFF2-40B4-BE49-F238E27FC236}">
                <a16:creationId xmlns:a16="http://schemas.microsoft.com/office/drawing/2014/main" id="{1B85DDC0-B92F-4E1C-A27A-CE849B9DA491}"/>
              </a:ext>
            </a:extLst>
          </p:cNvPr>
          <p:cNvSpPr txBox="1">
            <a:spLocks/>
          </p:cNvSpPr>
          <p:nvPr/>
        </p:nvSpPr>
        <p:spPr>
          <a:xfrm>
            <a:off x="301841" y="2685139"/>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2: </a:t>
            </a:r>
            <a:r>
              <a:rPr lang="en-IN" sz="2000" dirty="0">
                <a:solidFill>
                  <a:srgbClr val="002060"/>
                </a:solidFill>
                <a:latin typeface="Segoe UI" panose="020B0502040204020203" pitchFamily="34" charset="0"/>
                <a:cs typeface="Segoe UI" panose="020B0502040204020203" pitchFamily="34" charset="0"/>
              </a:rPr>
              <a:t>To adjust highly imbalance dataset, Down sampling is performed. </a:t>
            </a:r>
            <a:endParaRPr lang="en-US" sz="2000" dirty="0">
              <a:solidFill>
                <a:srgbClr val="002060"/>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7E44953-E035-4EA9-AB5F-7C210EA20FCD}"/>
              </a:ext>
            </a:extLst>
          </p:cNvPr>
          <p:cNvPicPr>
            <a:picLocks noChangeAspect="1"/>
          </p:cNvPicPr>
          <p:nvPr/>
        </p:nvPicPr>
        <p:blipFill>
          <a:blip r:embed="rId2"/>
          <a:stretch>
            <a:fillRect/>
          </a:stretch>
        </p:blipFill>
        <p:spPr>
          <a:xfrm>
            <a:off x="1137796" y="3255735"/>
            <a:ext cx="8231287" cy="980802"/>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0" name="Title 2">
            <a:extLst>
              <a:ext uri="{FF2B5EF4-FFF2-40B4-BE49-F238E27FC236}">
                <a16:creationId xmlns:a16="http://schemas.microsoft.com/office/drawing/2014/main" id="{48B5209D-15A3-4AF0-B32C-24CF14C1D666}"/>
              </a:ext>
            </a:extLst>
          </p:cNvPr>
          <p:cNvSpPr txBox="1">
            <a:spLocks/>
          </p:cNvSpPr>
          <p:nvPr/>
        </p:nvSpPr>
        <p:spPr>
          <a:xfrm>
            <a:off x="301841" y="4352629"/>
            <a:ext cx="11360276" cy="5539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3: </a:t>
            </a:r>
            <a:r>
              <a:rPr lang="en-IN" sz="2000" dirty="0">
                <a:solidFill>
                  <a:srgbClr val="002060"/>
                </a:solidFill>
                <a:latin typeface="Segoe UI" panose="020B0502040204020203" pitchFamily="34" charset="0"/>
                <a:cs typeface="Segoe UI" panose="020B0502040204020203" pitchFamily="34" charset="0"/>
              </a:rPr>
              <a:t>Performed LR using </a:t>
            </a:r>
            <a:r>
              <a:rPr lang="en-IN" sz="2000" dirty="0" err="1">
                <a:solidFill>
                  <a:srgbClr val="002060"/>
                </a:solidFill>
                <a:latin typeface="Segoe UI" panose="020B0502040204020203" pitchFamily="34" charset="0"/>
                <a:cs typeface="Segoe UI" panose="020B0502040204020203" pitchFamily="34" charset="0"/>
              </a:rPr>
              <a:t>glm</a:t>
            </a:r>
            <a:r>
              <a:rPr lang="en-IN" sz="2000" dirty="0">
                <a:solidFill>
                  <a:srgbClr val="002060"/>
                </a:solidFill>
                <a:latin typeface="Segoe UI" panose="020B0502040204020203" pitchFamily="34" charset="0"/>
                <a:cs typeface="Segoe UI" panose="020B0502040204020203" pitchFamily="34" charset="0"/>
              </a:rPr>
              <a:t> function on train dataset and evaluated the result using </a:t>
            </a:r>
          </a:p>
          <a:p>
            <a:r>
              <a:rPr lang="en-IN" sz="2000" dirty="0">
                <a:solidFill>
                  <a:srgbClr val="002060"/>
                </a:solidFill>
                <a:latin typeface="Segoe UI" panose="020B0502040204020203" pitchFamily="34" charset="0"/>
                <a:cs typeface="Segoe UI" panose="020B0502040204020203" pitchFamily="34" charset="0"/>
              </a:rPr>
              <a:t>            confusion matrices. </a:t>
            </a:r>
            <a:endParaRPr lang="en-US" sz="2000" dirty="0">
              <a:solidFill>
                <a:srgbClr val="002060"/>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1826BCC8-2960-4440-B9D6-B93D722583EA}"/>
              </a:ext>
            </a:extLst>
          </p:cNvPr>
          <p:cNvPicPr>
            <a:picLocks noChangeAspect="1"/>
          </p:cNvPicPr>
          <p:nvPr/>
        </p:nvPicPr>
        <p:blipFill>
          <a:blip r:embed="rId3"/>
          <a:stretch>
            <a:fillRect/>
          </a:stretch>
        </p:blipFill>
        <p:spPr>
          <a:xfrm>
            <a:off x="2080331" y="4944700"/>
            <a:ext cx="3560813" cy="161381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11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283539-46CF-4A1B-8030-2E2828A9A3A6}"/>
              </a:ext>
            </a:extLst>
          </p:cNvPr>
          <p:cNvSpPr txBox="1">
            <a:spLocks noGrp="1"/>
          </p:cNvSpPr>
          <p:nvPr>
            <p:ph type="title"/>
          </p:nvPr>
        </p:nvSpPr>
        <p:spPr>
          <a:xfrm>
            <a:off x="301841" y="641156"/>
            <a:ext cx="11360276" cy="969496"/>
          </a:xfrm>
          <a:prstGeom prst="rect">
            <a:avLst/>
          </a:prstGeom>
          <a:noFill/>
        </p:spPr>
        <p:txBody>
          <a:bodyPr wrap="square" lIns="0" tIns="0" rIns="0" bIns="0" rtlCol="0">
            <a:spAutoFit/>
          </a:bodyPr>
          <a:lstStyle/>
          <a:p>
            <a:r>
              <a:rPr lang="en-IN" sz="3500" b="1" dirty="0">
                <a:solidFill>
                  <a:srgbClr val="002060"/>
                </a:solidFill>
                <a:latin typeface="Segoe UI" panose="020B0502040204020203" pitchFamily="34" charset="0"/>
                <a:cs typeface="Segoe UI" panose="020B0502040204020203" pitchFamily="34" charset="0"/>
              </a:rPr>
              <a:t>Implementation of hybrid Particle swarm optimisation with SVM:</a:t>
            </a:r>
            <a:endParaRPr lang="en-US" sz="3500" b="1" dirty="0">
              <a:solidFill>
                <a:srgbClr val="002060"/>
              </a:solidFill>
              <a:latin typeface="Segoe UI" panose="020B0502040204020203" pitchFamily="34" charset="0"/>
              <a:cs typeface="Segoe UI" panose="020B0502040204020203" pitchFamily="34" charset="0"/>
            </a:endParaRPr>
          </a:p>
        </p:txBody>
      </p:sp>
      <p:sp>
        <p:nvSpPr>
          <p:cNvPr id="7" name="Title 2">
            <a:extLst>
              <a:ext uri="{FF2B5EF4-FFF2-40B4-BE49-F238E27FC236}">
                <a16:creationId xmlns:a16="http://schemas.microsoft.com/office/drawing/2014/main" id="{30500F66-3821-4413-B794-57BED80FAD8E}"/>
              </a:ext>
            </a:extLst>
          </p:cNvPr>
          <p:cNvSpPr txBox="1">
            <a:spLocks/>
          </p:cNvSpPr>
          <p:nvPr/>
        </p:nvSpPr>
        <p:spPr>
          <a:xfrm>
            <a:off x="301841" y="2078646"/>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1: </a:t>
            </a:r>
            <a:r>
              <a:rPr lang="en-IN" sz="2000" dirty="0">
                <a:solidFill>
                  <a:srgbClr val="002060"/>
                </a:solidFill>
                <a:latin typeface="Segoe UI" panose="020B0502040204020203" pitchFamily="34" charset="0"/>
                <a:cs typeface="Segoe UI" panose="020B0502040204020203" pitchFamily="34" charset="0"/>
              </a:rPr>
              <a:t>Features extraction using feature selection algorithm (PSO) from WEKA </a:t>
            </a:r>
            <a:endParaRPr lang="en-US" sz="2000" dirty="0">
              <a:solidFill>
                <a:srgbClr val="002060"/>
              </a:solidFill>
              <a:latin typeface="Segoe UI" panose="020B0502040204020203" pitchFamily="34" charset="0"/>
              <a:cs typeface="Segoe UI" panose="020B0502040204020203" pitchFamily="34" charset="0"/>
            </a:endParaRPr>
          </a:p>
        </p:txBody>
      </p:sp>
      <p:sp>
        <p:nvSpPr>
          <p:cNvPr id="8" name="Title 2">
            <a:extLst>
              <a:ext uri="{FF2B5EF4-FFF2-40B4-BE49-F238E27FC236}">
                <a16:creationId xmlns:a16="http://schemas.microsoft.com/office/drawing/2014/main" id="{1B85DDC0-B92F-4E1C-A27A-CE849B9DA491}"/>
              </a:ext>
            </a:extLst>
          </p:cNvPr>
          <p:cNvSpPr txBox="1">
            <a:spLocks/>
          </p:cNvSpPr>
          <p:nvPr/>
        </p:nvSpPr>
        <p:spPr>
          <a:xfrm>
            <a:off x="301841" y="2685139"/>
            <a:ext cx="11360276" cy="276999"/>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2: </a:t>
            </a:r>
            <a:r>
              <a:rPr lang="en-IN" sz="2000" dirty="0">
                <a:solidFill>
                  <a:srgbClr val="002060"/>
                </a:solidFill>
                <a:latin typeface="Segoe UI" panose="020B0502040204020203" pitchFamily="34" charset="0"/>
                <a:cs typeface="Segoe UI" panose="020B0502040204020203" pitchFamily="34" charset="0"/>
              </a:rPr>
              <a:t>To adjust highly imbalance dataset, Down sampling is performed. </a:t>
            </a:r>
            <a:endParaRPr lang="en-US" sz="2000" dirty="0">
              <a:solidFill>
                <a:srgbClr val="002060"/>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7E44953-E035-4EA9-AB5F-7C210EA20FCD}"/>
              </a:ext>
            </a:extLst>
          </p:cNvPr>
          <p:cNvPicPr>
            <a:picLocks noChangeAspect="1"/>
          </p:cNvPicPr>
          <p:nvPr/>
        </p:nvPicPr>
        <p:blipFill>
          <a:blip r:embed="rId2"/>
          <a:stretch>
            <a:fillRect/>
          </a:stretch>
        </p:blipFill>
        <p:spPr>
          <a:xfrm>
            <a:off x="1137796" y="3154651"/>
            <a:ext cx="8231287" cy="980802"/>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10" name="Title 2">
            <a:extLst>
              <a:ext uri="{FF2B5EF4-FFF2-40B4-BE49-F238E27FC236}">
                <a16:creationId xmlns:a16="http://schemas.microsoft.com/office/drawing/2014/main" id="{48B5209D-15A3-4AF0-B32C-24CF14C1D666}"/>
              </a:ext>
            </a:extLst>
          </p:cNvPr>
          <p:cNvSpPr txBox="1">
            <a:spLocks/>
          </p:cNvSpPr>
          <p:nvPr/>
        </p:nvSpPr>
        <p:spPr>
          <a:xfrm>
            <a:off x="301841" y="4251545"/>
            <a:ext cx="11360276" cy="5539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2060"/>
                </a:solidFill>
                <a:latin typeface="Segoe UI" panose="020B0502040204020203" pitchFamily="34" charset="0"/>
                <a:cs typeface="Segoe UI" panose="020B0502040204020203" pitchFamily="34" charset="0"/>
              </a:rPr>
              <a:t>Step 3: </a:t>
            </a:r>
            <a:r>
              <a:rPr lang="en-IN" sz="2000" dirty="0">
                <a:solidFill>
                  <a:srgbClr val="002060"/>
                </a:solidFill>
                <a:latin typeface="Segoe UI" panose="020B0502040204020203" pitchFamily="34" charset="0"/>
                <a:cs typeface="Segoe UI" panose="020B0502040204020203" pitchFamily="34" charset="0"/>
              </a:rPr>
              <a:t>Performed SVM using e1071 library on train dataset and evaluated the result</a:t>
            </a:r>
          </a:p>
          <a:p>
            <a:r>
              <a:rPr lang="en-IN" sz="2000" dirty="0">
                <a:solidFill>
                  <a:srgbClr val="002060"/>
                </a:solidFill>
                <a:latin typeface="Segoe UI" panose="020B0502040204020203" pitchFamily="34" charset="0"/>
                <a:cs typeface="Segoe UI" panose="020B0502040204020203" pitchFamily="34" charset="0"/>
              </a:rPr>
              <a:t> using confusion matrices. </a:t>
            </a:r>
            <a:endParaRPr lang="en-US" sz="2000" dirty="0">
              <a:solidFill>
                <a:srgbClr val="002060"/>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1826BCC8-2960-4440-B9D6-B93D722583EA}"/>
              </a:ext>
            </a:extLst>
          </p:cNvPr>
          <p:cNvPicPr>
            <a:picLocks noChangeAspect="1"/>
          </p:cNvPicPr>
          <p:nvPr/>
        </p:nvPicPr>
        <p:blipFill>
          <a:blip r:embed="rId3"/>
          <a:stretch>
            <a:fillRect/>
          </a:stretch>
        </p:blipFill>
        <p:spPr>
          <a:xfrm>
            <a:off x="2421166" y="4921635"/>
            <a:ext cx="3560813" cy="16138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018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825</Words>
  <Application>Microsoft Office PowerPoint</Application>
  <PresentationFormat>Widescreen</PresentationFormat>
  <Paragraphs>85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Trebuchet MS</vt:lpstr>
      <vt:lpstr>Wingdings 3</vt:lpstr>
      <vt:lpstr>Facet</vt:lpstr>
      <vt:lpstr>Human resources slide 1</vt:lpstr>
      <vt:lpstr>My Academic Project…. </vt:lpstr>
      <vt:lpstr>PowerPoint Presentation</vt:lpstr>
      <vt:lpstr>Requirement of the brief:</vt:lpstr>
      <vt:lpstr>PowerPoint Presentation</vt:lpstr>
      <vt:lpstr>Project Design Architecture </vt:lpstr>
      <vt:lpstr>Pre-processing of the Dataset By using SQL:</vt:lpstr>
      <vt:lpstr>Implementation of hybrid Particle swarm optimisation with Logistic regression :</vt:lpstr>
      <vt:lpstr>Implementation of hybrid Particle swarm optimisation with SVM:</vt:lpstr>
      <vt:lpstr>Implementation of hybrid Artificial bee colony with Logistic Regression :</vt:lpstr>
      <vt:lpstr>Implementation of hybrid Artificial bee colony with SVM:</vt:lpstr>
      <vt:lpstr>Human resources slide 7</vt:lpstr>
      <vt:lpstr>Human resources slide 4</vt:lpstr>
      <vt:lpstr>Human resources slide 8</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2019-01-07T01:34:50Z</dcterms:created>
  <dcterms:modified xsi:type="dcterms:W3CDTF">2019-02-26T00:13:43Z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