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handoutMasterIdLst>
    <p:handoutMasterId r:id="rId8"/>
  </p:handoutMasterIdLst>
  <p:sldIdLst>
    <p:sldId id="256" r:id="rId3"/>
    <p:sldId id="1272" r:id="rId4"/>
    <p:sldId id="805" r:id="rId5"/>
    <p:sldId id="820" r:id="rId6"/>
    <p:sldId id="127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vjoshi" initials="m" lastIdx="1" clrIdx="0">
    <p:extLst>
      <p:ext uri="{19B8F6BF-5375-455C-9EA6-DF929625EA0E}">
        <p15:presenceInfo xmlns:p15="http://schemas.microsoft.com/office/powerpoint/2012/main" userId="mvjosh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668" y="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493B6E4-3D8A-454B-8353-67740898A7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D913E9-A53C-4785-93B4-666C6ED0632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966E1-99DC-4CE5-8A6C-2E0DF234C1A3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341BE6-3BEC-460A-8070-7A3FF6D075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3CE1EF-4D1B-465A-B28B-A5D659CC06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F84A3-B75A-4BAD-8379-4D9671E59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2063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59F4D-887E-485F-91BB-BEBFB7CED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F8A0DB-EB5E-475C-95B5-070240B762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E7B56-0660-47BB-9F05-CD5F72408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1D9B7-6F95-418C-ADB4-FA3EFCF363F9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7BE7D-7186-48E4-90DD-EB21E9DA2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1F08F-6A6E-47E1-A4FB-87D0512B4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45E5-688A-45BD-9E5B-66B3E71F4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05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BADB4-573F-43FF-B996-889EBF971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56A5E1-B929-4D38-8354-EA16E91AA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61736-1D81-4999-8435-38EE31D49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1D9B7-6F95-418C-ADB4-FA3EFCF363F9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FB499-4817-4BA5-9FDE-3BCB34022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1B654-BC6A-4864-B89A-1D8384F4B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45E5-688A-45BD-9E5B-66B3E71F4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04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D1E2AD-4A21-4A68-9BA4-D32C638F49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960B74-EB9F-4CF9-B3C9-63271F8D2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273B0-EBD8-47EC-8665-E71B8D689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1D9B7-6F95-418C-ADB4-FA3EFCF363F9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167BE-303F-462F-B6D5-A90D6A556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20AF9-6E7C-4C1B-9F16-77603933E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45E5-688A-45BD-9E5B-66B3E71F4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8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2257" y="463820"/>
            <a:ext cx="10907486" cy="1194443"/>
          </a:xfrm>
        </p:spPr>
        <p:txBody>
          <a:bodyPr lIns="0" rIns="0" anchor="t" anchorCtr="0"/>
          <a:lstStyle>
            <a:lvl1pPr algn="l"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reeform 9"/>
          <p:cNvSpPr>
            <a:spLocks/>
          </p:cNvSpPr>
          <p:nvPr userDrawn="1"/>
        </p:nvSpPr>
        <p:spPr bwMode="auto">
          <a:xfrm>
            <a:off x="11710185" y="6459005"/>
            <a:ext cx="370709" cy="331634"/>
          </a:xfrm>
          <a:custGeom>
            <a:avLst/>
            <a:gdLst>
              <a:gd name="T0" fmla="*/ 360 w 370"/>
              <a:gd name="T1" fmla="*/ 275 h 331"/>
              <a:gd name="T2" fmla="*/ 222 w 370"/>
              <a:gd name="T3" fmla="*/ 62 h 331"/>
              <a:gd name="T4" fmla="*/ 226 w 370"/>
              <a:gd name="T5" fmla="*/ 55 h 331"/>
              <a:gd name="T6" fmla="*/ 235 w 370"/>
              <a:gd name="T7" fmla="*/ 63 h 331"/>
              <a:gd name="T8" fmla="*/ 228 w 370"/>
              <a:gd name="T9" fmla="*/ 0 h 331"/>
              <a:gd name="T10" fmla="*/ 174 w 370"/>
              <a:gd name="T11" fmla="*/ 26 h 331"/>
              <a:gd name="T12" fmla="*/ 182 w 370"/>
              <a:gd name="T13" fmla="*/ 31 h 331"/>
              <a:gd name="T14" fmla="*/ 65 w 370"/>
              <a:gd name="T15" fmla="*/ 250 h 331"/>
              <a:gd name="T16" fmla="*/ 52 w 370"/>
              <a:gd name="T17" fmla="*/ 250 h 331"/>
              <a:gd name="T18" fmla="*/ 52 w 370"/>
              <a:gd name="T19" fmla="*/ 238 h 331"/>
              <a:gd name="T20" fmla="*/ 0 w 370"/>
              <a:gd name="T21" fmla="*/ 276 h 331"/>
              <a:gd name="T22" fmla="*/ 52 w 370"/>
              <a:gd name="T23" fmla="*/ 313 h 331"/>
              <a:gd name="T24" fmla="*/ 52 w 370"/>
              <a:gd name="T25" fmla="*/ 302 h 331"/>
              <a:gd name="T26" fmla="*/ 311 w 370"/>
              <a:gd name="T27" fmla="*/ 294 h 331"/>
              <a:gd name="T28" fmla="*/ 315 w 370"/>
              <a:gd name="T29" fmla="*/ 299 h 331"/>
              <a:gd name="T30" fmla="*/ 302 w 370"/>
              <a:gd name="T31" fmla="*/ 305 h 331"/>
              <a:gd name="T32" fmla="*/ 364 w 370"/>
              <a:gd name="T33" fmla="*/ 331 h 331"/>
              <a:gd name="T34" fmla="*/ 370 w 370"/>
              <a:gd name="T35" fmla="*/ 269 h 331"/>
              <a:gd name="T36" fmla="*/ 360 w 370"/>
              <a:gd name="T37" fmla="*/ 275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70" h="331">
                <a:moveTo>
                  <a:pt x="360" y="275"/>
                </a:moveTo>
                <a:lnTo>
                  <a:pt x="222" y="62"/>
                </a:lnTo>
                <a:lnTo>
                  <a:pt x="226" y="55"/>
                </a:lnTo>
                <a:lnTo>
                  <a:pt x="235" y="63"/>
                </a:lnTo>
                <a:lnTo>
                  <a:pt x="228" y="0"/>
                </a:lnTo>
                <a:lnTo>
                  <a:pt x="174" y="26"/>
                </a:lnTo>
                <a:lnTo>
                  <a:pt x="182" y="31"/>
                </a:lnTo>
                <a:lnTo>
                  <a:pt x="65" y="250"/>
                </a:lnTo>
                <a:lnTo>
                  <a:pt x="52" y="250"/>
                </a:lnTo>
                <a:lnTo>
                  <a:pt x="52" y="238"/>
                </a:lnTo>
                <a:lnTo>
                  <a:pt x="0" y="276"/>
                </a:lnTo>
                <a:lnTo>
                  <a:pt x="52" y="313"/>
                </a:lnTo>
                <a:lnTo>
                  <a:pt x="52" y="302"/>
                </a:lnTo>
                <a:lnTo>
                  <a:pt x="311" y="294"/>
                </a:lnTo>
                <a:lnTo>
                  <a:pt x="315" y="299"/>
                </a:lnTo>
                <a:lnTo>
                  <a:pt x="302" y="305"/>
                </a:lnTo>
                <a:lnTo>
                  <a:pt x="364" y="331"/>
                </a:lnTo>
                <a:lnTo>
                  <a:pt x="370" y="269"/>
                </a:lnTo>
                <a:lnTo>
                  <a:pt x="360" y="2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18872" tIns="13716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fld id="{E5C0EB61-F58B-4341-AE49-3040ECD3581B}" type="slidenum">
              <a:rPr lang="en-US" sz="10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IN" sz="1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68313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lygon_bg_with_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48E3CE0-C5A8-44B1-BAC2-531E91E957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142595" y="504512"/>
            <a:ext cx="5894990" cy="2100619"/>
          </a:xfrm>
          <a:prstGeom prst="rect">
            <a:avLst/>
          </a:prstGeom>
          <a:noFill/>
        </p:spPr>
      </p:pic>
      <p:pic>
        <p:nvPicPr>
          <p:cNvPr id="14" name="Picture 2" descr="Image result for laptop png">
            <a:extLst>
              <a:ext uri="{FF2B5EF4-FFF2-40B4-BE49-F238E27FC236}">
                <a16:creationId xmlns:a16="http://schemas.microsoft.com/office/drawing/2014/main" id="{C3B0B308-94B4-4493-9294-19E6459CE6E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404" y="216577"/>
            <a:ext cx="7943193" cy="466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F7268BF-6211-4764-8C73-4A83212F13F0}"/>
              </a:ext>
            </a:extLst>
          </p:cNvPr>
          <p:cNvCxnSpPr/>
          <p:nvPr userDrawn="1"/>
        </p:nvCxnSpPr>
        <p:spPr>
          <a:xfrm>
            <a:off x="1507647" y="5218790"/>
            <a:ext cx="3047193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26A8D23-E76D-481B-BE0C-EBD9DD1CB3AF}"/>
              </a:ext>
            </a:extLst>
          </p:cNvPr>
          <p:cNvCxnSpPr/>
          <p:nvPr userDrawn="1"/>
        </p:nvCxnSpPr>
        <p:spPr>
          <a:xfrm>
            <a:off x="1516428" y="6158415"/>
            <a:ext cx="916792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B1EB0AAE-DE41-4CB5-9FC0-9031191D29C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538" y="4961935"/>
            <a:ext cx="2596924" cy="50200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E9D4A57-5DF0-477D-A3F6-D89E94819D54}"/>
              </a:ext>
            </a:extLst>
          </p:cNvPr>
          <p:cNvSpPr txBox="1"/>
          <p:nvPr userDrawn="1"/>
        </p:nvSpPr>
        <p:spPr>
          <a:xfrm>
            <a:off x="5178000" y="6233437"/>
            <a:ext cx="183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WWW.SCIENAPTIC.COM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6DA6BDA-E3B5-42DD-9103-042779C938CB}"/>
              </a:ext>
            </a:extLst>
          </p:cNvPr>
          <p:cNvCxnSpPr/>
          <p:nvPr userDrawn="1"/>
        </p:nvCxnSpPr>
        <p:spPr>
          <a:xfrm>
            <a:off x="7637161" y="5283073"/>
            <a:ext cx="3047193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769CEC6-728F-4DCB-B562-5FD1246A06D2}"/>
              </a:ext>
            </a:extLst>
          </p:cNvPr>
          <p:cNvGrpSpPr/>
          <p:nvPr userDrawn="1"/>
        </p:nvGrpSpPr>
        <p:grpSpPr>
          <a:xfrm>
            <a:off x="5200856" y="3188321"/>
            <a:ext cx="1799070" cy="907783"/>
            <a:chOff x="-1055286" y="1653519"/>
            <a:chExt cx="3345069" cy="168787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07A567C-DA7B-44E4-9D84-D7F2082B7686}"/>
                </a:ext>
              </a:extLst>
            </p:cNvPr>
            <p:cNvGrpSpPr/>
            <p:nvPr/>
          </p:nvGrpSpPr>
          <p:grpSpPr>
            <a:xfrm>
              <a:off x="-1055286" y="1653519"/>
              <a:ext cx="3345069" cy="1618878"/>
              <a:chOff x="7127337" y="4349784"/>
              <a:chExt cx="3345069" cy="1618878"/>
            </a:xfrm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58837FE7-28EB-42C0-8A78-80CEB810EF8F}"/>
                  </a:ext>
                </a:extLst>
              </p:cNvPr>
              <p:cNvSpPr/>
              <p:nvPr/>
            </p:nvSpPr>
            <p:spPr>
              <a:xfrm>
                <a:off x="7127337" y="4349784"/>
                <a:ext cx="3345069" cy="47624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5C4624C6-1FC1-42DF-8ED4-F88FD27DC7FF}"/>
                  </a:ext>
                </a:extLst>
              </p:cNvPr>
              <p:cNvSpPr/>
              <p:nvPr/>
            </p:nvSpPr>
            <p:spPr>
              <a:xfrm>
                <a:off x="7127337" y="4921101"/>
                <a:ext cx="3345069" cy="47624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9B1E66AD-0D7F-44D0-A400-22351A5AF834}"/>
                  </a:ext>
                </a:extLst>
              </p:cNvPr>
              <p:cNvSpPr/>
              <p:nvPr/>
            </p:nvSpPr>
            <p:spPr>
              <a:xfrm>
                <a:off x="7127337" y="5492417"/>
                <a:ext cx="3345069" cy="47624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Login </a:t>
                </a:r>
                <a:endPara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9" name="AutoShape 130">
                <a:extLst>
                  <a:ext uri="{FF2B5EF4-FFF2-40B4-BE49-F238E27FC236}">
                    <a16:creationId xmlns:a16="http://schemas.microsoft.com/office/drawing/2014/main" id="{8F383BCF-FBDD-443A-B7D7-23317B1208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0475" y="4483295"/>
                <a:ext cx="200934" cy="200934"/>
              </a:xfrm>
              <a:custGeom>
                <a:avLst/>
                <a:gdLst>
                  <a:gd name="T0" fmla="+- 0 10799 113"/>
                  <a:gd name="T1" fmla="*/ T0 w 21373"/>
                  <a:gd name="T2" fmla="*/ 10800 h 21600"/>
                  <a:gd name="T3" fmla="+- 0 10799 113"/>
                  <a:gd name="T4" fmla="*/ T3 w 21373"/>
                  <a:gd name="T5" fmla="*/ 10800 h 21600"/>
                  <a:gd name="T6" fmla="+- 0 10799 113"/>
                  <a:gd name="T7" fmla="*/ T6 w 21373"/>
                  <a:gd name="T8" fmla="*/ 10800 h 21600"/>
                  <a:gd name="T9" fmla="+- 0 10799 113"/>
                  <a:gd name="T10" fmla="*/ T9 w 21373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373" h="21600">
                    <a:moveTo>
                      <a:pt x="1336" y="20249"/>
                    </a:moveTo>
                    <a:cubicBezTo>
                      <a:pt x="1428" y="20188"/>
                      <a:pt x="3691" y="18688"/>
                      <a:pt x="7070" y="17950"/>
                    </a:cubicBezTo>
                    <a:lnTo>
                      <a:pt x="8729" y="17587"/>
                    </a:lnTo>
                    <a:cubicBezTo>
                      <a:pt x="9321" y="17980"/>
                      <a:pt x="9972" y="18225"/>
                      <a:pt x="10686" y="18225"/>
                    </a:cubicBezTo>
                    <a:cubicBezTo>
                      <a:pt x="11401" y="18225"/>
                      <a:pt x="12052" y="17980"/>
                      <a:pt x="12644" y="17587"/>
                    </a:cubicBezTo>
                    <a:lnTo>
                      <a:pt x="14303" y="17950"/>
                    </a:lnTo>
                    <a:cubicBezTo>
                      <a:pt x="17656" y="18682"/>
                      <a:pt x="19911" y="20165"/>
                      <a:pt x="20037" y="20249"/>
                    </a:cubicBezTo>
                    <a:cubicBezTo>
                      <a:pt x="20037" y="20249"/>
                      <a:pt x="1336" y="20249"/>
                      <a:pt x="1336" y="20249"/>
                    </a:cubicBezTo>
                    <a:close/>
                    <a:moveTo>
                      <a:pt x="13537" y="15793"/>
                    </a:moveTo>
                    <a:lnTo>
                      <a:pt x="13317" y="16073"/>
                    </a:lnTo>
                    <a:cubicBezTo>
                      <a:pt x="11725" y="17923"/>
                      <a:pt x="9648" y="17923"/>
                      <a:pt x="8056" y="16073"/>
                    </a:cubicBezTo>
                    <a:lnTo>
                      <a:pt x="7836" y="15793"/>
                    </a:lnTo>
                    <a:cubicBezTo>
                      <a:pt x="5977" y="13411"/>
                      <a:pt x="5053" y="10261"/>
                      <a:pt x="5451" y="7255"/>
                    </a:cubicBezTo>
                    <a:cubicBezTo>
                      <a:pt x="5815" y="4367"/>
                      <a:pt x="7453" y="1350"/>
                      <a:pt x="10686" y="1350"/>
                    </a:cubicBezTo>
                    <a:cubicBezTo>
                      <a:pt x="13920" y="1350"/>
                      <a:pt x="15558" y="4367"/>
                      <a:pt x="15922" y="7255"/>
                    </a:cubicBezTo>
                    <a:cubicBezTo>
                      <a:pt x="16318" y="10262"/>
                      <a:pt x="15398" y="13411"/>
                      <a:pt x="13537" y="15793"/>
                    </a:cubicBezTo>
                    <a:moveTo>
                      <a:pt x="20778" y="19126"/>
                    </a:moveTo>
                    <a:cubicBezTo>
                      <a:pt x="20644" y="19037"/>
                      <a:pt x="18209" y="17422"/>
                      <a:pt x="14585" y="16630"/>
                    </a:cubicBezTo>
                    <a:cubicBezTo>
                      <a:pt x="15914" y="14927"/>
                      <a:pt x="16767" y="12639"/>
                      <a:pt x="17130" y="11115"/>
                    </a:cubicBezTo>
                    <a:cubicBezTo>
                      <a:pt x="17633" y="9004"/>
                      <a:pt x="17438" y="4873"/>
                      <a:pt x="15431" y="2299"/>
                    </a:cubicBezTo>
                    <a:cubicBezTo>
                      <a:pt x="14259" y="795"/>
                      <a:pt x="12618" y="0"/>
                      <a:pt x="10686" y="0"/>
                    </a:cubicBezTo>
                    <a:cubicBezTo>
                      <a:pt x="8755" y="0"/>
                      <a:pt x="7114" y="795"/>
                      <a:pt x="5942" y="2299"/>
                    </a:cubicBezTo>
                    <a:cubicBezTo>
                      <a:pt x="3935" y="4873"/>
                      <a:pt x="3740" y="9004"/>
                      <a:pt x="4243" y="11115"/>
                    </a:cubicBezTo>
                    <a:cubicBezTo>
                      <a:pt x="4606" y="12639"/>
                      <a:pt x="5459" y="14927"/>
                      <a:pt x="6788" y="16630"/>
                    </a:cubicBezTo>
                    <a:cubicBezTo>
                      <a:pt x="3164" y="17422"/>
                      <a:pt x="729" y="19037"/>
                      <a:pt x="595" y="19126"/>
                    </a:cubicBezTo>
                    <a:cubicBezTo>
                      <a:pt x="105" y="19457"/>
                      <a:pt x="-113" y="20071"/>
                      <a:pt x="57" y="20640"/>
                    </a:cubicBezTo>
                    <a:cubicBezTo>
                      <a:pt x="228" y="21210"/>
                      <a:pt x="747" y="21599"/>
                      <a:pt x="1336" y="21599"/>
                    </a:cubicBezTo>
                    <a:lnTo>
                      <a:pt x="20037" y="21599"/>
                    </a:lnTo>
                    <a:cubicBezTo>
                      <a:pt x="20626" y="21599"/>
                      <a:pt x="21145" y="21210"/>
                      <a:pt x="21316" y="20640"/>
                    </a:cubicBezTo>
                    <a:cubicBezTo>
                      <a:pt x="21487" y="20071"/>
                      <a:pt x="21268" y="19457"/>
                      <a:pt x="20778" y="19126"/>
                    </a:cubicBezTo>
                  </a:path>
                </a:pathLst>
              </a:custGeom>
              <a:solidFill>
                <a:srgbClr val="42424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CAD5C325-9B05-454E-A4FC-8358576CCBBC}"/>
                  </a:ext>
                </a:extLst>
              </p:cNvPr>
              <p:cNvGrpSpPr/>
              <p:nvPr/>
            </p:nvGrpSpPr>
            <p:grpSpPr>
              <a:xfrm>
                <a:off x="7313526" y="5065442"/>
                <a:ext cx="187883" cy="187562"/>
                <a:chOff x="5162550" y="5164138"/>
                <a:chExt cx="930275" cy="928687"/>
              </a:xfrm>
            </p:grpSpPr>
            <p:sp>
              <p:nvSpPr>
                <p:cNvPr id="33" name="AutoShape 128">
                  <a:extLst>
                    <a:ext uri="{FF2B5EF4-FFF2-40B4-BE49-F238E27FC236}">
                      <a16:creationId xmlns:a16="http://schemas.microsoft.com/office/drawing/2014/main" id="{2A6AF25C-4FDA-42BD-88A2-30876772DA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62550" y="5164138"/>
                  <a:ext cx="930275" cy="928687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4850" y="12150"/>
                      </a:moveTo>
                      <a:cubicBezTo>
                        <a:pt x="13851" y="12150"/>
                        <a:pt x="12926" y="11859"/>
                        <a:pt x="12124" y="11386"/>
                      </a:cubicBezTo>
                      <a:lnTo>
                        <a:pt x="11892" y="11618"/>
                      </a:lnTo>
                      <a:lnTo>
                        <a:pt x="11132" y="12377"/>
                      </a:lnTo>
                      <a:lnTo>
                        <a:pt x="9846" y="13663"/>
                      </a:lnTo>
                      <a:cubicBezTo>
                        <a:pt x="9593" y="13916"/>
                        <a:pt x="9451" y="14260"/>
                        <a:pt x="9451" y="14617"/>
                      </a:cubicBezTo>
                      <a:lnTo>
                        <a:pt x="9451" y="16200"/>
                      </a:lnTo>
                      <a:lnTo>
                        <a:pt x="8101" y="16200"/>
                      </a:lnTo>
                      <a:cubicBezTo>
                        <a:pt x="7356" y="16200"/>
                        <a:pt x="6751" y="16804"/>
                        <a:pt x="6751" y="17549"/>
                      </a:cubicBezTo>
                      <a:lnTo>
                        <a:pt x="6751" y="18900"/>
                      </a:lnTo>
                      <a:lnTo>
                        <a:pt x="5170" y="18900"/>
                      </a:lnTo>
                      <a:cubicBezTo>
                        <a:pt x="4812" y="18900"/>
                        <a:pt x="4469" y="19042"/>
                        <a:pt x="4216" y="19295"/>
                      </a:cubicBezTo>
                      <a:lnTo>
                        <a:pt x="3259" y="20252"/>
                      </a:lnTo>
                      <a:lnTo>
                        <a:pt x="1352" y="20249"/>
                      </a:lnTo>
                      <a:lnTo>
                        <a:pt x="1350" y="18326"/>
                      </a:lnTo>
                      <a:lnTo>
                        <a:pt x="9223" y="10467"/>
                      </a:lnTo>
                      <a:cubicBezTo>
                        <a:pt x="9223" y="10467"/>
                        <a:pt x="9223" y="10467"/>
                        <a:pt x="9224" y="10468"/>
                      </a:cubicBezTo>
                      <a:lnTo>
                        <a:pt x="10215" y="9477"/>
                      </a:lnTo>
                      <a:cubicBezTo>
                        <a:pt x="9741" y="8674"/>
                        <a:pt x="9451" y="7748"/>
                        <a:pt x="9451" y="6750"/>
                      </a:cubicBezTo>
                      <a:cubicBezTo>
                        <a:pt x="9451" y="3767"/>
                        <a:pt x="11869" y="1350"/>
                        <a:pt x="14850" y="1350"/>
                      </a:cubicBezTo>
                      <a:cubicBezTo>
                        <a:pt x="17832" y="1350"/>
                        <a:pt x="20250" y="3767"/>
                        <a:pt x="20250" y="6750"/>
                      </a:cubicBezTo>
                      <a:cubicBezTo>
                        <a:pt x="20250" y="9732"/>
                        <a:pt x="17832" y="12150"/>
                        <a:pt x="14850" y="12150"/>
                      </a:cubicBezTo>
                      <a:moveTo>
                        <a:pt x="14850" y="0"/>
                      </a:moveTo>
                      <a:cubicBezTo>
                        <a:pt x="11123" y="0"/>
                        <a:pt x="8101" y="3022"/>
                        <a:pt x="8101" y="6750"/>
                      </a:cubicBezTo>
                      <a:cubicBezTo>
                        <a:pt x="8101" y="7617"/>
                        <a:pt x="8283" y="8438"/>
                        <a:pt x="8582" y="9199"/>
                      </a:cubicBezTo>
                      <a:lnTo>
                        <a:pt x="383" y="17400"/>
                      </a:lnTo>
                      <a:cubicBezTo>
                        <a:pt x="146" y="17637"/>
                        <a:pt x="0" y="17863"/>
                        <a:pt x="0" y="18225"/>
                      </a:cubicBezTo>
                      <a:lnTo>
                        <a:pt x="0" y="20249"/>
                      </a:lnTo>
                      <a:cubicBezTo>
                        <a:pt x="0" y="20972"/>
                        <a:pt x="626" y="21599"/>
                        <a:pt x="1349" y="21599"/>
                      </a:cubicBezTo>
                      <a:lnTo>
                        <a:pt x="3374" y="21599"/>
                      </a:lnTo>
                      <a:cubicBezTo>
                        <a:pt x="3736" y="21599"/>
                        <a:pt x="3965" y="21455"/>
                        <a:pt x="4202" y="21219"/>
                      </a:cubicBezTo>
                      <a:lnTo>
                        <a:pt x="5170" y="20249"/>
                      </a:lnTo>
                      <a:lnTo>
                        <a:pt x="6751" y="20249"/>
                      </a:lnTo>
                      <a:cubicBezTo>
                        <a:pt x="7496" y="20249"/>
                        <a:pt x="8101" y="19645"/>
                        <a:pt x="8101" y="18900"/>
                      </a:cubicBezTo>
                      <a:lnTo>
                        <a:pt x="8101" y="17549"/>
                      </a:lnTo>
                      <a:lnTo>
                        <a:pt x="9451" y="17549"/>
                      </a:lnTo>
                      <a:cubicBezTo>
                        <a:pt x="10196" y="17549"/>
                        <a:pt x="10801" y="16945"/>
                        <a:pt x="10801" y="16200"/>
                      </a:cubicBezTo>
                      <a:lnTo>
                        <a:pt x="10801" y="14617"/>
                      </a:lnTo>
                      <a:lnTo>
                        <a:pt x="12400" y="13018"/>
                      </a:lnTo>
                      <a:cubicBezTo>
                        <a:pt x="13162" y="13317"/>
                        <a:pt x="13982" y="13500"/>
                        <a:pt x="14850" y="13500"/>
                      </a:cubicBezTo>
                      <a:cubicBezTo>
                        <a:pt x="18577" y="13500"/>
                        <a:pt x="21599" y="10477"/>
                        <a:pt x="21599" y="6750"/>
                      </a:cubicBezTo>
                      <a:cubicBezTo>
                        <a:pt x="21599" y="3022"/>
                        <a:pt x="18577" y="0"/>
                        <a:pt x="14850" y="0"/>
                      </a:cubicBezTo>
                    </a:path>
                  </a:pathLst>
                </a:custGeom>
                <a:solidFill>
                  <a:srgbClr val="42424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34" name="AutoShape 129">
                  <a:extLst>
                    <a:ext uri="{FF2B5EF4-FFF2-40B4-BE49-F238E27FC236}">
                      <a16:creationId xmlns:a16="http://schemas.microsoft.com/office/drawing/2014/main" id="{B58FD720-6425-4780-8783-ACA25E2ADF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43575" y="5280025"/>
                  <a:ext cx="231775" cy="231775"/>
                </a:xfrm>
                <a:custGeom>
                  <a:avLst/>
                  <a:gdLst>
                    <a:gd name="T0" fmla="*/ 10800 w 21600"/>
                    <a:gd name="T1" fmla="+- 0 10800 134"/>
                    <a:gd name="T2" fmla="*/ 10800 h 21333"/>
                    <a:gd name="T3" fmla="*/ 10800 w 21600"/>
                    <a:gd name="T4" fmla="+- 0 10800 134"/>
                    <a:gd name="T5" fmla="*/ 10800 h 21333"/>
                    <a:gd name="T6" fmla="*/ 10800 w 21600"/>
                    <a:gd name="T7" fmla="+- 0 10800 134"/>
                    <a:gd name="T8" fmla="*/ 10800 h 21333"/>
                    <a:gd name="T9" fmla="*/ 10800 w 21600"/>
                    <a:gd name="T10" fmla="+- 0 10800 134"/>
                    <a:gd name="T11" fmla="*/ 10800 h 21333"/>
                  </a:gdLst>
                  <a:ahLst/>
                  <a:cxnLst>
                    <a:cxn ang="0">
                      <a:pos x="T0" y="T2"/>
                    </a:cxn>
                    <a:cxn ang="0">
                      <a:pos x="T3" y="T5"/>
                    </a:cxn>
                    <a:cxn ang="0">
                      <a:pos x="T6" y="T8"/>
                    </a:cxn>
                    <a:cxn ang="0">
                      <a:pos x="T9" y="T11"/>
                    </a:cxn>
                  </a:cxnLst>
                  <a:rect l="0" t="0" r="r" b="b"/>
                  <a:pathLst>
                    <a:path w="21600" h="21333">
                      <a:moveTo>
                        <a:pt x="13008" y="18684"/>
                      </a:moveTo>
                      <a:cubicBezTo>
                        <a:pt x="9017" y="15850"/>
                        <a:pt x="5542" y="12415"/>
                        <a:pt x="2694" y="8570"/>
                      </a:cubicBezTo>
                      <a:cubicBezTo>
                        <a:pt x="3736" y="5628"/>
                        <a:pt x="5693" y="3697"/>
                        <a:pt x="8585" y="2647"/>
                      </a:cubicBezTo>
                      <a:cubicBezTo>
                        <a:pt x="12578" y="5489"/>
                        <a:pt x="16048" y="8911"/>
                        <a:pt x="18889" y="12809"/>
                      </a:cubicBezTo>
                      <a:cubicBezTo>
                        <a:pt x="17836" y="15730"/>
                        <a:pt x="15883" y="17647"/>
                        <a:pt x="13008" y="18684"/>
                      </a:cubicBezTo>
                      <a:moveTo>
                        <a:pt x="21110" y="11295"/>
                      </a:moveTo>
                      <a:cubicBezTo>
                        <a:pt x="18081" y="7130"/>
                        <a:pt x="14396" y="3496"/>
                        <a:pt x="10161" y="484"/>
                      </a:cubicBezTo>
                      <a:cubicBezTo>
                        <a:pt x="9468" y="-8"/>
                        <a:pt x="8579" y="-134"/>
                        <a:pt x="7778" y="145"/>
                      </a:cubicBezTo>
                      <a:cubicBezTo>
                        <a:pt x="4027" y="1450"/>
                        <a:pt x="1463" y="3983"/>
                        <a:pt x="145" y="7687"/>
                      </a:cubicBezTo>
                      <a:cubicBezTo>
                        <a:pt x="46" y="7962"/>
                        <a:pt x="0" y="8252"/>
                        <a:pt x="0" y="8537"/>
                      </a:cubicBezTo>
                      <a:cubicBezTo>
                        <a:pt x="0" y="9071"/>
                        <a:pt x="167" y="9596"/>
                        <a:pt x="487" y="10041"/>
                      </a:cubicBezTo>
                      <a:cubicBezTo>
                        <a:pt x="3525" y="14213"/>
                        <a:pt x="7211" y="17850"/>
                        <a:pt x="11431" y="20850"/>
                      </a:cubicBezTo>
                      <a:cubicBezTo>
                        <a:pt x="12122" y="21338"/>
                        <a:pt x="13010" y="21466"/>
                        <a:pt x="13812" y="21188"/>
                      </a:cubicBezTo>
                      <a:cubicBezTo>
                        <a:pt x="17563" y="19893"/>
                        <a:pt x="20133" y="17356"/>
                        <a:pt x="21451" y="13647"/>
                      </a:cubicBezTo>
                      <a:cubicBezTo>
                        <a:pt x="21551" y="13372"/>
                        <a:pt x="21600" y="13081"/>
                        <a:pt x="21600" y="12796"/>
                      </a:cubicBezTo>
                      <a:cubicBezTo>
                        <a:pt x="21600" y="12265"/>
                        <a:pt x="21429" y="11740"/>
                        <a:pt x="21110" y="11295"/>
                      </a:cubicBezTo>
                    </a:path>
                  </a:pathLst>
                </a:custGeom>
                <a:solidFill>
                  <a:srgbClr val="42424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 cap="flat" cmpd="sng">
                      <a:solidFill>
                        <a:srgbClr val="000000"/>
                      </a:solidFill>
                      <a:prstDash val="solid"/>
                      <a:miter lim="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1D4C5A6-C2C8-4B2C-B3AB-A65C376291B2}"/>
                  </a:ext>
                </a:extLst>
              </p:cNvPr>
              <p:cNvSpPr txBox="1"/>
              <p:nvPr/>
            </p:nvSpPr>
            <p:spPr>
              <a:xfrm>
                <a:off x="7602006" y="4454498"/>
                <a:ext cx="2543567" cy="27700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Segoe UI Light"/>
                    <a:ea typeface="+mn-ea"/>
                    <a:cs typeface="+mn-cs"/>
                  </a:rPr>
                  <a:t>CXO@Bank.com</a:t>
                </a: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8A3FF54-3FFA-4F3F-8F5B-2AEFCCDA4AAF}"/>
                  </a:ext>
                </a:extLst>
              </p:cNvPr>
              <p:cNvSpPr txBox="1"/>
              <p:nvPr/>
            </p:nvSpPr>
            <p:spPr>
              <a:xfrm>
                <a:off x="7602007" y="5041248"/>
                <a:ext cx="1580682" cy="276999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*************</a:t>
                </a: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pic>
          <p:nvPicPr>
            <p:cNvPr id="25" name="Picture 4" descr="Image result for mouse hand png">
              <a:extLst>
                <a:ext uri="{FF2B5EF4-FFF2-40B4-BE49-F238E27FC236}">
                  <a16:creationId xmlns:a16="http://schemas.microsoft.com/office/drawing/2014/main" id="{7046273A-E0F7-4DAE-91AE-8789225CE2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066" y="3034274"/>
              <a:ext cx="242351" cy="307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A7228C7C-335D-4CA1-BC82-B3FB2BFAEBAE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5036276" y="721594"/>
            <a:ext cx="1963650" cy="227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19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2257" y="463820"/>
            <a:ext cx="10907486" cy="1194443"/>
          </a:xfrm>
        </p:spPr>
        <p:txBody>
          <a:bodyPr lIns="0" rIns="0" anchor="t" anchorCtr="0"/>
          <a:lstStyle>
            <a:lvl1pPr algn="l"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reeform 9"/>
          <p:cNvSpPr>
            <a:spLocks/>
          </p:cNvSpPr>
          <p:nvPr userDrawn="1"/>
        </p:nvSpPr>
        <p:spPr bwMode="auto">
          <a:xfrm>
            <a:off x="11710185" y="6459005"/>
            <a:ext cx="370709" cy="331634"/>
          </a:xfrm>
          <a:custGeom>
            <a:avLst/>
            <a:gdLst>
              <a:gd name="T0" fmla="*/ 360 w 370"/>
              <a:gd name="T1" fmla="*/ 275 h 331"/>
              <a:gd name="T2" fmla="*/ 222 w 370"/>
              <a:gd name="T3" fmla="*/ 62 h 331"/>
              <a:gd name="T4" fmla="*/ 226 w 370"/>
              <a:gd name="T5" fmla="*/ 55 h 331"/>
              <a:gd name="T6" fmla="*/ 235 w 370"/>
              <a:gd name="T7" fmla="*/ 63 h 331"/>
              <a:gd name="T8" fmla="*/ 228 w 370"/>
              <a:gd name="T9" fmla="*/ 0 h 331"/>
              <a:gd name="T10" fmla="*/ 174 w 370"/>
              <a:gd name="T11" fmla="*/ 26 h 331"/>
              <a:gd name="T12" fmla="*/ 182 w 370"/>
              <a:gd name="T13" fmla="*/ 31 h 331"/>
              <a:gd name="T14" fmla="*/ 65 w 370"/>
              <a:gd name="T15" fmla="*/ 250 h 331"/>
              <a:gd name="T16" fmla="*/ 52 w 370"/>
              <a:gd name="T17" fmla="*/ 250 h 331"/>
              <a:gd name="T18" fmla="*/ 52 w 370"/>
              <a:gd name="T19" fmla="*/ 238 h 331"/>
              <a:gd name="T20" fmla="*/ 0 w 370"/>
              <a:gd name="T21" fmla="*/ 276 h 331"/>
              <a:gd name="T22" fmla="*/ 52 w 370"/>
              <a:gd name="T23" fmla="*/ 313 h 331"/>
              <a:gd name="T24" fmla="*/ 52 w 370"/>
              <a:gd name="T25" fmla="*/ 302 h 331"/>
              <a:gd name="T26" fmla="*/ 311 w 370"/>
              <a:gd name="T27" fmla="*/ 294 h 331"/>
              <a:gd name="T28" fmla="*/ 315 w 370"/>
              <a:gd name="T29" fmla="*/ 299 h 331"/>
              <a:gd name="T30" fmla="*/ 302 w 370"/>
              <a:gd name="T31" fmla="*/ 305 h 331"/>
              <a:gd name="T32" fmla="*/ 364 w 370"/>
              <a:gd name="T33" fmla="*/ 331 h 331"/>
              <a:gd name="T34" fmla="*/ 370 w 370"/>
              <a:gd name="T35" fmla="*/ 269 h 331"/>
              <a:gd name="T36" fmla="*/ 360 w 370"/>
              <a:gd name="T37" fmla="*/ 275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70" h="331">
                <a:moveTo>
                  <a:pt x="360" y="275"/>
                </a:moveTo>
                <a:lnTo>
                  <a:pt x="222" y="62"/>
                </a:lnTo>
                <a:lnTo>
                  <a:pt x="226" y="55"/>
                </a:lnTo>
                <a:lnTo>
                  <a:pt x="235" y="63"/>
                </a:lnTo>
                <a:lnTo>
                  <a:pt x="228" y="0"/>
                </a:lnTo>
                <a:lnTo>
                  <a:pt x="174" y="26"/>
                </a:lnTo>
                <a:lnTo>
                  <a:pt x="182" y="31"/>
                </a:lnTo>
                <a:lnTo>
                  <a:pt x="65" y="250"/>
                </a:lnTo>
                <a:lnTo>
                  <a:pt x="52" y="250"/>
                </a:lnTo>
                <a:lnTo>
                  <a:pt x="52" y="238"/>
                </a:lnTo>
                <a:lnTo>
                  <a:pt x="0" y="276"/>
                </a:lnTo>
                <a:lnTo>
                  <a:pt x="52" y="313"/>
                </a:lnTo>
                <a:lnTo>
                  <a:pt x="52" y="302"/>
                </a:lnTo>
                <a:lnTo>
                  <a:pt x="311" y="294"/>
                </a:lnTo>
                <a:lnTo>
                  <a:pt x="315" y="299"/>
                </a:lnTo>
                <a:lnTo>
                  <a:pt x="302" y="305"/>
                </a:lnTo>
                <a:lnTo>
                  <a:pt x="364" y="331"/>
                </a:lnTo>
                <a:lnTo>
                  <a:pt x="370" y="269"/>
                </a:lnTo>
                <a:lnTo>
                  <a:pt x="360" y="2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18872" tIns="13716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fld id="{E5C0EB61-F58B-4341-AE49-3040ECD3581B}" type="slidenum">
              <a:rPr lang="en-US" sz="10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IN" sz="1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70499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5428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BAC06-425A-47DD-9F21-A3C975482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0216F-DE5C-4B61-AEAB-CDAAC628A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41227-6242-42BF-A82E-67830C2CB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1D9B7-6F95-418C-ADB4-FA3EFCF363F9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243CE-FC2C-4625-9570-1285DB0B3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C04E4-65A2-4E67-926C-38D1040C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45E5-688A-45BD-9E5B-66B3E71F4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25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C90D1-6C80-400E-89ED-CBB0102A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344A1-E216-423D-B79B-207E86110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48A19-2EEF-45AD-8DCF-F2248DABA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1D9B7-6F95-418C-ADB4-FA3EFCF363F9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59294-1975-4295-89D0-9B3180714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62EC3-FEFF-4764-BCBD-3B03284FA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45E5-688A-45BD-9E5B-66B3E71F4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16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0EB28-E4CE-41BC-B93E-26855F998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1426D-8E39-4FCD-8D06-56929C36CB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B72BBE-A732-4EC1-BA9C-EBBAC5902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FB49E-3685-4703-88CC-A2F286CE8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1D9B7-6F95-418C-ADB4-FA3EFCF363F9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7A8DA9-3FB0-4E43-8D9F-A1178FA31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FC0E58-1F11-492A-846F-3FF7506B9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45E5-688A-45BD-9E5B-66B3E71F4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95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17A4C-A07C-464E-B57B-A97D265D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21A28-3C11-4BF5-BC6A-286B506EA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297B96-0FC8-4F8F-9A85-9183CCF07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B50ABD-453C-4F41-B941-B480915D2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7D659F-6BA5-4CDA-AD9D-B402A3C748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A3D6F8-85E3-47FE-A8EB-134B6B122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1D9B7-6F95-418C-ADB4-FA3EFCF363F9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ADE23F-BB6C-46F2-9037-4B564226C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EDB96E-12E2-4704-BD7C-ECECBA06E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45E5-688A-45BD-9E5B-66B3E71F4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0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82DFF-065D-4479-8430-62EE9631F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1FF1BB-8652-40E3-BCD8-00520D10D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1D9B7-6F95-418C-ADB4-FA3EFCF363F9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ABF471-AFC1-4EEE-8973-53918A8D6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A0E3D-9595-41F7-A8A4-252FAAE1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45E5-688A-45BD-9E5B-66B3E71F4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64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F3C83A-7937-49AF-9BD0-160BD53CB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1D9B7-6F95-418C-ADB4-FA3EFCF363F9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E171D1-53C9-4320-9310-9B0E365F6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B4C06-FD36-4764-AE98-19ADAB61F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45E5-688A-45BD-9E5B-66B3E71F4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87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16A85-7FDF-4965-8758-28C3D68BB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33BFC-0AC5-46EF-A5BD-32E8C37D9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5FC426-01DD-4922-A62D-B4C7B86A8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FB558-5058-4565-8D23-431B4C16D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1D9B7-6F95-418C-ADB4-FA3EFCF363F9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D63D9-6095-4633-8589-C46E33094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28805-E378-476E-957B-ED535A2BC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45E5-688A-45BD-9E5B-66B3E71F4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85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74080-FEFD-4456-8336-E665537C9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43B79F-0AE8-47C8-B670-D9610BC45C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E1FA59-B4F8-41E4-A7AE-50B68FF934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2FDDC-4687-46E6-A899-072519B53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1D9B7-6F95-418C-ADB4-FA3EFCF363F9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2AABBA-1239-49FA-BF8D-1FB2BE029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A61AA-08C9-472F-A88D-BE6200504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45E5-688A-45BD-9E5B-66B3E71F4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317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037A7E-BE06-443E-AEF9-C19D5595B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BBA19-DD95-4AC4-8BAE-6A14983F3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244AF-A33B-46AA-9EEB-31EB2246E7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1D9B7-6F95-418C-ADB4-FA3EFCF363F9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BB20A-96EF-4D95-B2AA-420049EEEB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BB4BE-87EB-4474-9980-49DC5494FB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D45E5-688A-45BD-9E5B-66B3E71F4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8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1056217" y="2994657"/>
            <a:ext cx="10079568" cy="11944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274545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dt="0"/>
  <p:txStyles>
    <p:titleStyle>
      <a:lvl1pPr algn="ctr" defTabSz="1097253" rtl="0" eaLnBrk="1" latinLnBrk="0" hangingPunct="1"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411470" indent="-411470" algn="l" defTabSz="1097253" rtl="0" eaLnBrk="1" latinLnBrk="0" hangingPunct="1">
        <a:spcBef>
          <a:spcPct val="20000"/>
        </a:spcBef>
        <a:buFont typeface="Arial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891518" indent="-342891" algn="l" defTabSz="1097253" rtl="0" eaLnBrk="1" latinLnBrk="0" hangingPunct="1">
        <a:spcBef>
          <a:spcPct val="20000"/>
        </a:spcBef>
        <a:buFont typeface="Arial" pitchFamily="34" charset="0"/>
        <a:buChar char="–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371566" indent="-274313" algn="l" defTabSz="1097253" rtl="0" eaLnBrk="1" latinLnBrk="0" hangingPunct="1">
        <a:spcBef>
          <a:spcPct val="20000"/>
        </a:spcBef>
        <a:buFont typeface="Arial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1920192" indent="-274313" algn="l" defTabSz="1097253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18" indent="-274313" algn="l" defTabSz="1097253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445" indent="-274313" algn="l" defTabSz="109725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071" indent="-274313" algn="l" defTabSz="109725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697" indent="-274313" algn="l" defTabSz="109725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323" indent="-274313" algn="l" defTabSz="109725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mk-MK"/>
      </a:defPPr>
      <a:lvl1pPr marL="0" algn="l" defTabSz="1097253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26" algn="l" defTabSz="1097253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53" algn="l" defTabSz="1097253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879" algn="l" defTabSz="1097253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05" algn="l" defTabSz="1097253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131" algn="l" defTabSz="1097253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758" algn="l" defTabSz="1097253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384" algn="l" defTabSz="1097253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010" algn="l" defTabSz="1097253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6B383-4D03-4123-B0F8-E92DF6D5A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4" y="170043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Santander Bank Product Recommendation: Data Analysis and Model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F37968-489C-452E-B12B-83EC4E663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88031"/>
            <a:ext cx="9144000" cy="1655762"/>
          </a:xfrm>
        </p:spPr>
        <p:txBody>
          <a:bodyPr/>
          <a:lstStyle/>
          <a:p>
            <a:r>
              <a:rPr lang="en-US" dirty="0"/>
              <a:t>By Rucha Joshi</a:t>
            </a:r>
          </a:p>
        </p:txBody>
      </p:sp>
    </p:spTree>
    <p:extLst>
      <p:ext uri="{BB962C8B-B14F-4D97-AF65-F5344CB8AC3E}">
        <p14:creationId xmlns:p14="http://schemas.microsoft.com/office/powerpoint/2010/main" val="2088595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CEB5A2E-FFD2-4A5E-8D3F-E179C1A25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36" y="116633"/>
            <a:ext cx="11737304" cy="729371"/>
          </a:xfrm>
        </p:spPr>
        <p:txBody>
          <a:bodyPr/>
          <a:lstStyle/>
          <a:p>
            <a:r>
              <a:rPr lang="en-IN" sz="2400" b="1" dirty="0"/>
              <a:t>Santander Bank Product Recommendation Algorithm</a:t>
            </a:r>
            <a:endParaRPr lang="en-US" sz="2400" dirty="0"/>
          </a:p>
        </p:txBody>
      </p:sp>
      <p:sp>
        <p:nvSpPr>
          <p:cNvPr id="30" name="Title 8">
            <a:extLst>
              <a:ext uri="{FF2B5EF4-FFF2-40B4-BE49-F238E27FC236}">
                <a16:creationId xmlns:a16="http://schemas.microsoft.com/office/drawing/2014/main" id="{80D8EA16-6BAD-4F31-AFDE-066477DCD70E}"/>
              </a:ext>
            </a:extLst>
          </p:cNvPr>
          <p:cNvSpPr txBox="1">
            <a:spLocks/>
          </p:cNvSpPr>
          <p:nvPr/>
        </p:nvSpPr>
        <p:spPr>
          <a:xfrm>
            <a:off x="119336" y="95199"/>
            <a:ext cx="11737304" cy="729371"/>
          </a:xfrm>
          <a:prstGeom prst="rect">
            <a:avLst/>
          </a:prstGeom>
        </p:spPr>
        <p:txBody>
          <a:bodyPr vert="horz" lIns="0" tIns="45720" rIns="0" bIns="45720" rtlCol="0" anchor="t" anchorCtr="0">
            <a:noAutofit/>
          </a:bodyPr>
          <a:lstStyle>
            <a:lvl1pPr algn="l" defTabSz="1097253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09725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Segoe UI Ligh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97C72C-CCFD-4EF8-BCBE-9F704585D1E6}"/>
              </a:ext>
            </a:extLst>
          </p:cNvPr>
          <p:cNvSpPr txBox="1"/>
          <p:nvPr/>
        </p:nvSpPr>
        <p:spPr>
          <a:xfrm>
            <a:off x="276447" y="824570"/>
            <a:ext cx="1119608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Dataset : ~1 million customers (“users”), 24 products (“items”), and target variables like customer age, gender, income and geographic information.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Objective: Train a model to come up with product recommendation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Contrary to popular recommendation problems, like movie or amazon datasets, “rating” information is unavailable for this problem.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512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665B1-5151-4E25-9BF5-A6EB88B26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5" y="162602"/>
            <a:ext cx="10907486" cy="588916"/>
          </a:xfrm>
        </p:spPr>
        <p:txBody>
          <a:bodyPr/>
          <a:lstStyle/>
          <a:p>
            <a:r>
              <a:rPr lang="en-IN" sz="2000" b="1" dirty="0"/>
              <a:t>Data analysis: Customer age should be an important consideration for product recommendation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6210A8-8ABE-467C-83D9-477D471E0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53" y="781749"/>
            <a:ext cx="4584589" cy="27556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6065AA-4848-43B1-B2D5-3740C21E2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363" y="764651"/>
            <a:ext cx="4584589" cy="275563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E1E4445-8091-4F1E-A6AF-E03D100D0A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110" y="3879984"/>
            <a:ext cx="4584589" cy="275563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C5DB0B5-A9EC-4218-A3A6-9CF27A3F0D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2621" y="3901258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212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CEB5A2E-FFD2-4A5E-8D3F-E179C1A25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36" y="116633"/>
            <a:ext cx="11737304" cy="729371"/>
          </a:xfrm>
        </p:spPr>
        <p:txBody>
          <a:bodyPr/>
          <a:lstStyle/>
          <a:p>
            <a:r>
              <a:rPr lang="en-IN" sz="2000" b="1" dirty="0"/>
              <a:t>Customer age should be an important consideration for product recommendation</a:t>
            </a:r>
            <a:endParaRPr lang="en-US" sz="20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0E47DAE-05AA-4437-B69F-86A63690A4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813556"/>
              </p:ext>
            </p:extLst>
          </p:nvPr>
        </p:nvGraphicFramePr>
        <p:xfrm>
          <a:off x="1956791" y="1888305"/>
          <a:ext cx="8005919" cy="204825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601449">
                  <a:extLst>
                    <a:ext uri="{9D8B030D-6E8A-4147-A177-3AD203B41FA5}">
                      <a16:colId xmlns:a16="http://schemas.microsoft.com/office/drawing/2014/main" val="1512501325"/>
                    </a:ext>
                  </a:extLst>
                </a:gridCol>
                <a:gridCol w="3404470">
                  <a:extLst>
                    <a:ext uri="{9D8B030D-6E8A-4147-A177-3AD203B41FA5}">
                      <a16:colId xmlns:a16="http://schemas.microsoft.com/office/drawing/2014/main" val="2846498631"/>
                    </a:ext>
                  </a:extLst>
                </a:gridCol>
              </a:tblGrid>
              <a:tr h="210312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Account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Avg Customer 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936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current 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38</a:t>
                      </a:r>
                      <a:endParaRPr 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803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0972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junior 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</a:t>
                      </a:r>
                      <a:endParaRPr lang="en-US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149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0972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mortgage 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52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0972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pension 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86337"/>
                  </a:ext>
                </a:extLst>
              </a:tr>
            </a:tbl>
          </a:graphicData>
        </a:graphic>
      </p:graphicFrame>
      <p:sp>
        <p:nvSpPr>
          <p:cNvPr id="30" name="Title 8">
            <a:extLst>
              <a:ext uri="{FF2B5EF4-FFF2-40B4-BE49-F238E27FC236}">
                <a16:creationId xmlns:a16="http://schemas.microsoft.com/office/drawing/2014/main" id="{80D8EA16-6BAD-4F31-AFDE-066477DCD70E}"/>
              </a:ext>
            </a:extLst>
          </p:cNvPr>
          <p:cNvSpPr txBox="1">
            <a:spLocks/>
          </p:cNvSpPr>
          <p:nvPr/>
        </p:nvSpPr>
        <p:spPr>
          <a:xfrm>
            <a:off x="119336" y="95199"/>
            <a:ext cx="11737304" cy="729371"/>
          </a:xfrm>
          <a:prstGeom prst="rect">
            <a:avLst/>
          </a:prstGeom>
        </p:spPr>
        <p:txBody>
          <a:bodyPr vert="horz" lIns="0" tIns="45720" rIns="0" bIns="45720" rtlCol="0" anchor="t" anchorCtr="0">
            <a:noAutofit/>
          </a:bodyPr>
          <a:lstStyle>
            <a:lvl1pPr algn="l" defTabSz="1097253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09725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Segoe UI Ligh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99499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6B383-4D03-4123-B0F8-E92DF6D5A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4" y="1700431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3665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">
  <a:themeElements>
    <a:clrScheme name="Scienaptic IM">
      <a:dk1>
        <a:srgbClr val="262626"/>
      </a:dk1>
      <a:lt1>
        <a:srgbClr val="FFFFFF"/>
      </a:lt1>
      <a:dk2>
        <a:srgbClr val="D55A1F"/>
      </a:dk2>
      <a:lt2>
        <a:srgbClr val="DEDACE"/>
      </a:lt2>
      <a:accent1>
        <a:srgbClr val="FDC20B"/>
      </a:accent1>
      <a:accent2>
        <a:srgbClr val="FF6F41"/>
      </a:accent2>
      <a:accent3>
        <a:srgbClr val="FF9533"/>
      </a:accent3>
      <a:accent4>
        <a:srgbClr val="FDAE1D"/>
      </a:accent4>
      <a:accent5>
        <a:srgbClr val="199881"/>
      </a:accent5>
      <a:accent6>
        <a:srgbClr val="EC654A"/>
      </a:accent6>
      <a:hlink>
        <a:srgbClr val="002060"/>
      </a:hlink>
      <a:folHlink>
        <a:srgbClr val="595959"/>
      </a:folHlink>
    </a:clrScheme>
    <a:fontScheme name="BlackSwan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1384</TotalTime>
  <Words>121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Segoe UI Light</vt:lpstr>
      <vt:lpstr>Office Theme</vt:lpstr>
      <vt:lpstr>Title</vt:lpstr>
      <vt:lpstr>Santander Bank Product Recommendation: Data Analysis and Model Results</vt:lpstr>
      <vt:lpstr>Santander Bank Product Recommendation Algorithm</vt:lpstr>
      <vt:lpstr>Data analysis: Customer age should be an important consideration for product recommendation</vt:lpstr>
      <vt:lpstr>Customer age should be an important consideration for product recommendation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Scienaptic Analysis and Results</dc:title>
  <dc:creator>mvjoshi</dc:creator>
  <cp:lastModifiedBy>mvjoshi</cp:lastModifiedBy>
  <cp:revision>42</cp:revision>
  <dcterms:created xsi:type="dcterms:W3CDTF">2019-03-17T23:15:08Z</dcterms:created>
  <dcterms:modified xsi:type="dcterms:W3CDTF">2019-08-26T13:46:34Z</dcterms:modified>
</cp:coreProperties>
</file>