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7"/>
  </p:sldMasterIdLst>
  <p:notesMasterIdLst>
    <p:notesMasterId r:id="rId21"/>
  </p:notesMasterIdLst>
  <p:handoutMasterIdLst>
    <p:handoutMasterId r:id="rId22"/>
  </p:handoutMasterIdLst>
  <p:sldIdLst>
    <p:sldId id="267" r:id="rId8"/>
    <p:sldId id="318" r:id="rId9"/>
    <p:sldId id="316" r:id="rId10"/>
    <p:sldId id="320" r:id="rId11"/>
    <p:sldId id="337" r:id="rId12"/>
    <p:sldId id="328" r:id="rId13"/>
    <p:sldId id="331" r:id="rId14"/>
    <p:sldId id="325" r:id="rId15"/>
    <p:sldId id="332" r:id="rId16"/>
    <p:sldId id="335" r:id="rId17"/>
    <p:sldId id="334" r:id="rId18"/>
    <p:sldId id="288" r:id="rId19"/>
    <p:sldId id="289" r:id="rId2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1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042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03">
          <p15:clr>
            <a:srgbClr val="A4A3A4"/>
          </p15:clr>
        </p15:guide>
        <p15:guide id="6" pos="2880">
          <p15:clr>
            <a:srgbClr val="A4A3A4"/>
          </p15:clr>
        </p15:guide>
        <p15:guide id="7" pos="5713">
          <p15:clr>
            <a:srgbClr val="A4A3A4"/>
          </p15:clr>
        </p15:guide>
        <p15:guide id="8" pos="135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Sengupta" initials="PS" lastIdx="3" clrIdx="0"/>
  <p:cmAuthor id="1" name="Ajay Kulkarni" initials="AK" lastIdx="2" clrIdx="1"/>
  <p:cmAuthor id="2" name="Rajendra Rakhecha" initials="RR" lastIdx="1" clrIdx="2"/>
  <p:cmAuthor id="3" name="Ratish Mohan" initials="RM" lastIdx="4" clrIdx="3">
    <p:extLst/>
  </p:cmAuthor>
  <p:cmAuthor id="4" name="durgag" initials="DG" lastIdx="14" clrIdx="4"/>
  <p:cmAuthor id="5" name="Rucha Kulkarni" initials="RK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3EC"/>
    <a:srgbClr val="81C1D5"/>
    <a:srgbClr val="41A7C3"/>
    <a:srgbClr val="9E1DFF"/>
    <a:srgbClr val="453658"/>
    <a:srgbClr val="9983B3"/>
    <a:srgbClr val="D8D0E2"/>
    <a:srgbClr val="8064A1"/>
    <a:srgbClr val="A48CFC"/>
    <a:srgbClr val="3A6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9714" autoAdjust="0"/>
  </p:normalViewPr>
  <p:slideViewPr>
    <p:cSldViewPr snapToGrid="0" showGuides="1">
      <p:cViewPr varScale="1">
        <p:scale>
          <a:sx n="98" d="100"/>
          <a:sy n="98" d="100"/>
        </p:scale>
        <p:origin x="-492" y="-90"/>
      </p:cViewPr>
      <p:guideLst>
        <p:guide orient="horz" pos="1251"/>
        <p:guide orient="horz" pos="4164"/>
        <p:guide orient="horz" pos="1042"/>
        <p:guide orient="horz" pos="3244"/>
        <p:guide orient="horz" pos="1565"/>
        <p:guide pos="2880"/>
        <p:guide pos="5629"/>
        <p:guide pos="135"/>
        <p:guide/>
        <p:guide pos="864"/>
        <p:guide pos="2363"/>
        <p:guide pos="4608"/>
        <p:guide pos="23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720" y="-84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4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  <a:latin typeface="Calibri" pitchFamily="34" charset="0"/>
              </a:rPr>
              <a:t>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• VSTS ,TFS, PowerShell DSC, Application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• Docker, Chef, </a:t>
            </a:r>
            <a:r>
              <a:rPr lang="en-US" altLang="en-US" sz="1200" dirty="0" err="1" smtClean="0">
                <a:solidFill>
                  <a:srgbClr val="FFFFFF"/>
                </a:solidFill>
                <a:latin typeface="Calibri" pitchFamily="34" charset="0"/>
              </a:rPr>
              <a:t>Ansible</a:t>
            </a: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, </a:t>
            </a:r>
            <a:r>
              <a:rPr lang="en-US" altLang="en-US" sz="1200" dirty="0" err="1" smtClean="0">
                <a:solidFill>
                  <a:srgbClr val="FFFFFF"/>
                </a:solidFill>
                <a:latin typeface="Calibri" pitchFamily="34" charset="0"/>
              </a:rPr>
              <a:t>Mesos</a:t>
            </a: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, Kubernetes, </a:t>
            </a:r>
            <a:r>
              <a:rPr lang="en-US" altLang="en-US" sz="1200" dirty="0" err="1" smtClean="0">
                <a:solidFill>
                  <a:srgbClr val="FFFFFF"/>
                </a:solidFill>
                <a:latin typeface="Calibri" pitchFamily="34" charset="0"/>
              </a:rPr>
              <a:t>SysDig</a:t>
            </a: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, Jenkins, </a:t>
            </a:r>
            <a:r>
              <a:rPr lang="en-US" altLang="en-US" sz="1200" dirty="0" err="1" smtClean="0">
                <a:solidFill>
                  <a:srgbClr val="FFFFFF"/>
                </a:solidFill>
                <a:latin typeface="Calibri" pitchFamily="34" charset="0"/>
              </a:rPr>
              <a:t>Appveyor</a:t>
            </a:r>
            <a:endParaRPr lang="en-US" altLang="en-US" sz="1200" dirty="0" smtClean="0">
              <a:solidFill>
                <a:srgbClr val="FFFFFF"/>
              </a:solidFill>
              <a:latin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• New </a:t>
            </a:r>
            <a:r>
              <a:rPr lang="en-US" altLang="en-US" sz="1200" dirty="0" err="1" smtClean="0">
                <a:solidFill>
                  <a:srgbClr val="FFFFFF"/>
                </a:solidFill>
                <a:latin typeface="Calibri" pitchFamily="34" charset="0"/>
              </a:rPr>
              <a:t>Relic,Nagios</a:t>
            </a:r>
            <a:r>
              <a:rPr lang="en-US" altLang="en-US" sz="1200" dirty="0" smtClean="0">
                <a:solidFill>
                  <a:srgbClr val="FFFFFF"/>
                </a:solidFill>
                <a:latin typeface="Calibri" pitchFamily="34" charset="0"/>
              </a:rPr>
              <a:t>, ELK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4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8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9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3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9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0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79597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0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2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9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0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9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4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4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5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5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6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7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5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3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8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0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1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8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18468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4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5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9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5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0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7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0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8600"/>
          </a:xfr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6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6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2B203D-C4D0-48B0-BCA8-56DD986C4F2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5/6/2016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4D9EEDA-5F2C-4991-A3ED-BD675418C7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0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  <p:sldLayoutId id="2147484365" r:id="rId18"/>
    <p:sldLayoutId id="2147484366" r:id="rId19"/>
    <p:sldLayoutId id="2147484367" r:id="rId20"/>
    <p:sldLayoutId id="2147484368" r:id="rId21"/>
    <p:sldLayoutId id="2147484369" r:id="rId22"/>
    <p:sldLayoutId id="2147484370" r:id="rId23"/>
    <p:sldLayoutId id="2147484371" r:id="rId24"/>
    <p:sldLayoutId id="2147484372" r:id="rId25"/>
    <p:sldLayoutId id="2147484373" r:id="rId26"/>
    <p:sldLayoutId id="2147484374" r:id="rId27"/>
    <p:sldLayoutId id="2147484375" r:id="rId28"/>
    <p:sldLayoutId id="2147484376" r:id="rId29"/>
    <p:sldLayoutId id="2147484377" r:id="rId30"/>
    <p:sldLayoutId id="2147484378" r:id="rId31"/>
    <p:sldLayoutId id="2147484379" r:id="rId32"/>
    <p:sldLayoutId id="2147484380" r:id="rId33"/>
    <p:sldLayoutId id="2147484381" r:id="rId34"/>
    <p:sldLayoutId id="2147484382" r:id="rId35"/>
    <p:sldLayoutId id="2147484383" r:id="rId36"/>
    <p:sldLayoutId id="2147484384" r:id="rId37"/>
    <p:sldLayoutId id="2147484385" r:id="rId38"/>
    <p:sldLayoutId id="2147484386" r:id="rId39"/>
    <p:sldLayoutId id="2147484387" r:id="rId40"/>
    <p:sldLayoutId id="2147484388" r:id="rId41"/>
    <p:sldLayoutId id="2147484389" r:id="rId42"/>
    <p:sldLayoutId id="2147484390" r:id="rId43"/>
    <p:sldLayoutId id="2147484391" r:id="rId44"/>
    <p:sldLayoutId id="2147484392" r:id="rId45"/>
    <p:sldLayoutId id="2147484393" r:id="rId46"/>
    <p:sldLayoutId id="2147484394" r:id="rId47"/>
    <p:sldLayoutId id="2147484395" r:id="rId48"/>
    <p:sldLayoutId id="2147484396" r:id="rId49"/>
    <p:sldLayoutId id="2147484397" r:id="rId50"/>
    <p:sldLayoutId id="2147484398" r:id="rId51"/>
    <p:sldLayoutId id="2147484399" r:id="rId52"/>
    <p:sldLayoutId id="2147484400" r:id="rId53"/>
    <p:sldLayoutId id="2147484401" r:id="rId54"/>
    <p:sldLayoutId id="2147484402" r:id="rId55"/>
    <p:sldLayoutId id="2147484403" r:id="rId56"/>
    <p:sldLayoutId id="2147484404" r:id="rId57"/>
    <p:sldLayoutId id="2147484405" r:id="rId58"/>
    <p:sldLayoutId id="2147484406" r:id="rId59"/>
    <p:sldLayoutId id="2147484407" r:id="rId60"/>
    <p:sldLayoutId id="2147484408" r:id="rId61"/>
    <p:sldLayoutId id="2147484409" r:id="rId62"/>
    <p:sldLayoutId id="2147484410" r:id="rId63"/>
    <p:sldLayoutId id="2147484411" r:id="rId64"/>
    <p:sldLayoutId id="2147484412" r:id="rId6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openxmlformats.org/officeDocument/2006/relationships/image" Target="../media/image39.jpeg"/><Relationship Id="rId26" Type="http://schemas.openxmlformats.org/officeDocument/2006/relationships/image" Target="../media/image46.png"/><Relationship Id="rId3" Type="http://schemas.openxmlformats.org/officeDocument/2006/relationships/image" Target="../media/image26.png"/><Relationship Id="rId21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38.jpeg"/><Relationship Id="rId25" Type="http://schemas.openxmlformats.org/officeDocument/2006/relationships/image" Target="../media/image45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24" Type="http://schemas.openxmlformats.org/officeDocument/2006/relationships/image" Target="../media/image44.jpeg"/><Relationship Id="rId5" Type="http://schemas.openxmlformats.org/officeDocument/2006/relationships/image" Target="../media/image28.jpeg"/><Relationship Id="rId15" Type="http://schemas.openxmlformats.org/officeDocument/2006/relationships/image" Target="../media/image36.png"/><Relationship Id="rId23" Type="http://schemas.openxmlformats.org/officeDocument/2006/relationships/image" Target="../media/image43.png"/><Relationship Id="rId28" Type="http://schemas.openxmlformats.org/officeDocument/2006/relationships/image" Target="../media/image48.jpeg"/><Relationship Id="rId10" Type="http://schemas.openxmlformats.org/officeDocument/2006/relationships/image" Target="../media/image15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Relationship Id="rId14" Type="http://schemas.openxmlformats.org/officeDocument/2006/relationships/image" Target="../media/image35.png"/><Relationship Id="rId22" Type="http://schemas.openxmlformats.org/officeDocument/2006/relationships/image" Target="../media/image42.png"/><Relationship Id="rId27" Type="http://schemas.openxmlformats.org/officeDocument/2006/relationships/image" Target="../media/image4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1874838" y="1722438"/>
            <a:ext cx="7269162" cy="4495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Definition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>Cybage </a:t>
            </a:r>
            <a:r>
              <a:rPr lang="en-US" sz="2000" dirty="0">
                <a:latin typeface="+mn-lt"/>
              </a:rPr>
              <a:t>ALM v</a:t>
            </a:r>
            <a:r>
              <a:rPr lang="en-US" sz="2000" dirty="0" smtClean="0">
                <a:latin typeface="+mn-lt"/>
              </a:rPr>
              <a:t>ision 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Benefits of ALM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ALM : Technology streams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Services </a:t>
            </a:r>
            <a:r>
              <a:rPr lang="en-US" sz="2000" dirty="0">
                <a:latin typeface="+mn-lt"/>
              </a:rPr>
              <a:t>ALM and DevOps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ALM tools integration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Continuous Integration and Delivery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DevOps ecosystem </a:t>
            </a:r>
          </a:p>
          <a:p>
            <a:pPr eaLnBrk="1" hangingPunct="1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ALM at </a:t>
            </a:r>
            <a:r>
              <a:rPr lang="en-US" sz="2000" dirty="0" err="1" smtClean="0">
                <a:latin typeface="+mn-lt"/>
              </a:rPr>
              <a:t>Cybage</a:t>
            </a:r>
            <a:endParaRPr lang="en-US" sz="2000" dirty="0"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7837" y="1549846"/>
            <a:ext cx="9159675" cy="323165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0070C0"/>
                </a:solidFill>
                <a:latin typeface="+mn-lt"/>
              </a:rPr>
              <a:t>Docker is a platform </a:t>
            </a:r>
            <a:r>
              <a:rPr lang="en-US" sz="1500" dirty="0">
                <a:solidFill>
                  <a:srgbClr val="0070C0"/>
                </a:solidFill>
                <a:latin typeface="+mn-lt"/>
              </a:rPr>
              <a:t>for developers </a:t>
            </a:r>
            <a:r>
              <a:rPr lang="en-US" sz="1500" dirty="0" smtClean="0">
                <a:solidFill>
                  <a:srgbClr val="0070C0"/>
                </a:solidFill>
                <a:latin typeface="+mn-lt"/>
              </a:rPr>
              <a:t>and sys-admins </a:t>
            </a:r>
            <a:r>
              <a:rPr lang="en-US" sz="1500" dirty="0">
                <a:solidFill>
                  <a:srgbClr val="0070C0"/>
                </a:solidFill>
                <a:latin typeface="+mn-lt"/>
              </a:rPr>
              <a:t>to build, </a:t>
            </a:r>
            <a:r>
              <a:rPr lang="en-US" sz="1500" dirty="0" smtClean="0">
                <a:solidFill>
                  <a:srgbClr val="0070C0"/>
                </a:solidFill>
                <a:latin typeface="+mn-lt"/>
              </a:rPr>
              <a:t>ship, and </a:t>
            </a:r>
            <a:r>
              <a:rPr lang="en-US" sz="1500" dirty="0">
                <a:solidFill>
                  <a:srgbClr val="0070C0"/>
                </a:solidFill>
                <a:latin typeface="+mn-lt"/>
              </a:rPr>
              <a:t>run </a:t>
            </a:r>
            <a:r>
              <a:rPr lang="en-US" sz="1500" dirty="0" smtClean="0">
                <a:solidFill>
                  <a:srgbClr val="0070C0"/>
                </a:solidFill>
                <a:latin typeface="+mn-lt"/>
              </a:rPr>
              <a:t>distributed applications </a:t>
            </a:r>
            <a:r>
              <a:rPr lang="en-US" sz="1500" dirty="0">
                <a:solidFill>
                  <a:srgbClr val="0070C0"/>
                </a:solidFill>
                <a:latin typeface="+mn-lt"/>
              </a:rPr>
              <a:t>anywhere.</a:t>
            </a:r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889863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20718" y="1987396"/>
            <a:ext cx="7276935" cy="4578958"/>
            <a:chOff x="1080738" y="1924531"/>
            <a:chExt cx="7276935" cy="457895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097" y="3086975"/>
              <a:ext cx="2779699" cy="2479967"/>
            </a:xfrm>
            <a:prstGeom prst="rect">
              <a:avLst/>
            </a:prstGeom>
          </p:spPr>
        </p:pic>
        <p:grpSp>
          <p:nvGrpSpPr>
            <p:cNvPr id="105" name="Group 104"/>
            <p:cNvGrpSpPr/>
            <p:nvPr/>
          </p:nvGrpSpPr>
          <p:grpSpPr>
            <a:xfrm>
              <a:off x="6839769" y="1932084"/>
              <a:ext cx="1517904" cy="1236792"/>
              <a:chOff x="6839769" y="1932084"/>
              <a:chExt cx="1517904" cy="1236792"/>
            </a:xfrm>
          </p:grpSpPr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6839769" y="1943580"/>
                <a:ext cx="1517904" cy="12252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292608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endParaRPr lang="en-US" sz="1300" dirty="0"/>
              </a:p>
              <a:p>
                <a:r>
                  <a:rPr lang="en-US" sz="1300" dirty="0"/>
                  <a:t>Rancher</a:t>
                </a:r>
              </a:p>
              <a:p>
                <a:r>
                  <a:rPr lang="en-US" sz="1300" dirty="0"/>
                  <a:t>IBM Bluemix</a:t>
                </a:r>
              </a:p>
            </p:txBody>
          </p:sp>
          <p:sp>
            <p:nvSpPr>
              <p:cNvPr id="142" name="TextBox 3"/>
              <p:cNvSpPr txBox="1">
                <a:spLocks noChangeArrowheads="1"/>
              </p:cNvSpPr>
              <p:nvPr/>
            </p:nvSpPr>
            <p:spPr bwMode="auto">
              <a:xfrm>
                <a:off x="6839769" y="1932084"/>
                <a:ext cx="1517904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b="1" dirty="0" smtClean="0">
                    <a:solidFill>
                      <a:schemeClr val="bg1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Docker–</a:t>
                </a:r>
                <a:r>
                  <a:rPr lang="en-US" sz="1400" b="1" dirty="0" err="1" smtClean="0">
                    <a:solidFill>
                      <a:schemeClr val="bg1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CaaS</a:t>
                </a:r>
                <a:endParaRPr lang="en-US" sz="14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80738" y="1924531"/>
              <a:ext cx="1554480" cy="1238579"/>
              <a:chOff x="1080738" y="1924531"/>
              <a:chExt cx="1554480" cy="1238579"/>
            </a:xfrm>
          </p:grpSpPr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1080738" y="1934056"/>
                <a:ext cx="1554480" cy="122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4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Machine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Engine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Compose 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Swarm</a:t>
                </a:r>
              </a:p>
            </p:txBody>
          </p:sp>
          <p:sp>
            <p:nvSpPr>
              <p:cNvPr id="140" name="TextBox 3"/>
              <p:cNvSpPr txBox="1">
                <a:spLocks noChangeArrowheads="1"/>
              </p:cNvSpPr>
              <p:nvPr/>
            </p:nvSpPr>
            <p:spPr bwMode="auto">
              <a:xfrm>
                <a:off x="1080738" y="1924531"/>
                <a:ext cx="1554480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Docker 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Tools</a:t>
                </a:r>
                <a:endPara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728272" y="1932084"/>
              <a:ext cx="2194560" cy="1236792"/>
              <a:chOff x="2603421" y="1932084"/>
              <a:chExt cx="2194560" cy="1236792"/>
            </a:xfrm>
          </p:grpSpPr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2603421" y="1943580"/>
                <a:ext cx="2194560" cy="12252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endParaRPr lang="en-US" sz="1300" dirty="0" smtClean="0"/>
              </a:p>
              <a:p>
                <a:r>
                  <a:rPr lang="en-US" sz="1300" dirty="0" smtClean="0"/>
                  <a:t>Swarm</a:t>
                </a:r>
                <a:endParaRPr lang="en-US" sz="1300" dirty="0"/>
              </a:p>
              <a:p>
                <a:r>
                  <a:rPr lang="en-US" sz="1300" dirty="0"/>
                  <a:t>Mesos</a:t>
                </a:r>
              </a:p>
              <a:p>
                <a:r>
                  <a:rPr lang="en-US" sz="1300" dirty="0"/>
                  <a:t>Kubernetes</a:t>
                </a:r>
              </a:p>
            </p:txBody>
          </p:sp>
          <p:sp>
            <p:nvSpPr>
              <p:cNvPr id="138" name="TextBox 3"/>
              <p:cNvSpPr txBox="1">
                <a:spLocks noChangeArrowheads="1"/>
              </p:cNvSpPr>
              <p:nvPr/>
            </p:nvSpPr>
            <p:spPr bwMode="auto">
              <a:xfrm>
                <a:off x="2603421" y="1932084"/>
                <a:ext cx="2194560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Orchestration </a:t>
                </a:r>
                <a:r>
                  <a:rPr lang="en-US" sz="1400" b="1" kern="0" dirty="0">
                    <a:solidFill>
                      <a:schemeClr val="bg1"/>
                    </a:solidFill>
                    <a:latin typeface="Calibri"/>
                  </a:rPr>
                  <a:t>T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ools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015886" y="1932084"/>
              <a:ext cx="1728216" cy="1236794"/>
              <a:chOff x="4953460" y="1932084"/>
              <a:chExt cx="1728216" cy="1236794"/>
            </a:xfrm>
          </p:grpSpPr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4953460" y="1943582"/>
                <a:ext cx="1728216" cy="12252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itchFamily="34" charset="0"/>
                  <a:buChar char="•"/>
                  <a:defRPr sz="14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endParaRPr lang="en-US" sz="1300" dirty="0"/>
              </a:p>
              <a:p>
                <a:r>
                  <a:rPr lang="en-US" sz="1300" dirty="0"/>
                  <a:t>Marathon</a:t>
                </a:r>
              </a:p>
              <a:p>
                <a:r>
                  <a:rPr lang="en-US" sz="1300" dirty="0"/>
                  <a:t>Chronos </a:t>
                </a:r>
              </a:p>
              <a:p>
                <a:r>
                  <a:rPr lang="en-US" sz="1300" dirty="0"/>
                  <a:t>Jenkins</a:t>
                </a:r>
              </a:p>
              <a:p>
                <a:endParaRPr lang="en-US" sz="1300" dirty="0"/>
              </a:p>
            </p:txBody>
          </p:sp>
          <p:sp>
            <p:nvSpPr>
              <p:cNvPr id="136" name="TextBox 3"/>
              <p:cNvSpPr txBox="1">
                <a:spLocks noChangeArrowheads="1"/>
              </p:cNvSpPr>
              <p:nvPr/>
            </p:nvSpPr>
            <p:spPr bwMode="auto">
              <a:xfrm>
                <a:off x="4953460" y="1932084"/>
                <a:ext cx="1728216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Scheduler &amp; executor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80738" y="3283550"/>
              <a:ext cx="1554480" cy="2103120"/>
              <a:chOff x="1080738" y="3338415"/>
              <a:chExt cx="1554480" cy="2011680"/>
            </a:xfrm>
          </p:grpSpPr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1080738" y="3338415"/>
                <a:ext cx="1554480" cy="20116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457200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Docker </a:t>
                </a:r>
                <a:r>
                  <a:rPr lang="en-US" sz="1300" dirty="0">
                    <a:latin typeface="+mj-lt"/>
                  </a:rPr>
                  <a:t>Hub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AWS ECR</a:t>
                </a:r>
              </a:p>
            </p:txBody>
          </p:sp>
          <p:sp>
            <p:nvSpPr>
              <p:cNvPr id="134" name="TextBox 3"/>
              <p:cNvSpPr txBox="1">
                <a:spLocks noChangeArrowheads="1"/>
              </p:cNvSpPr>
              <p:nvPr/>
            </p:nvSpPr>
            <p:spPr bwMode="auto">
              <a:xfrm>
                <a:off x="1080738" y="3338417"/>
                <a:ext cx="1554480" cy="294395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Docker 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R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egistry</a:t>
                </a:r>
                <a:endParaRPr lang="en-US" sz="1400" b="1" dirty="0">
                  <a:solidFill>
                    <a:prstClr val="white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80739" y="5506291"/>
              <a:ext cx="1554480" cy="996696"/>
              <a:chOff x="1080739" y="5506291"/>
              <a:chExt cx="1554480" cy="996696"/>
            </a:xfrm>
          </p:grpSpPr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1080739" y="5506291"/>
                <a:ext cx="1554480" cy="996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320040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Weave</a:t>
                </a:r>
                <a:endParaRPr lang="en-US" sz="1300" dirty="0">
                  <a:latin typeface="+mj-lt"/>
                </a:endParaRPr>
              </a:p>
            </p:txBody>
          </p:sp>
          <p:sp>
            <p:nvSpPr>
              <p:cNvPr id="132" name="TextBox 3"/>
              <p:cNvSpPr txBox="1">
                <a:spLocks noChangeArrowheads="1"/>
              </p:cNvSpPr>
              <p:nvPr/>
            </p:nvSpPr>
            <p:spPr bwMode="auto">
              <a:xfrm>
                <a:off x="1080739" y="5506294"/>
                <a:ext cx="1554480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Networking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024800" y="5506293"/>
              <a:ext cx="1517904" cy="997196"/>
              <a:chOff x="3000416" y="5506293"/>
              <a:chExt cx="1517904" cy="997196"/>
            </a:xfrm>
          </p:grpSpPr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3000416" y="5506293"/>
                <a:ext cx="1517904" cy="9971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Consul</a:t>
                </a:r>
                <a:endParaRPr lang="en-US" sz="13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 smtClean="0">
                    <a:latin typeface="+mj-lt"/>
                  </a:rPr>
                  <a:t>etcd</a:t>
                </a:r>
                <a:endParaRPr lang="en-US" sz="13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Eureka</a:t>
                </a:r>
                <a:endParaRPr lang="en-US" sz="1300" dirty="0">
                  <a:latin typeface="+mj-lt"/>
                </a:endParaRPr>
              </a:p>
            </p:txBody>
          </p:sp>
          <p:sp>
            <p:nvSpPr>
              <p:cNvPr id="130" name="TextBox 3"/>
              <p:cNvSpPr txBox="1">
                <a:spLocks noChangeArrowheads="1"/>
              </p:cNvSpPr>
              <p:nvPr/>
            </p:nvSpPr>
            <p:spPr bwMode="auto">
              <a:xfrm>
                <a:off x="3000417" y="5506294"/>
                <a:ext cx="1517183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schemeClr val="bg1"/>
                    </a:solidFill>
                    <a:latin typeface="Calibri"/>
                  </a:rPr>
                  <a:t>Service D</a:t>
                </a:r>
                <a:r>
                  <a:rPr lang="en-US" sz="1400" b="1" kern="0" dirty="0" smtClean="0">
                    <a:solidFill>
                      <a:schemeClr val="bg1"/>
                    </a:solidFill>
                    <a:latin typeface="Calibri"/>
                  </a:rPr>
                  <a:t>iscovery </a:t>
                </a:r>
                <a:endParaRPr lang="en-US" sz="1400" b="1" kern="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932285" y="5506293"/>
              <a:ext cx="1517904" cy="997196"/>
              <a:chOff x="4920093" y="5506293"/>
              <a:chExt cx="1517904" cy="997196"/>
            </a:xfrm>
          </p:grpSpPr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4920093" y="5506293"/>
                <a:ext cx="1517904" cy="9971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cAdvisor</a:t>
                </a:r>
                <a:endParaRPr lang="en-US" sz="13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Sysdig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Ruxit</a:t>
                </a:r>
              </a:p>
            </p:txBody>
          </p:sp>
          <p:sp>
            <p:nvSpPr>
              <p:cNvPr id="128" name="TextBox 3"/>
              <p:cNvSpPr txBox="1">
                <a:spLocks noChangeArrowheads="1"/>
              </p:cNvSpPr>
              <p:nvPr/>
            </p:nvSpPr>
            <p:spPr bwMode="auto">
              <a:xfrm>
                <a:off x="4920094" y="5506294"/>
                <a:ext cx="1517183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schemeClr val="bg1"/>
                    </a:solidFill>
                    <a:latin typeface="Calibri"/>
                  </a:rPr>
                  <a:t>Docker M</a:t>
                </a:r>
                <a:r>
                  <a:rPr lang="en-US" sz="1400" b="1" kern="0" dirty="0" smtClean="0">
                    <a:solidFill>
                      <a:schemeClr val="bg1"/>
                    </a:solidFill>
                    <a:latin typeface="Calibri"/>
                  </a:rPr>
                  <a:t>onitoring </a:t>
                </a:r>
                <a:endParaRPr lang="en-US" sz="1400" b="1" kern="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6839769" y="5506291"/>
              <a:ext cx="1517904" cy="996696"/>
              <a:chOff x="6839769" y="5506291"/>
              <a:chExt cx="1517904" cy="996696"/>
            </a:xfrm>
          </p:grpSpPr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6839769" y="5506291"/>
                <a:ext cx="1517904" cy="996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201168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Flocker</a:t>
                </a:r>
                <a:endParaRPr lang="en-US" sz="13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Convoy</a:t>
                </a:r>
              </a:p>
            </p:txBody>
          </p:sp>
          <p:sp>
            <p:nvSpPr>
              <p:cNvPr id="126" name="TextBox 3"/>
              <p:cNvSpPr txBox="1">
                <a:spLocks noChangeArrowheads="1"/>
              </p:cNvSpPr>
              <p:nvPr/>
            </p:nvSpPr>
            <p:spPr bwMode="auto">
              <a:xfrm>
                <a:off x="6839770" y="5506295"/>
                <a:ext cx="1517183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</a:t>
                </a:r>
                <a:r>
                  <a:rPr lang="en-US" sz="1400" b="1" kern="0" dirty="0" err="1">
                    <a:solidFill>
                      <a:schemeClr val="bg1"/>
                    </a:solidFill>
                    <a:latin typeface="Calibri"/>
                  </a:rPr>
                  <a:t>S</a:t>
                </a:r>
                <a:r>
                  <a:rPr lang="en-US" sz="1400" b="1" kern="0" dirty="0" err="1" smtClean="0">
                    <a:solidFill>
                      <a:prstClr val="white"/>
                    </a:solidFill>
                    <a:latin typeface="Calibri"/>
                  </a:rPr>
                  <a:t>tateful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 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839769" y="4394920"/>
              <a:ext cx="1517904" cy="996696"/>
              <a:chOff x="6839769" y="4422354"/>
              <a:chExt cx="1517904" cy="996696"/>
            </a:xfrm>
          </p:grpSpPr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6839769" y="4422354"/>
                <a:ext cx="1517904" cy="996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201168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RancherOS</a:t>
                </a:r>
                <a:endParaRPr lang="en-US" sz="1300" dirty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 CoreOS</a:t>
                </a:r>
              </a:p>
            </p:txBody>
          </p:sp>
          <p:sp>
            <p:nvSpPr>
              <p:cNvPr id="124" name="TextBox 3"/>
              <p:cNvSpPr txBox="1">
                <a:spLocks noChangeArrowheads="1"/>
              </p:cNvSpPr>
              <p:nvPr/>
            </p:nvSpPr>
            <p:spPr bwMode="auto">
              <a:xfrm>
                <a:off x="6839770" y="4422357"/>
                <a:ext cx="1517183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OS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39769" y="3283550"/>
              <a:ext cx="1517904" cy="996696"/>
              <a:chOff x="6839769" y="3338415"/>
              <a:chExt cx="1517904" cy="996696"/>
            </a:xfrm>
          </p:grpSpPr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6839769" y="3338415"/>
                <a:ext cx="1517904" cy="996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201168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AWS </a:t>
                </a:r>
                <a:r>
                  <a:rPr lang="en-US" sz="1300" dirty="0">
                    <a:latin typeface="+mj-lt"/>
                  </a:rPr>
                  <a:t>ECS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Azure</a:t>
                </a:r>
              </a:p>
            </p:txBody>
          </p:sp>
          <p:sp>
            <p:nvSpPr>
              <p:cNvPr id="122" name="TextBox 3"/>
              <p:cNvSpPr txBox="1">
                <a:spLocks noChangeArrowheads="1"/>
              </p:cNvSpPr>
              <p:nvPr/>
            </p:nvSpPr>
            <p:spPr bwMode="auto">
              <a:xfrm>
                <a:off x="6839770" y="3338418"/>
                <a:ext cx="1517183" cy="307777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on Cloud 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</a:t>
            </a:r>
            <a:r>
              <a:rPr lang="en-US" dirty="0" smtClean="0"/>
              <a:t>Ecosystem </a:t>
            </a:r>
            <a:r>
              <a:rPr lang="en-US" dirty="0"/>
              <a:t>for DevOps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905683" y="1105600"/>
            <a:ext cx="1662569" cy="69818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Allows to install Docker Engine on virtual hosts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2763186" y="865365"/>
            <a:ext cx="1857501" cy="943118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Platform for automating deployment, scaling, and operations of </a:t>
            </a:r>
            <a:r>
              <a:rPr lang="en-US" sz="1200" b="1" dirty="0" smtClean="0">
                <a:solidFill>
                  <a:schemeClr val="tx1"/>
                </a:solidFill>
              </a:rPr>
              <a:t>app </a:t>
            </a:r>
            <a:r>
              <a:rPr lang="en-US" sz="1200" b="1" dirty="0">
                <a:solidFill>
                  <a:schemeClr val="tx1"/>
                </a:solidFill>
              </a:rPr>
              <a:t>containers across a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of </a:t>
            </a:r>
            <a:r>
              <a:rPr lang="en-US" sz="1200" b="1" dirty="0" smtClean="0">
                <a:solidFill>
                  <a:schemeClr val="tx1"/>
                </a:solidFill>
              </a:rPr>
              <a:t>nodes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4822249" y="1100905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 production-grade container orchestration platform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6849258" y="1100904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Container as a Service (</a:t>
            </a:r>
            <a:r>
              <a:rPr lang="en-US" sz="1200" b="1" dirty="0" smtClean="0"/>
              <a:t>Rancher </a:t>
            </a:r>
            <a:r>
              <a:rPr lang="en-US" sz="1200" b="1" dirty="0"/>
              <a:t>or </a:t>
            </a:r>
            <a:r>
              <a:rPr lang="en-US" sz="1200" b="1" dirty="0" err="1"/>
              <a:t>OpenShift</a:t>
            </a:r>
            <a:r>
              <a:rPr lang="en-US" sz="1200" b="1" dirty="0"/>
              <a:t>)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6833651" y="1987396"/>
            <a:ext cx="1857501" cy="115605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Facilitates running, stopping, and scheduling of Docker containers in a Cloud provider Infrastructure 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6833651" y="3557195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All </a:t>
            </a:r>
            <a:r>
              <a:rPr lang="en-US" sz="1200" b="1" dirty="0" smtClean="0">
                <a:solidFill>
                  <a:schemeClr val="tx1"/>
                </a:solidFill>
              </a:rPr>
              <a:t>applications and services </a:t>
            </a:r>
            <a:r>
              <a:rPr lang="en-US" sz="1200" b="1" dirty="0">
                <a:solidFill>
                  <a:schemeClr val="tx1"/>
                </a:solidFill>
              </a:rPr>
              <a:t>run as Docker containers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6833651" y="4415125"/>
            <a:ext cx="1826289" cy="976864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volume manager for persistent containers with high availability </a:t>
            </a:r>
            <a:r>
              <a:rPr lang="en-US" sz="1200" b="1" dirty="0" smtClean="0">
                <a:solidFill>
                  <a:schemeClr val="tx1"/>
                </a:solidFill>
              </a:rPr>
              <a:t>and </a:t>
            </a:r>
            <a:r>
              <a:rPr lang="en-US" sz="1200" b="1" dirty="0">
                <a:solidFill>
                  <a:schemeClr val="tx1"/>
                </a:solidFill>
              </a:rPr>
              <a:t>fault tolerance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4855866" y="4260078"/>
            <a:ext cx="1857501" cy="1113440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Provides resource usage and performance of </a:t>
            </a:r>
            <a:r>
              <a:rPr lang="en-US" sz="1200" b="1" dirty="0" smtClean="0">
                <a:solidFill>
                  <a:schemeClr val="tx1"/>
                </a:solidFill>
              </a:rPr>
              <a:t>containers </a:t>
            </a:r>
            <a:r>
              <a:rPr lang="en-US" sz="1200" b="1" dirty="0">
                <a:solidFill>
                  <a:schemeClr val="tx1"/>
                </a:solidFill>
              </a:rPr>
              <a:t>and </a:t>
            </a:r>
            <a:r>
              <a:rPr lang="en-US" sz="1200" b="1" dirty="0" smtClean="0">
                <a:solidFill>
                  <a:schemeClr val="tx1"/>
                </a:solidFill>
              </a:rPr>
              <a:t>apps </a:t>
            </a:r>
            <a:r>
              <a:rPr lang="en-US" sz="1200" b="1" dirty="0">
                <a:solidFill>
                  <a:schemeClr val="tx1"/>
                </a:solidFill>
              </a:rPr>
              <a:t>running within </a:t>
            </a:r>
            <a:r>
              <a:rPr lang="en-US" sz="1200" b="1" dirty="0" smtClean="0">
                <a:solidFill>
                  <a:schemeClr val="tx1"/>
                </a:solidFill>
              </a:rPr>
              <a:t>containers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864780" y="4689106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Auto </a:t>
            </a:r>
            <a:r>
              <a:rPr lang="en-US" sz="1200" b="1" dirty="0" smtClean="0">
                <a:solidFill>
                  <a:schemeClr val="tx1"/>
                </a:solidFill>
              </a:rPr>
              <a:t>discovery</a:t>
            </a:r>
            <a:r>
              <a:rPr lang="en-US" sz="1200" b="1" dirty="0">
                <a:solidFill>
                  <a:schemeClr val="tx1"/>
                </a:solidFill>
              </a:rPr>
              <a:t> </a:t>
            </a:r>
            <a:r>
              <a:rPr lang="en-US" sz="1200" b="1" dirty="0" smtClean="0">
                <a:solidFill>
                  <a:schemeClr val="tx1"/>
                </a:solidFill>
              </a:rPr>
              <a:t>of services through </a:t>
            </a:r>
            <a:r>
              <a:rPr lang="en-US" sz="1200" b="1" dirty="0">
                <a:solidFill>
                  <a:schemeClr val="tx1"/>
                </a:solidFill>
              </a:rPr>
              <a:t>DNS or HTTP interface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905686" y="4260076"/>
            <a:ext cx="1662568" cy="1113442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Creates a virtual network that connects Docker containers deployed across multiple hosts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905685" y="2148838"/>
            <a:ext cx="1662568" cy="994612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Repository for Docker Images, with </a:t>
            </a:r>
            <a:r>
              <a:rPr lang="en-US" sz="1200" b="1" dirty="0" smtClean="0">
                <a:solidFill>
                  <a:schemeClr val="tx1"/>
                </a:solidFill>
              </a:rPr>
              <a:t>links </a:t>
            </a:r>
            <a:r>
              <a:rPr lang="en-US" sz="1200" b="1" dirty="0">
                <a:solidFill>
                  <a:schemeClr val="tx1"/>
                </a:solidFill>
              </a:rPr>
              <a:t>to </a:t>
            </a:r>
            <a:r>
              <a:rPr lang="en-US" sz="1200" b="1" dirty="0" smtClean="0">
                <a:solidFill>
                  <a:schemeClr val="tx1"/>
                </a:solidFill>
              </a:rPr>
              <a:t>code </a:t>
            </a:r>
            <a:r>
              <a:rPr lang="en-US" sz="1200" b="1" dirty="0">
                <a:solidFill>
                  <a:schemeClr val="tx1"/>
                </a:solidFill>
              </a:rPr>
              <a:t>repositories for building </a:t>
            </a:r>
            <a:r>
              <a:rPr lang="en-US" sz="1200" b="1" dirty="0" smtClean="0">
                <a:solidFill>
                  <a:schemeClr val="tx1"/>
                </a:solidFill>
              </a:rPr>
              <a:t>and </a:t>
            </a:r>
            <a:r>
              <a:rPr lang="en-US" sz="1200" b="1" dirty="0">
                <a:solidFill>
                  <a:schemeClr val="tx1"/>
                </a:solidFill>
              </a:rPr>
              <a:t>testing Images </a:t>
            </a:r>
          </a:p>
        </p:txBody>
      </p:sp>
    </p:spTree>
    <p:extLst>
      <p:ext uri="{BB962C8B-B14F-4D97-AF65-F5344CB8AC3E}">
        <p14:creationId xmlns:p14="http://schemas.microsoft.com/office/powerpoint/2010/main" val="42583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886815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0" name="AutoShape 3"/>
          <p:cNvSpPr>
            <a:spLocks noChangeAspect="1" noChangeArrowheads="1" noTextEdit="1"/>
          </p:cNvSpPr>
          <p:nvPr/>
        </p:nvSpPr>
        <p:spPr bwMode="auto">
          <a:xfrm>
            <a:off x="1360488" y="1654175"/>
            <a:ext cx="6673866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1899898" y="1828799"/>
            <a:ext cx="5341230" cy="2787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Pattern of success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54985" y="1978256"/>
            <a:ext cx="5830297" cy="229009"/>
            <a:chOff x="1367107" y="2105261"/>
            <a:chExt cx="5830297" cy="229009"/>
          </a:xfrm>
        </p:grpSpPr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1367107" y="2105261"/>
              <a:ext cx="24656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AE1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6949182" y="2129073"/>
              <a:ext cx="24822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AE1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74332" y="2112139"/>
            <a:ext cx="5240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Maintain </a:t>
            </a:r>
            <a:r>
              <a:rPr lang="en-US" sz="2000" dirty="0"/>
              <a:t>everything in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Continuous Integration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 (almost)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Keep batch sizes small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Move </a:t>
            </a:r>
            <a:r>
              <a:rPr lang="en-US" sz="2000" dirty="0" smtClean="0"/>
              <a:t>fast–fail </a:t>
            </a:r>
            <a:r>
              <a:rPr lang="en-US" sz="20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integrated development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42091"/>
              </p:ext>
            </p:extLst>
          </p:nvPr>
        </p:nvGraphicFramePr>
        <p:xfrm>
          <a:off x="214313" y="1654175"/>
          <a:ext cx="8709025" cy="5059680"/>
        </p:xfrm>
        <a:graphic>
          <a:graphicData uri="http://schemas.openxmlformats.org/drawingml/2006/table">
            <a:tbl>
              <a:tblPr firstRow="1" bandRow="1"/>
              <a:tblGrid>
                <a:gridCol w="2036839"/>
                <a:gridCol w="1573126"/>
                <a:gridCol w="302261"/>
                <a:gridCol w="1563158"/>
                <a:gridCol w="1786467"/>
                <a:gridCol w="1447174"/>
              </a:tblGrid>
              <a:tr h="3284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Java, Lamp,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JS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PHP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84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General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CROWD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SSO</a:t>
                      </a:r>
                      <a:r>
                        <a:rPr lang="en-US" sz="1600" dirty="0" smtClean="0">
                          <a:latin typeface="+mn-lt"/>
                        </a:rPr>
                        <a:t>),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HipChat</a:t>
                      </a:r>
                      <a:r>
                        <a:rPr lang="en-US" sz="1600" dirty="0" smtClean="0">
                          <a:latin typeface="+mn-lt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r>
                        <a:rPr lang="en-US" sz="1600" dirty="0" smtClean="0">
                          <a:latin typeface="+mn-lt"/>
                        </a:rPr>
                        <a:t>ommunication)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4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Project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J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IRA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Agile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4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Requirement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nalysis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Confluence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Source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ode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Git, SVN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6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anagement and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ode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eview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Bitbucket,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Fish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ye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-Crucible, Git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ub,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Git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Build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rocess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Ant, Maven, Gradle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Ant, Phing, Grunt,</a:t>
                      </a:r>
                      <a:r>
                        <a:rPr 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</a:rPr>
                        <a:t>Gulp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Grunt, Gulp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Unit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nit,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Mockito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PHPUnit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Mocha-chai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overage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Emma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Cobertura, Clover, JaCoCo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Clover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Cobertura, Istanbul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Static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nalysis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SonarQube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PMD,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Checkstyle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PHPMD, PHPCPD, PHPCS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JSHint, JSLint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89101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12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competency</a:t>
            </a:r>
          </a:p>
        </p:txBody>
      </p:sp>
    </p:spTree>
    <p:extLst>
      <p:ext uri="{BB962C8B-B14F-4D97-AF65-F5344CB8AC3E}">
        <p14:creationId xmlns:p14="http://schemas.microsoft.com/office/powerpoint/2010/main" val="34680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5904"/>
              </p:ext>
            </p:extLst>
          </p:nvPr>
        </p:nvGraphicFramePr>
        <p:xfrm>
          <a:off x="214312" y="1645920"/>
          <a:ext cx="8693468" cy="5016833"/>
        </p:xfrm>
        <a:graphic>
          <a:graphicData uri="http://schemas.openxmlformats.org/drawingml/2006/table">
            <a:tbl>
              <a:tblPr firstRow="1" bandRow="1"/>
              <a:tblGrid>
                <a:gridCol w="2063551"/>
                <a:gridCol w="1794393"/>
                <a:gridCol w="116840"/>
                <a:gridCol w="1188683"/>
                <a:gridCol w="177135"/>
                <a:gridCol w="1802889"/>
                <a:gridCol w="1549977"/>
              </a:tblGrid>
              <a:tr h="3290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Java, Lamp,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JS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54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Java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C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PHP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JS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683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Test-case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Zephyr,</a:t>
                      </a:r>
                      <a:r>
                        <a:rPr lang="en-US" sz="1600" baseline="0" dirty="0" smtClean="0">
                          <a:latin typeface="+mn-lt"/>
                        </a:rPr>
                        <a:t> Zephyr JIRA,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ink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9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CI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erver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Jenkins, Bamboo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73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Binary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epository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anager 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Nexus, Artifactory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9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Selenium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NightWatch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9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Stress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JMeter, Gatling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73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Configuration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anagement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Chef, Puppet, Ansible,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Salt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814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DevOps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AWS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CodeCommit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AWS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Cod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eploy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AWS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Cod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ipeline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AWS ECS, Codeship with AWS,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CloudBees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Jenkins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Enterprise, Vagrant,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Digita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cean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JIRA-ServiceDesk,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GlusterFS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Kafka,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HAProxy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Bunyan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Profiling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JProfiler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Xdebug, Blackfire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3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Continuous Monitoring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ELK, Nagios, New Relic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A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89101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competency (</a:t>
            </a:r>
            <a:r>
              <a:rPr lang="en-US" dirty="0"/>
              <a:t>contd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886815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0" name="AutoShape 3"/>
          <p:cNvSpPr>
            <a:spLocks noChangeAspect="1" noChangeArrowheads="1" noTextEdit="1"/>
          </p:cNvSpPr>
          <p:nvPr/>
        </p:nvSpPr>
        <p:spPr bwMode="auto">
          <a:xfrm>
            <a:off x="1360488" y="1654175"/>
            <a:ext cx="6673866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1899898" y="1637240"/>
            <a:ext cx="5341230" cy="4956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ALM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48366" y="1752114"/>
            <a:ext cx="5836916" cy="1141097"/>
            <a:chOff x="1360488" y="1769048"/>
            <a:chExt cx="5836916" cy="1141097"/>
          </a:xfrm>
        </p:grpSpPr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1367107" y="2105261"/>
              <a:ext cx="24656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AE1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1360488" y="1769048"/>
              <a:ext cx="5830887" cy="450278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6949182" y="2129073"/>
              <a:ext cx="24822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AE1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1886719" y="1819056"/>
              <a:ext cx="905183" cy="27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Efficiency</a:t>
              </a:r>
              <a:endParaRPr lang="en-US" altLang="en-US" dirty="0"/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1886719" y="2171481"/>
              <a:ext cx="431182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sz="1600" dirty="0" smtClean="0">
                  <a:latin typeface="Calibri" pitchFamily="34" charset="0"/>
                </a:rPr>
                <a:t>• Improved </a:t>
              </a:r>
              <a:r>
                <a:rPr lang="en-US" altLang="en-US" sz="1600" dirty="0">
                  <a:latin typeface="Calibri" pitchFamily="34" charset="0"/>
                </a:rPr>
                <a:t>quality </a:t>
              </a:r>
              <a:r>
                <a:rPr lang="en-US" altLang="en-US" sz="1600" dirty="0" smtClean="0">
                  <a:latin typeface="Calibri" pitchFamily="34" charset="0"/>
                </a:rPr>
                <a:t>(including </a:t>
              </a:r>
              <a:r>
                <a:rPr lang="en-US" altLang="en-US" sz="1600" dirty="0">
                  <a:latin typeface="Calibri" pitchFamily="34" charset="0"/>
                </a:rPr>
                <a:t>code </a:t>
              </a:r>
              <a:r>
                <a:rPr lang="en-US" altLang="en-US" sz="1600" dirty="0" smtClean="0">
                  <a:latin typeface="Calibri" pitchFamily="34" charset="0"/>
                </a:rPr>
                <a:t>review, SCA)</a:t>
              </a:r>
              <a:endParaRPr lang="en-US" altLang="en-US" sz="1600" dirty="0">
                <a:latin typeface="Calibri" pitchFamily="34" charset="0"/>
              </a:endParaRPr>
            </a:p>
            <a:p>
              <a:r>
                <a:rPr lang="en-US" altLang="en-US" sz="1600" dirty="0">
                  <a:latin typeface="Calibri" pitchFamily="34" charset="0"/>
                </a:rPr>
                <a:t>• </a:t>
              </a:r>
              <a:r>
                <a:rPr lang="en-US" altLang="en-US" sz="1600" dirty="0" smtClean="0">
                  <a:latin typeface="Calibri" pitchFamily="34" charset="0"/>
                </a:rPr>
                <a:t>Automation (enhanced </a:t>
              </a:r>
              <a:r>
                <a:rPr lang="en-US" altLang="en-US" sz="1600" dirty="0">
                  <a:latin typeface="Calibri" pitchFamily="34" charset="0"/>
                </a:rPr>
                <a:t>productivity </a:t>
              </a:r>
              <a:r>
                <a:rPr lang="en-US" altLang="en-US" sz="1600" dirty="0" smtClean="0">
                  <a:latin typeface="Calibri" pitchFamily="34" charset="0"/>
                </a:rPr>
                <a:t>and accuracy)</a:t>
              </a:r>
              <a:endParaRPr lang="en-US" altLang="en-US" sz="1600" dirty="0">
                <a:latin typeface="Calibri" pitchFamily="34" charset="0"/>
              </a:endParaRPr>
            </a:p>
            <a:p>
              <a:pPr lvl="0"/>
              <a:r>
                <a:rPr lang="en-US" altLang="en-US" sz="1600" dirty="0">
                  <a:latin typeface="Calibri" pitchFamily="34" charset="0"/>
                </a:rPr>
                <a:t>• </a:t>
              </a:r>
              <a:r>
                <a:rPr lang="en-US" altLang="en-US" sz="1600" dirty="0" smtClean="0">
                  <a:latin typeface="Calibri" pitchFamily="34" charset="0"/>
                </a:rPr>
                <a:t>Reduction </a:t>
              </a:r>
              <a:r>
                <a:rPr lang="en-US" altLang="en-US" sz="1600" dirty="0">
                  <a:latin typeface="Calibri" pitchFamily="34" charset="0"/>
                </a:rPr>
                <a:t>in release cycle </a:t>
              </a:r>
              <a:r>
                <a:rPr lang="en-US" altLang="en-US" sz="1600" dirty="0" smtClean="0">
                  <a:latin typeface="Calibri" pitchFamily="34" charset="0"/>
                </a:rPr>
                <a:t>time</a:t>
              </a:r>
              <a:endParaRPr lang="en-US" altLang="en-US" sz="1600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48366" y="2973877"/>
            <a:ext cx="5834535" cy="1138534"/>
            <a:chOff x="1360488" y="2990811"/>
            <a:chExt cx="5834535" cy="1138534"/>
          </a:xfrm>
        </p:grpSpPr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1367107" y="3327024"/>
              <a:ext cx="24656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AA72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1360488" y="2990811"/>
              <a:ext cx="5830887" cy="44805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E096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6946801" y="3343692"/>
              <a:ext cx="24822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AA72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1938018" y="3047035"/>
              <a:ext cx="12443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Transparency</a:t>
              </a:r>
            </a:p>
          </p:txBody>
        </p:sp>
        <p:sp>
          <p:nvSpPr>
            <p:cNvPr id="116" name="Rectangle 18"/>
            <p:cNvSpPr>
              <a:spLocks noChangeArrowheads="1"/>
            </p:cNvSpPr>
            <p:nvPr/>
          </p:nvSpPr>
          <p:spPr bwMode="auto">
            <a:xfrm>
              <a:off x="1886719" y="3390681"/>
              <a:ext cx="266867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sz="1600" dirty="0" smtClean="0">
                  <a:latin typeface="Calibri" pitchFamily="34" charset="0"/>
                </a:rPr>
                <a:t>• Distinct role and </a:t>
              </a:r>
              <a:r>
                <a:rPr lang="en-US" sz="1600" dirty="0">
                  <a:latin typeface="Calibri" pitchFamily="34" charset="0"/>
                </a:rPr>
                <a:t>responsibility</a:t>
              </a:r>
            </a:p>
            <a:p>
              <a:r>
                <a:rPr lang="en-US" sz="1600" dirty="0" smtClean="0">
                  <a:latin typeface="Calibri" pitchFamily="34" charset="0"/>
                </a:rPr>
                <a:t>• Team </a:t>
              </a:r>
              <a:r>
                <a:rPr lang="en-US" sz="1600" dirty="0">
                  <a:latin typeface="Calibri" pitchFamily="34" charset="0"/>
                </a:rPr>
                <a:t>maturity</a:t>
              </a:r>
            </a:p>
            <a:p>
              <a:r>
                <a:rPr 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Auditability</a:t>
              </a: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48366" y="4174935"/>
            <a:ext cx="5836916" cy="1128101"/>
            <a:chOff x="1360488" y="4191869"/>
            <a:chExt cx="5836916" cy="1128101"/>
          </a:xfrm>
        </p:grpSpPr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1367107" y="4537608"/>
              <a:ext cx="246567" cy="206852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26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1360488" y="4191869"/>
              <a:ext cx="5830887" cy="44805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429F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949182" y="4547132"/>
              <a:ext cx="248222" cy="206852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26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1947947" y="4242282"/>
              <a:ext cx="126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Collaboration</a:t>
              </a:r>
            </a:p>
          </p:txBody>
        </p:sp>
        <p:sp>
          <p:nvSpPr>
            <p:cNvPr id="117" name="Rectangle 18"/>
            <p:cNvSpPr>
              <a:spLocks noChangeArrowheads="1"/>
            </p:cNvSpPr>
            <p:nvPr/>
          </p:nvSpPr>
          <p:spPr bwMode="auto">
            <a:xfrm>
              <a:off x="1886719" y="4581306"/>
              <a:ext cx="345056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Improved </a:t>
              </a:r>
              <a:r>
                <a:rPr lang="en-US" sz="1600" dirty="0">
                  <a:latin typeface="Calibri" pitchFamily="34" charset="0"/>
                </a:rPr>
                <a:t>communication </a:t>
              </a:r>
              <a:r>
                <a:rPr lang="en-US" sz="1600" dirty="0" smtClean="0">
                  <a:latin typeface="Calibri" pitchFamily="34" charset="0"/>
                </a:rPr>
                <a:t>and feedback</a:t>
              </a:r>
              <a:endParaRPr lang="en-US" sz="1600" dirty="0">
                <a:latin typeface="Calibri" pitchFamily="34" charset="0"/>
              </a:endParaRPr>
            </a:p>
            <a:p>
              <a:r>
                <a:rPr 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Real</a:t>
              </a:r>
              <a:r>
                <a:rPr lang="en-US" sz="1600" dirty="0" smtClean="0">
                  <a:solidFill>
                    <a:srgbClr val="0070C0"/>
                  </a:solidFill>
                  <a:latin typeface="Calibri" pitchFamily="34" charset="0"/>
                </a:rPr>
                <a:t>-</a:t>
              </a:r>
              <a:r>
                <a:rPr lang="en-US" sz="1600" dirty="0" smtClean="0">
                  <a:latin typeface="Calibri" pitchFamily="34" charset="0"/>
                </a:rPr>
                <a:t>time dashboard </a:t>
              </a:r>
              <a:r>
                <a:rPr lang="en-US" sz="1600" dirty="0">
                  <a:latin typeface="Calibri" pitchFamily="34" charset="0"/>
                </a:rPr>
                <a:t>and</a:t>
              </a:r>
              <a:r>
                <a:rPr lang="en-US" sz="1600" dirty="0" smtClean="0">
                  <a:latin typeface="Calibri" pitchFamily="34" charset="0"/>
                </a:rPr>
                <a:t> </a:t>
              </a:r>
              <a:r>
                <a:rPr lang="en-US" sz="1600" dirty="0">
                  <a:latin typeface="Calibri" pitchFamily="34" charset="0"/>
                </a:rPr>
                <a:t>reports </a:t>
              </a:r>
            </a:p>
            <a:p>
              <a:r>
                <a:rPr 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Reduced </a:t>
              </a:r>
              <a:r>
                <a:rPr lang="en-US" sz="1600" dirty="0">
                  <a:latin typeface="Calibri" pitchFamily="34" charset="0"/>
                </a:rPr>
                <a:t>dependency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48366" y="5358599"/>
            <a:ext cx="5834535" cy="1125537"/>
            <a:chOff x="1360488" y="5375533"/>
            <a:chExt cx="5834535" cy="1125537"/>
          </a:xfrm>
        </p:grpSpPr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1367107" y="5711746"/>
              <a:ext cx="24656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4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1360488" y="5375533"/>
              <a:ext cx="5830887" cy="44805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61A0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6946801" y="5730794"/>
              <a:ext cx="24822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4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1947947" y="5416421"/>
              <a:ext cx="7886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Visibility</a:t>
              </a: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1886719" y="5762406"/>
              <a:ext cx="337868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End-to-end integration </a:t>
              </a:r>
              <a:r>
                <a:rPr lang="en-US" sz="1600" dirty="0">
                  <a:latin typeface="Calibri" pitchFamily="34" charset="0"/>
                </a:rPr>
                <a:t>and</a:t>
              </a:r>
              <a:r>
                <a:rPr lang="en-US" sz="1600" dirty="0" smtClean="0">
                  <a:latin typeface="Calibri" pitchFamily="34" charset="0"/>
                </a:rPr>
                <a:t> </a:t>
              </a:r>
              <a:r>
                <a:rPr lang="en-US" sz="1600" dirty="0">
                  <a:latin typeface="Calibri" pitchFamily="34" charset="0"/>
                </a:rPr>
                <a:t>t</a:t>
              </a:r>
              <a:r>
                <a:rPr lang="en-US" sz="1600" dirty="0" smtClean="0">
                  <a:latin typeface="Calibri" pitchFamily="34" charset="0"/>
                </a:rPr>
                <a:t>raceability</a:t>
              </a:r>
              <a:endParaRPr lang="en-US" altLang="en-US" sz="1600" dirty="0">
                <a:latin typeface="Calibri" pitchFamily="34" charset="0"/>
              </a:endParaRPr>
            </a:p>
            <a:p>
              <a:r>
                <a:rPr lang="en-US" altLang="en-US" sz="1600" dirty="0" smtClean="0">
                  <a:latin typeface="Calibri" pitchFamily="34" charset="0"/>
                </a:rPr>
                <a:t>• Improved predictability</a:t>
              </a:r>
              <a:r>
                <a:rPr lang="en-US" sz="1600" dirty="0">
                  <a:latin typeface="Calibri" pitchFamily="34" charset="0"/>
                </a:rPr>
                <a:t/>
              </a:r>
              <a:br>
                <a:rPr lang="en-US" sz="1600" dirty="0">
                  <a:latin typeface="Calibri" pitchFamily="34" charset="0"/>
                </a:rPr>
              </a:br>
              <a:r>
                <a:rPr lang="en-US" altLang="en-US" sz="1600" dirty="0">
                  <a:latin typeface="Calibri" pitchFamily="34" charset="0"/>
                </a:rPr>
                <a:t>• </a:t>
              </a:r>
              <a:r>
                <a:rPr lang="en-US" sz="1600" dirty="0" smtClean="0">
                  <a:latin typeface="Calibri" pitchFamily="34" charset="0"/>
                </a:rPr>
                <a:t>Analytics </a:t>
              </a:r>
              <a:r>
                <a:rPr lang="en-US" sz="1600" dirty="0">
                  <a:latin typeface="Calibri" pitchFamily="34" charset="0"/>
                </a:rPr>
                <a:t>of various data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9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131889" y="2244725"/>
            <a:ext cx="584786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95551" y="2273300"/>
            <a:ext cx="5965310" cy="3298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67901" y="2521522"/>
            <a:ext cx="6411911" cy="665236"/>
            <a:chOff x="1274764" y="2521522"/>
            <a:chExt cx="6411911" cy="66523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280564" y="2981561"/>
              <a:ext cx="216050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74764" y="2521522"/>
              <a:ext cx="6411911" cy="570911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28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463375" y="2981561"/>
              <a:ext cx="217500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700842" y="2619156"/>
              <a:ext cx="36186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Assessment of </a:t>
              </a:r>
              <a:r>
                <a:rPr lang="en-US" altLang="en-US" dirty="0" smtClean="0">
                  <a:solidFill>
                    <a:srgbClr val="FFFFFF"/>
                  </a:solidFill>
                  <a:latin typeface="Calibri" pitchFamily="34" charset="0"/>
                </a:rPr>
                <a:t>processes </a:t>
              </a:r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and </a:t>
              </a:r>
              <a:r>
                <a:rPr lang="en-US" altLang="en-US" dirty="0" smtClean="0">
                  <a:solidFill>
                    <a:srgbClr val="FFFFFF"/>
                  </a:solidFill>
                  <a:latin typeface="Calibri" pitchFamily="34" charset="0"/>
                </a:rPr>
                <a:t>practices</a:t>
              </a:r>
              <a:endParaRPr lang="en-US" alt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67901" y="3247986"/>
            <a:ext cx="6411911" cy="665235"/>
            <a:chOff x="1274764" y="3247986"/>
            <a:chExt cx="6411911" cy="665235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280564" y="3708024"/>
              <a:ext cx="216050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274764" y="3247986"/>
              <a:ext cx="6411911" cy="570911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7463375" y="3708024"/>
              <a:ext cx="217500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985990" y="3341988"/>
              <a:ext cx="52886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End-to-end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ALM solutions, </a:t>
              </a:r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implementation, and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training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67901" y="3972794"/>
            <a:ext cx="6411911" cy="666891"/>
            <a:chOff x="1274764" y="3972794"/>
            <a:chExt cx="6411911" cy="666891"/>
          </a:xfrm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280564" y="4432833"/>
              <a:ext cx="216050" cy="206852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274764" y="3972794"/>
              <a:ext cx="6411911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28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463375" y="4432833"/>
              <a:ext cx="217500" cy="206852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714840" y="4080035"/>
              <a:ext cx="57756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Consultancy to derive strategy, and select tools and processes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7901" y="4699258"/>
            <a:ext cx="6411911" cy="665235"/>
            <a:chOff x="1274764" y="4699258"/>
            <a:chExt cx="6411911" cy="665235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280564" y="5159296"/>
              <a:ext cx="216050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274764" y="4699258"/>
              <a:ext cx="6411911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463375" y="5159296"/>
              <a:ext cx="217500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098099" y="4786641"/>
              <a:ext cx="5963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Audits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ysClr val="window" lastClr="FFFFFF"/>
                </a:solidFill>
                <a:cs typeface="Microsoft Sans Serif" pitchFamily="34" charset="0"/>
              </a:rPr>
              <a:t>Our services (ALM)</a:t>
            </a:r>
            <a:endParaRPr lang="en-US" dirty="0"/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Our services (DevOps)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674814" y="1749425"/>
            <a:ext cx="5023579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4930" y="1778000"/>
            <a:ext cx="5129390" cy="469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97550" y="2026222"/>
            <a:ext cx="5508125" cy="665236"/>
            <a:chOff x="1797550" y="2026222"/>
            <a:chExt cx="5508125" cy="66523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802533" y="2486261"/>
              <a:ext cx="18559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797550" y="2026222"/>
              <a:ext cx="5508125" cy="570911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28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113850" y="2486261"/>
              <a:ext cx="18684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356033" y="2123856"/>
              <a:ext cx="17856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Infrastructure as Code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97550" y="2752686"/>
            <a:ext cx="5508125" cy="665235"/>
            <a:chOff x="1797550" y="2752686"/>
            <a:chExt cx="5508125" cy="665235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802533" y="3212724"/>
              <a:ext cx="18559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797550" y="2752686"/>
              <a:ext cx="5508125" cy="570911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7113850" y="3212724"/>
              <a:ext cx="18684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321744" y="2847010"/>
              <a:ext cx="1854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Continuous Integration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7550" y="3477494"/>
            <a:ext cx="5508125" cy="666891"/>
            <a:chOff x="1797550" y="3477494"/>
            <a:chExt cx="5508125" cy="666891"/>
          </a:xfrm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802533" y="3937533"/>
              <a:ext cx="185597" cy="206852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797550" y="3477494"/>
              <a:ext cx="5508125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28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113850" y="3937533"/>
              <a:ext cx="186842" cy="206852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82877" y="3585057"/>
              <a:ext cx="3505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Continuous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Delivery </a:t>
              </a:r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and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Deployment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97550" y="4203958"/>
            <a:ext cx="5508125" cy="665235"/>
            <a:chOff x="1797550" y="4203958"/>
            <a:chExt cx="5508125" cy="665235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802533" y="4663996"/>
              <a:ext cx="18559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797550" y="4203958"/>
              <a:ext cx="5508125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113850" y="4663996"/>
              <a:ext cx="18684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346826" y="4291663"/>
              <a:ext cx="1871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rgbClr val="FFFFFF"/>
                  </a:solidFill>
                  <a:latin typeface="Calibri" pitchFamily="34" charset="0"/>
                </a:rPr>
                <a:t>Continuous Monitoring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97550" y="4934819"/>
            <a:ext cx="5508125" cy="666891"/>
            <a:chOff x="1797550" y="4934819"/>
            <a:chExt cx="5508125" cy="666891"/>
          </a:xfrm>
        </p:grpSpPr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802533" y="5394858"/>
              <a:ext cx="185597" cy="206852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797550" y="4934819"/>
              <a:ext cx="5508125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28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7113850" y="5394858"/>
              <a:ext cx="186842" cy="206852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345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2852197" y="5042382"/>
              <a:ext cx="32240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Virtualization and </a:t>
              </a:r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containerization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97550" y="5661283"/>
            <a:ext cx="5508125" cy="665235"/>
            <a:chOff x="1797550" y="5661283"/>
            <a:chExt cx="5508125" cy="665235"/>
          </a:xfrm>
        </p:grpSpPr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802533" y="6121321"/>
              <a:ext cx="185597" cy="205197"/>
            </a:xfrm>
            <a:custGeom>
              <a:avLst/>
              <a:gdLst>
                <a:gd name="T0" fmla="*/ 9 w 82"/>
                <a:gd name="T1" fmla="*/ 18 h 68"/>
                <a:gd name="T2" fmla="*/ 1 w 82"/>
                <a:gd name="T3" fmla="*/ 36 h 68"/>
                <a:gd name="T4" fmla="*/ 41 w 82"/>
                <a:gd name="T5" fmla="*/ 62 h 68"/>
                <a:gd name="T6" fmla="*/ 70 w 82"/>
                <a:gd name="T7" fmla="*/ 67 h 68"/>
                <a:gd name="T8" fmla="*/ 82 w 82"/>
                <a:gd name="T9" fmla="*/ 68 h 68"/>
                <a:gd name="T10" fmla="*/ 82 w 82"/>
                <a:gd name="T11" fmla="*/ 0 h 68"/>
                <a:gd name="T12" fmla="*/ 9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9" y="18"/>
                  </a:moveTo>
                  <a:cubicBezTo>
                    <a:pt x="3" y="24"/>
                    <a:pt x="0" y="30"/>
                    <a:pt x="1" y="36"/>
                  </a:cubicBezTo>
                  <a:cubicBezTo>
                    <a:pt x="1" y="46"/>
                    <a:pt x="14" y="55"/>
                    <a:pt x="41" y="62"/>
                  </a:cubicBezTo>
                  <a:cubicBezTo>
                    <a:pt x="50" y="64"/>
                    <a:pt x="59" y="65"/>
                    <a:pt x="70" y="67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6" y="0"/>
                    <a:pt x="22" y="6"/>
                    <a:pt x="9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97550" y="5661283"/>
              <a:ext cx="5508125" cy="572566"/>
            </a:xfrm>
            <a:custGeom>
              <a:avLst/>
              <a:gdLst>
                <a:gd name="T0" fmla="*/ 2173 w 2207"/>
                <a:gd name="T1" fmla="*/ 9 h 189"/>
                <a:gd name="T2" fmla="*/ 2207 w 2207"/>
                <a:gd name="T3" fmla="*/ 38 h 189"/>
                <a:gd name="T4" fmla="*/ 2207 w 2207"/>
                <a:gd name="T5" fmla="*/ 189 h 189"/>
                <a:gd name="T6" fmla="*/ 2173 w 2207"/>
                <a:gd name="T7" fmla="*/ 161 h 189"/>
                <a:gd name="T8" fmla="*/ 2118 w 2207"/>
                <a:gd name="T9" fmla="*/ 153 h 189"/>
                <a:gd name="T10" fmla="*/ 89 w 2207"/>
                <a:gd name="T11" fmla="*/ 153 h 189"/>
                <a:gd name="T12" fmla="*/ 34 w 2207"/>
                <a:gd name="T13" fmla="*/ 161 h 189"/>
                <a:gd name="T14" fmla="*/ 0 w 2207"/>
                <a:gd name="T15" fmla="*/ 189 h 189"/>
                <a:gd name="T16" fmla="*/ 0 w 2207"/>
                <a:gd name="T17" fmla="*/ 38 h 189"/>
                <a:gd name="T18" fmla="*/ 34 w 2207"/>
                <a:gd name="T19" fmla="*/ 9 h 189"/>
                <a:gd name="T20" fmla="*/ 89 w 2207"/>
                <a:gd name="T21" fmla="*/ 0 h 189"/>
                <a:gd name="T22" fmla="*/ 2118 w 2207"/>
                <a:gd name="T23" fmla="*/ 0 h 189"/>
                <a:gd name="T24" fmla="*/ 2173 w 2207"/>
                <a:gd name="T25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7" h="189">
                  <a:moveTo>
                    <a:pt x="2173" y="9"/>
                  </a:moveTo>
                  <a:cubicBezTo>
                    <a:pt x="2196" y="16"/>
                    <a:pt x="2207" y="26"/>
                    <a:pt x="2207" y="38"/>
                  </a:cubicBezTo>
                  <a:cubicBezTo>
                    <a:pt x="2207" y="189"/>
                    <a:pt x="2207" y="189"/>
                    <a:pt x="2207" y="189"/>
                  </a:cubicBezTo>
                  <a:cubicBezTo>
                    <a:pt x="2207" y="178"/>
                    <a:pt x="2195" y="168"/>
                    <a:pt x="2173" y="161"/>
                  </a:cubicBezTo>
                  <a:cubicBezTo>
                    <a:pt x="2155" y="156"/>
                    <a:pt x="2137" y="153"/>
                    <a:pt x="2118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70" y="153"/>
                    <a:pt x="52" y="156"/>
                    <a:pt x="34" y="161"/>
                  </a:cubicBezTo>
                  <a:cubicBezTo>
                    <a:pt x="12" y="168"/>
                    <a:pt x="1" y="178"/>
                    <a:pt x="0" y="18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6"/>
                    <a:pt x="11" y="16"/>
                    <a:pt x="34" y="9"/>
                  </a:cubicBezTo>
                  <a:cubicBezTo>
                    <a:pt x="52" y="3"/>
                    <a:pt x="70" y="0"/>
                    <a:pt x="89" y="0"/>
                  </a:cubicBezTo>
                  <a:cubicBezTo>
                    <a:pt x="2118" y="0"/>
                    <a:pt x="2118" y="0"/>
                    <a:pt x="2118" y="0"/>
                  </a:cubicBezTo>
                  <a:cubicBezTo>
                    <a:pt x="2137" y="0"/>
                    <a:pt x="2155" y="3"/>
                    <a:pt x="2173" y="9"/>
                  </a:cubicBezTo>
                  <a:close/>
                </a:path>
              </a:pathLst>
            </a:cu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7113850" y="6121321"/>
              <a:ext cx="186842" cy="205197"/>
            </a:xfrm>
            <a:custGeom>
              <a:avLst/>
              <a:gdLst>
                <a:gd name="T0" fmla="*/ 73 w 82"/>
                <a:gd name="T1" fmla="*/ 18 h 68"/>
                <a:gd name="T2" fmla="*/ 81 w 82"/>
                <a:gd name="T3" fmla="*/ 36 h 68"/>
                <a:gd name="T4" fmla="*/ 40 w 82"/>
                <a:gd name="T5" fmla="*/ 62 h 68"/>
                <a:gd name="T6" fmla="*/ 12 w 82"/>
                <a:gd name="T7" fmla="*/ 67 h 68"/>
                <a:gd name="T8" fmla="*/ 0 w 82"/>
                <a:gd name="T9" fmla="*/ 68 h 68"/>
                <a:gd name="T10" fmla="*/ 0 w 82"/>
                <a:gd name="T11" fmla="*/ 0 h 68"/>
                <a:gd name="T12" fmla="*/ 73 w 82"/>
                <a:gd name="T13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8">
                  <a:moveTo>
                    <a:pt x="73" y="18"/>
                  </a:moveTo>
                  <a:cubicBezTo>
                    <a:pt x="79" y="24"/>
                    <a:pt x="82" y="30"/>
                    <a:pt x="81" y="36"/>
                  </a:cubicBezTo>
                  <a:cubicBezTo>
                    <a:pt x="81" y="46"/>
                    <a:pt x="67" y="55"/>
                    <a:pt x="40" y="62"/>
                  </a:cubicBezTo>
                  <a:cubicBezTo>
                    <a:pt x="32" y="64"/>
                    <a:pt x="23" y="65"/>
                    <a:pt x="12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0" y="6"/>
                    <a:pt x="73" y="18"/>
                  </a:cubicBezTo>
                  <a:close/>
                </a:path>
              </a:pathLst>
            </a:custGeom>
            <a:solidFill>
              <a:srgbClr val="2F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2268733" y="5748988"/>
              <a:ext cx="48814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On-premise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and </a:t>
              </a:r>
              <a:r>
                <a:rPr lang="en-US" altLang="en-US" dirty="0" smtClean="0">
                  <a:solidFill>
                    <a:schemeClr val="bg1"/>
                  </a:solidFill>
                  <a:latin typeface="Calibri" pitchFamily="34" charset="0"/>
                </a:rPr>
                <a:t>Cloud-based solutions: </a:t>
              </a:r>
              <a:r>
                <a:rPr lang="en-US" altLang="en-US" dirty="0">
                  <a:solidFill>
                    <a:schemeClr val="bg1"/>
                  </a:solidFill>
                  <a:latin typeface="Calibri" pitchFamily="34" charset="0"/>
                </a:rPr>
                <a:t>AWS/Azure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38" name="Slide Number Placeholder 3"/>
          <p:cNvSpPr txBox="1">
            <a:spLocks/>
          </p:cNvSpPr>
          <p:nvPr/>
        </p:nvSpPr>
        <p:spPr>
          <a:xfrm>
            <a:off x="8915400" y="6705600"/>
            <a:ext cx="228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450712" y="1760542"/>
            <a:ext cx="19122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Project</a:t>
            </a:r>
            <a:r>
              <a:rPr lang="en-US" sz="1500" b="1" dirty="0">
                <a:solidFill>
                  <a:schemeClr val="bg1"/>
                </a:solidFill>
                <a:latin typeface="Calibri"/>
              </a:rPr>
              <a:t> </a:t>
            </a:r>
            <a:endParaRPr lang="en-US" sz="1500" b="1" dirty="0" smtClean="0">
              <a:solidFill>
                <a:schemeClr val="bg1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Management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3" name="Slide Number Placeholder 3"/>
          <p:cNvSpPr txBox="1">
            <a:spLocks/>
          </p:cNvSpPr>
          <p:nvPr/>
        </p:nvSpPr>
        <p:spPr>
          <a:xfrm>
            <a:off x="8890000" y="6635750"/>
            <a:ext cx="3746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ALM </a:t>
            </a:r>
            <a:r>
              <a:rPr lang="en-US" dirty="0" smtClean="0"/>
              <a:t>(Microsoft</a:t>
            </a:r>
            <a:r>
              <a:rPr lang="en-US" dirty="0"/>
              <a:t>) Tools Integration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56195" y="1681628"/>
            <a:ext cx="3598026" cy="1239647"/>
            <a:chOff x="1556195" y="1681628"/>
            <a:chExt cx="3598026" cy="1239647"/>
          </a:xfrm>
        </p:grpSpPr>
        <p:sp>
          <p:nvSpPr>
            <p:cNvPr id="73" name="Rounded Rectangle 72"/>
            <p:cNvSpPr/>
            <p:nvPr/>
          </p:nvSpPr>
          <p:spPr>
            <a:xfrm>
              <a:off x="3654291" y="1684339"/>
              <a:ext cx="1494643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9004" y="1731704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561482" y="1681628"/>
              <a:ext cx="1494643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556195" y="1728993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Requirements 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373" name="Straight Arrow Connector 372"/>
            <p:cNvCxnSpPr/>
            <p:nvPr/>
          </p:nvCxnSpPr>
          <p:spPr>
            <a:xfrm>
              <a:off x="3042499" y="2328550"/>
              <a:ext cx="624626" cy="0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857" y="2343956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7" y="2342904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308803" y="1675866"/>
            <a:ext cx="4915588" cy="1236936"/>
            <a:chOff x="2308803" y="1675866"/>
            <a:chExt cx="4915588" cy="1236936"/>
          </a:xfrm>
        </p:grpSpPr>
        <p:sp>
          <p:nvSpPr>
            <p:cNvPr id="155" name="Rounded Rectangle 154"/>
            <p:cNvSpPr/>
            <p:nvPr/>
          </p:nvSpPr>
          <p:spPr>
            <a:xfrm>
              <a:off x="5724461" y="1675866"/>
              <a:ext cx="1494643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719174" y="1723231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Architecture </a:t>
              </a:r>
              <a:br>
                <a:rPr lang="en-US" sz="1500" b="1" dirty="0">
                  <a:solidFill>
                    <a:schemeClr val="bg1"/>
                  </a:solidFill>
                  <a:latin typeface="Calibri"/>
                </a:rPr>
              </a:b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&amp; Design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494" y="2311705"/>
              <a:ext cx="807266" cy="418959"/>
            </a:xfrm>
            <a:prstGeom prst="rect">
              <a:avLst/>
            </a:prstGeom>
          </p:spPr>
        </p:pic>
        <p:cxnSp>
          <p:nvCxnSpPr>
            <p:cNvPr id="452" name="Elbow Connector 451"/>
            <p:cNvCxnSpPr>
              <a:stCxn id="170" idx="0"/>
              <a:endCxn id="155" idx="0"/>
            </p:cNvCxnSpPr>
            <p:nvPr/>
          </p:nvCxnSpPr>
          <p:spPr>
            <a:xfrm rot="5400000" flipH="1" flipV="1">
              <a:off x="4387412" y="-402742"/>
              <a:ext cx="5762" cy="4162979"/>
            </a:xfrm>
            <a:prstGeom prst="bentConnector3">
              <a:avLst>
                <a:gd name="adj1" fmla="val 2579573"/>
              </a:avLst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1765" y="2903183"/>
            <a:ext cx="8737140" cy="2377440"/>
            <a:chOff x="201765" y="2903183"/>
            <a:chExt cx="8737140" cy="2377440"/>
          </a:xfrm>
        </p:grpSpPr>
        <p:sp>
          <p:nvSpPr>
            <p:cNvPr id="83" name="Rounded Rectangle 82"/>
            <p:cNvSpPr/>
            <p:nvPr/>
          </p:nvSpPr>
          <p:spPr>
            <a:xfrm>
              <a:off x="201766" y="3381298"/>
              <a:ext cx="2157984" cy="1884362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765" y="3420104"/>
              <a:ext cx="215189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rgbClr val="1F497D">
                      <a:lumMod val="75000"/>
                      <a:alpha val="45000"/>
                    </a:srgbClr>
                  </a:solidFill>
                  <a:latin typeface="Calibri"/>
                </a:rPr>
                <a:t> 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Development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75389" y="3740540"/>
              <a:ext cx="973063" cy="1448926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270854" y="3802505"/>
              <a:ext cx="982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A0A0A"/>
                  </a:solidFill>
                  <a:latin typeface="Calibri"/>
                </a:rPr>
                <a:t>SCA/Unit </a:t>
              </a: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Testing</a:t>
              </a:r>
              <a:endParaRPr lang="en-US" sz="1300" b="1" dirty="0">
                <a:solidFill>
                  <a:srgbClr val="0A0A0A"/>
                </a:solidFill>
                <a:latin typeface="Calibri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2353524" y="4411350"/>
              <a:ext cx="3797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2" descr="https://camo.githubusercontent.com/c008717a1d1438f1da3bbe8ea229a0aed7856a21/687474703a2f2f75706c6f61642e77696b696d656469612e6f72672f77696b6970656469612f636f6d6d6f6e732f652f65362f536f6e6172717562652d3438783230302e706e6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7" y="4238624"/>
              <a:ext cx="827567" cy="28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87" y="4688177"/>
              <a:ext cx="807266" cy="418959"/>
            </a:xfrm>
            <a:prstGeom prst="rect">
              <a:avLst/>
            </a:prstGeom>
          </p:spPr>
        </p:pic>
        <p:sp>
          <p:nvSpPr>
            <p:cNvPr id="90" name="Rounded Rectangle 89"/>
            <p:cNvSpPr/>
            <p:nvPr/>
          </p:nvSpPr>
          <p:spPr>
            <a:xfrm>
              <a:off x="1316824" y="3740534"/>
              <a:ext cx="973063" cy="1448926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flipH="1">
              <a:off x="1312289" y="3802499"/>
              <a:ext cx="9821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SCM</a:t>
              </a:r>
              <a:endParaRPr lang="en-US" sz="1300" b="1" dirty="0">
                <a:solidFill>
                  <a:srgbClr val="0A0A0A"/>
                </a:solidFill>
                <a:latin typeface="Calibri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387303" y="4301356"/>
              <a:ext cx="832104" cy="354703"/>
              <a:chOff x="227701" y="3725131"/>
              <a:chExt cx="717998" cy="297522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701" y="3725131"/>
                <a:ext cx="717998" cy="29752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4" name="Picture 2" descr="http://git-scm.com/images/logos/downloads/Git-Logo-1788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7398" y="3764821"/>
                <a:ext cx="561136" cy="232768"/>
              </a:xfrm>
              <a:prstGeom prst="rect">
                <a:avLst/>
              </a:prstGeom>
              <a:solidFill>
                <a:schemeClr val="bg1"/>
              </a:solidFill>
              <a:ln w="28575"/>
              <a:effectLst/>
              <a:extLst/>
            </p:spPr>
          </p:pic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8582" y="4736760"/>
              <a:ext cx="829546" cy="321959"/>
            </a:xfrm>
            <a:prstGeom prst="rect">
              <a:avLst/>
            </a:prstGeom>
          </p:spPr>
        </p:pic>
        <p:sp>
          <p:nvSpPr>
            <p:cNvPr id="96" name="Rounded Rectangle 95"/>
            <p:cNvSpPr/>
            <p:nvPr/>
          </p:nvSpPr>
          <p:spPr>
            <a:xfrm>
              <a:off x="2727169" y="3381297"/>
              <a:ext cx="2157984" cy="1884362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27168" y="3420103"/>
              <a:ext cx="215189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Continuous Integration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800792" y="3740540"/>
              <a:ext cx="973063" cy="1019020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843379" y="3740533"/>
              <a:ext cx="973063" cy="1448926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flipH="1">
              <a:off x="3838844" y="3802504"/>
              <a:ext cx="982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A0A0A"/>
                  </a:solidFill>
                  <a:latin typeface="Calibri"/>
                </a:rPr>
                <a:t>SCA/Unit </a:t>
              </a: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Testing</a:t>
              </a:r>
              <a:endParaRPr lang="en-US" sz="1300" b="1" dirty="0">
                <a:solidFill>
                  <a:srgbClr val="0A0A0A"/>
                </a:solidFill>
                <a:latin typeface="Calibri"/>
              </a:endParaRPr>
            </a:p>
          </p:txBody>
        </p:sp>
        <p:pic>
          <p:nvPicPr>
            <p:cNvPr id="102" name="Picture 2" descr="https://camo.githubusercontent.com/c008717a1d1438f1da3bbe8ea229a0aed7856a21/687474703a2f2f75706c6f61642e77696b696d656469612e6f72672f77696b6970656469612f636f6d6d6f6e732f652f65362f536f6e6172717562652d3438783230302e706e6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127" y="4238623"/>
              <a:ext cx="827567" cy="28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277" y="4688176"/>
              <a:ext cx="807266" cy="418959"/>
            </a:xfrm>
            <a:prstGeom prst="rect">
              <a:avLst/>
            </a:prstGeom>
          </p:spPr>
        </p:pic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596" y="4246477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ounded Rectangle 104"/>
            <p:cNvSpPr/>
            <p:nvPr/>
          </p:nvSpPr>
          <p:spPr>
            <a:xfrm>
              <a:off x="5226696" y="3381297"/>
              <a:ext cx="1669764" cy="1215891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243787" y="3420103"/>
              <a:ext cx="163558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Continuous </a:t>
              </a:r>
              <a:endParaRPr lang="en-US" sz="1500" b="1" dirty="0" smtClean="0">
                <a:solidFill>
                  <a:schemeClr val="bg1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Deployment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4390" y="4057650"/>
              <a:ext cx="1394376" cy="291912"/>
            </a:xfrm>
            <a:prstGeom prst="rect">
              <a:avLst/>
            </a:prstGeom>
          </p:spPr>
        </p:pic>
        <p:sp>
          <p:nvSpPr>
            <p:cNvPr id="108" name="Rounded Rectangle 107"/>
            <p:cNvSpPr/>
            <p:nvPr/>
          </p:nvSpPr>
          <p:spPr>
            <a:xfrm>
              <a:off x="7259169" y="3396959"/>
              <a:ext cx="1669764" cy="1883664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275080" y="3435766"/>
              <a:ext cx="16355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Testing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45447" y="3883208"/>
              <a:ext cx="725708" cy="736892"/>
            </a:xfrm>
            <a:prstGeom prst="rect">
              <a:avLst/>
            </a:prstGeom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654" y="4068517"/>
              <a:ext cx="7048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Rectangle 111"/>
            <p:cNvSpPr/>
            <p:nvPr/>
          </p:nvSpPr>
          <p:spPr>
            <a:xfrm>
              <a:off x="7246838" y="4596594"/>
              <a:ext cx="169206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Microsoft Test Manager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6881074" y="4055750"/>
              <a:ext cx="3797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861774" y="4043050"/>
              <a:ext cx="3797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/>
            <p:nvPr/>
          </p:nvCxnSpPr>
          <p:spPr>
            <a:xfrm rot="5400000" flipH="1" flipV="1">
              <a:off x="3612759" y="681666"/>
              <a:ext cx="475488" cy="4937760"/>
            </a:xfrm>
            <a:prstGeom prst="bentConnector3">
              <a:avLst>
                <a:gd name="adj1" fmla="val 32987"/>
              </a:avLst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5400000" flipH="1" flipV="1">
              <a:off x="2681902" y="1890760"/>
              <a:ext cx="475488" cy="2513222"/>
            </a:xfrm>
            <a:prstGeom prst="bentConnector3">
              <a:avLst>
                <a:gd name="adj1" fmla="val 61058"/>
              </a:avLst>
            </a:prstGeom>
            <a:ln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6200000" flipV="1">
              <a:off x="6248594" y="1303852"/>
              <a:ext cx="493776" cy="3692438"/>
            </a:xfrm>
            <a:prstGeom prst="bentConnector3">
              <a:avLst>
                <a:gd name="adj1" fmla="val 60015"/>
              </a:avLst>
            </a:prstGeom>
            <a:ln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87352" y="4581525"/>
            <a:ext cx="8068151" cy="2082797"/>
            <a:chOff x="787352" y="4581525"/>
            <a:chExt cx="8068151" cy="2082797"/>
          </a:xfrm>
        </p:grpSpPr>
        <p:grpSp>
          <p:nvGrpSpPr>
            <p:cNvPr id="9" name="Group 8"/>
            <p:cNvGrpSpPr/>
            <p:nvPr/>
          </p:nvGrpSpPr>
          <p:grpSpPr>
            <a:xfrm>
              <a:off x="787352" y="4581525"/>
              <a:ext cx="8068151" cy="2082797"/>
              <a:chOff x="787352" y="4581525"/>
              <a:chExt cx="8068151" cy="208279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87352" y="5474097"/>
                <a:ext cx="2217682" cy="1190225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0219" y="5425900"/>
                <a:ext cx="2187723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42269" y="5721348"/>
                <a:ext cx="2102944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4402" y="5692773"/>
                <a:ext cx="21022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Configuration </a:t>
                </a:r>
                <a:r>
                  <a:rPr lang="en-US" sz="1300" b="1" dirty="0">
                    <a:latin typeface="Calibri"/>
                  </a:rPr>
                  <a:t>M</a:t>
                </a:r>
                <a:r>
                  <a:rPr lang="en-US" sz="1300" b="1" dirty="0" smtClean="0">
                    <a:latin typeface="Calibri"/>
                  </a:rPr>
                  <a:t>anagement</a:t>
                </a:r>
                <a:endParaRPr lang="en-US" sz="1300" b="1" dirty="0">
                  <a:latin typeface="Calibri"/>
                </a:endParaRPr>
              </a:p>
            </p:txBody>
          </p:sp>
          <p:cxnSp>
            <p:nvCxnSpPr>
              <p:cNvPr id="328" name="Straight Arrow Connector 327"/>
              <p:cNvCxnSpPr>
                <a:stCxn id="16" idx="3"/>
                <a:endCxn id="295" idx="1"/>
              </p:cNvCxnSpPr>
              <p:nvPr/>
            </p:nvCxnSpPr>
            <p:spPr>
              <a:xfrm>
                <a:off x="3005034" y="6069210"/>
                <a:ext cx="45323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6657739" y="4581525"/>
                <a:ext cx="0" cy="89611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0" name="Picture 27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981" y="5999143"/>
                <a:ext cx="746744" cy="542247"/>
              </a:xfrm>
              <a:prstGeom prst="rect">
                <a:avLst/>
              </a:prstGeom>
            </p:spPr>
          </p:pic>
          <p:pic>
            <p:nvPicPr>
              <p:cNvPr id="281" name="Picture 28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2125" y="5981141"/>
                <a:ext cx="951063" cy="582392"/>
              </a:xfrm>
              <a:prstGeom prst="rect">
                <a:avLst/>
              </a:prstGeom>
            </p:spPr>
          </p:pic>
          <p:sp>
            <p:nvSpPr>
              <p:cNvPr id="295" name="Rounded Rectangle 294"/>
              <p:cNvSpPr/>
              <p:nvPr/>
            </p:nvSpPr>
            <p:spPr>
              <a:xfrm>
                <a:off x="3458268" y="5474097"/>
                <a:ext cx="2217682" cy="1190225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471135" y="5425900"/>
                <a:ext cx="2187723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3513185" y="5721348"/>
                <a:ext cx="2102944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505318" y="5692773"/>
                <a:ext cx="21022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>
                    <a:solidFill>
                      <a:srgbClr val="0A0A0A"/>
                    </a:solidFill>
                    <a:latin typeface="Calibri"/>
                  </a:rPr>
                  <a:t>Containers</a:t>
                </a:r>
              </a:p>
            </p:txBody>
          </p:sp>
          <p:pic>
            <p:nvPicPr>
              <p:cNvPr id="303" name="Picture 30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9719" y="5983466"/>
                <a:ext cx="651008" cy="571706"/>
              </a:xfrm>
              <a:prstGeom prst="rect">
                <a:avLst/>
              </a:prstGeom>
            </p:spPr>
          </p:pic>
          <p:pic>
            <p:nvPicPr>
              <p:cNvPr id="304" name="Picture 6" descr="https://www.icewarp.com/en/img/webrtc/documents/docker-logo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8702" y="5968173"/>
                <a:ext cx="756091" cy="599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Rounded Rectangle 304"/>
              <p:cNvSpPr/>
              <p:nvPr/>
            </p:nvSpPr>
            <p:spPr>
              <a:xfrm>
                <a:off x="6102834" y="5474097"/>
                <a:ext cx="2752669" cy="1190225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115702" y="5425900"/>
                <a:ext cx="2187723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sp>
            <p:nvSpPr>
              <p:cNvPr id="308" name="Rounded Rectangle 307"/>
              <p:cNvSpPr/>
              <p:nvPr/>
            </p:nvSpPr>
            <p:spPr>
              <a:xfrm>
                <a:off x="6157751" y="5721348"/>
                <a:ext cx="2594363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375510" y="5692773"/>
                <a:ext cx="21022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>
                    <a:solidFill>
                      <a:srgbClr val="0A0A0A"/>
                    </a:solidFill>
                    <a:latin typeface="Calibri"/>
                  </a:rPr>
                  <a:t>Monitoring</a:t>
                </a:r>
              </a:p>
            </p:txBody>
          </p:sp>
          <p:cxnSp>
            <p:nvCxnSpPr>
              <p:cNvPr id="317" name="Straight Arrow Connector 316"/>
              <p:cNvCxnSpPr>
                <a:stCxn id="305" idx="1"/>
                <a:endCxn id="295" idx="3"/>
              </p:cNvCxnSpPr>
              <p:nvPr/>
            </p:nvCxnSpPr>
            <p:spPr>
              <a:xfrm flipH="1">
                <a:off x="5675950" y="6069210"/>
                <a:ext cx="42688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>
                <a:off x="5438539" y="4587875"/>
                <a:ext cx="0" cy="89611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" descr="http://ocsl.co.uk/news-events/blog/wp-content/uploads/2015/06/sccm_logo.jp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9176" y="5972672"/>
                <a:ext cx="1043162" cy="586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24" y="5972672"/>
              <a:ext cx="1348801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50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2006" y="1481213"/>
            <a:ext cx="8546693" cy="2813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600" kern="0" dirty="0" smtClean="0">
                <a:latin typeface="Calibri"/>
              </a:rPr>
              <a:t>he </a:t>
            </a: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most </a:t>
            </a:r>
            <a:r>
              <a:rPr lang="en-US" sz="1600" kern="0" dirty="0">
                <a:solidFill>
                  <a:prstClr val="black"/>
                </a:solidFill>
                <a:latin typeface="Calibri"/>
              </a:rPr>
              <a:t>commonly used </a:t>
            </a: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ALM tools are as follows.</a:t>
            </a: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7116" y="1788584"/>
            <a:ext cx="3745841" cy="1236936"/>
            <a:chOff x="3617116" y="1788584"/>
            <a:chExt cx="3745841" cy="1236936"/>
          </a:xfrm>
        </p:grpSpPr>
        <p:sp>
          <p:nvSpPr>
            <p:cNvPr id="73" name="Rounded Rectangle 72"/>
            <p:cNvSpPr/>
            <p:nvPr/>
          </p:nvSpPr>
          <p:spPr>
            <a:xfrm>
              <a:off x="3649132" y="1788584"/>
              <a:ext cx="1494643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17116" y="1835949"/>
              <a:ext cx="1543593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Requirements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3736346" y="2474633"/>
              <a:ext cx="1337222" cy="315627"/>
              <a:chOff x="2881467" y="2545131"/>
              <a:chExt cx="1337222" cy="315627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2881467" y="2545131"/>
                <a:ext cx="1337222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74" name="Picture 4" descr="http://a9group.net/confluence_darkbluetext_large_transp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416" y="2554713"/>
                <a:ext cx="1127325" cy="283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ounded Rectangle 7"/>
            <p:cNvSpPr/>
            <p:nvPr/>
          </p:nvSpPr>
          <p:spPr>
            <a:xfrm>
              <a:off x="5562596" y="1789418"/>
              <a:ext cx="1749559" cy="1218984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50712" y="1864787"/>
              <a:ext cx="19122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 </a:t>
              </a:r>
              <a:endParaRPr lang="en-US" sz="1500" b="1" dirty="0" smtClean="0">
                <a:solidFill>
                  <a:schemeClr val="bg1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m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649809" y="2482349"/>
              <a:ext cx="580309" cy="312078"/>
              <a:chOff x="4787992" y="2332057"/>
              <a:chExt cx="689665" cy="370888"/>
            </a:xfrm>
          </p:grpSpPr>
          <p:sp>
            <p:nvSpPr>
              <p:cNvPr id="269" name="Rounded Rectangle 268"/>
              <p:cNvSpPr/>
              <p:nvPr/>
            </p:nvSpPr>
            <p:spPr>
              <a:xfrm>
                <a:off x="4787992" y="2332057"/>
                <a:ext cx="689665" cy="37088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" name="Picture 8" descr="http://upload.wikimedia.org/wikipedia/commons/3/38/JIRA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839514" y="2365670"/>
                <a:ext cx="586620" cy="3036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roup 271"/>
            <p:cNvGrpSpPr/>
            <p:nvPr/>
          </p:nvGrpSpPr>
          <p:grpSpPr>
            <a:xfrm>
              <a:off x="6294288" y="2482349"/>
              <a:ext cx="950807" cy="287037"/>
              <a:chOff x="4618145" y="2796831"/>
              <a:chExt cx="1045510" cy="315627"/>
            </a:xfrm>
          </p:grpSpPr>
          <p:sp>
            <p:nvSpPr>
              <p:cNvPr id="271" name="Rounded Rectangle 270"/>
              <p:cNvSpPr/>
              <p:nvPr/>
            </p:nvSpPr>
            <p:spPr>
              <a:xfrm>
                <a:off x="4618145" y="2796831"/>
                <a:ext cx="1045510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1" name="Picture 2" descr="JIRA Agi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81747" y="2863423"/>
                <a:ext cx="918306" cy="22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7" name="Straight Arrow Connector 306"/>
            <p:cNvCxnSpPr>
              <a:stCxn id="73" idx="3"/>
              <a:endCxn id="8" idx="1"/>
            </p:cNvCxnSpPr>
            <p:nvPr/>
          </p:nvCxnSpPr>
          <p:spPr>
            <a:xfrm flipV="1">
              <a:off x="5143775" y="2398910"/>
              <a:ext cx="418821" cy="8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735933" y="5101313"/>
            <a:ext cx="6036419" cy="1496334"/>
            <a:chOff x="1735933" y="5101313"/>
            <a:chExt cx="6036419" cy="1496334"/>
          </a:xfrm>
        </p:grpSpPr>
        <p:cxnSp>
          <p:nvCxnSpPr>
            <p:cNvPr id="318" name="Elbow Connector 317"/>
            <p:cNvCxnSpPr>
              <a:stCxn id="42" idx="1"/>
              <a:endCxn id="381" idx="2"/>
            </p:cNvCxnSpPr>
            <p:nvPr/>
          </p:nvCxnSpPr>
          <p:spPr>
            <a:xfrm rot="10800000">
              <a:off x="1735933" y="5134329"/>
              <a:ext cx="596391" cy="968934"/>
            </a:xfrm>
            <a:prstGeom prst="bentConnector2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2285952" y="5359225"/>
              <a:ext cx="2613328" cy="1238422"/>
              <a:chOff x="2339672" y="5543377"/>
              <a:chExt cx="2613328" cy="123842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339672" y="5591574"/>
                <a:ext cx="2613328" cy="1190225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09874" y="5543377"/>
                <a:ext cx="1472924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>
                    <a:solidFill>
                      <a:srgbClr val="1F497D">
                        <a:lumMod val="75000"/>
                        <a:alpha val="45000"/>
                      </a:srgbClr>
                    </a:solidFill>
                    <a:latin typeface="Calibri"/>
                  </a:rPr>
                  <a:t> </a:t>
                </a: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2386043" y="5810250"/>
                <a:ext cx="2509274" cy="925755"/>
                <a:chOff x="1123805" y="5762625"/>
                <a:chExt cx="2509274" cy="925755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1123805" y="5791200"/>
                  <a:ext cx="2509274" cy="89718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254618" y="5762625"/>
                  <a:ext cx="224764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Configuration </a:t>
                  </a:r>
                  <a:r>
                    <a:rPr lang="en-US" sz="1400" b="1" dirty="0">
                      <a:latin typeface="Calibri"/>
                    </a:rPr>
                    <a:t>m</a:t>
                  </a:r>
                  <a:r>
                    <a:rPr lang="en-US" sz="1300" b="1" dirty="0" smtClean="0">
                      <a:latin typeface="Calibri"/>
                    </a:rPr>
                    <a:t>anagement</a:t>
                  </a:r>
                  <a:endParaRPr lang="en-US" sz="1300" b="1" dirty="0">
                    <a:latin typeface="Calibri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668891" y="621712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773137" y="621712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1196975" y="6066940"/>
                  <a:ext cx="561370" cy="546585"/>
                  <a:chOff x="1352271" y="6017166"/>
                  <a:chExt cx="677809" cy="659957"/>
                </a:xfrm>
              </p:grpSpPr>
              <p:sp>
                <p:nvSpPr>
                  <p:cNvPr id="160" name="Rounded Rectangle 159"/>
                  <p:cNvSpPr/>
                  <p:nvPr/>
                </p:nvSpPr>
                <p:spPr>
                  <a:xfrm>
                    <a:off x="1352271" y="6017166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82" name="Picture 81" descr="http://www.jayway.com/wp-content/uploads/2015/07/cloudformation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398152" y="6058277"/>
                    <a:ext cx="586047" cy="5777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2092729" y="6066940"/>
                  <a:ext cx="561370" cy="546585"/>
                  <a:chOff x="1888456" y="6089375"/>
                  <a:chExt cx="677809" cy="659957"/>
                </a:xfrm>
              </p:grpSpPr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1888456" y="6089375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43" name="Picture 18" descr="http://3.bp.blogspot.com/-zCKRCEjz2Uw/UuevU8l-x3I/AAAAAAAAA4s/p6TPSHE1zl4/s1600/chef_logo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1921395" y="6175972"/>
                    <a:ext cx="611930" cy="4867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2988482" y="6066940"/>
                  <a:ext cx="561370" cy="546585"/>
                  <a:chOff x="2885964" y="6264154"/>
                  <a:chExt cx="677809" cy="659957"/>
                </a:xfrm>
              </p:grpSpPr>
              <p:sp>
                <p:nvSpPr>
                  <p:cNvPr id="166" name="Rounded Rectangle 165"/>
                  <p:cNvSpPr/>
                  <p:nvPr/>
                </p:nvSpPr>
                <p:spPr>
                  <a:xfrm>
                    <a:off x="2885964" y="6264154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44" name="Picture 4" descr="http://larriereguichet.fr/img/logo/techno/ansible-logo.png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2926359" y="6295623"/>
                    <a:ext cx="597018" cy="5970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2" name="Rounded Rectangle 11"/>
            <p:cNvSpPr/>
            <p:nvPr/>
          </p:nvSpPr>
          <p:spPr>
            <a:xfrm>
              <a:off x="5114280" y="5407422"/>
              <a:ext cx="2658072" cy="1185464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6295" y="5349171"/>
              <a:ext cx="1474042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rgbClr val="1F497D">
                      <a:lumMod val="75000"/>
                      <a:alpha val="45000"/>
                    </a:srgbClr>
                  </a:solidFill>
                  <a:latin typeface="Calibri"/>
                </a:rPr>
                <a:t> 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DevOps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5097401" y="5628762"/>
              <a:ext cx="1312728" cy="916735"/>
              <a:chOff x="4268922" y="5808150"/>
              <a:chExt cx="1312728" cy="916735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333059" y="5808150"/>
                <a:ext cx="1184454" cy="916735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268922" y="5815615"/>
                <a:ext cx="1312728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Cloud </a:t>
                </a:r>
                <a:r>
                  <a:rPr lang="en-US" sz="1300" b="1" dirty="0" smtClean="0">
                    <a:latin typeface="Calibri"/>
                  </a:rPr>
                  <a:t>provider</a:t>
                </a:r>
                <a:endParaRPr lang="en-US" sz="1300" b="1" dirty="0">
                  <a:latin typeface="Calibri"/>
                </a:endParaRP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4468747" y="6141998"/>
                <a:ext cx="913078" cy="431357"/>
                <a:chOff x="4510460" y="6121843"/>
                <a:chExt cx="913078" cy="431357"/>
              </a:xfrm>
            </p:grpSpPr>
            <p:sp>
              <p:nvSpPr>
                <p:cNvPr id="218" name="Rounded Rectangle 217"/>
                <p:cNvSpPr/>
                <p:nvPr/>
              </p:nvSpPr>
              <p:spPr>
                <a:xfrm>
                  <a:off x="4510460" y="6121843"/>
                  <a:ext cx="913078" cy="4313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81" name="Picture 2" descr="https://codereviewvideos.com/blog/wp-content/uploads/2015/09/AWS-Logo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533388" y="6172677"/>
                  <a:ext cx="867223" cy="329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31" name="Group 230"/>
            <p:cNvGrpSpPr/>
            <p:nvPr/>
          </p:nvGrpSpPr>
          <p:grpSpPr>
            <a:xfrm>
              <a:off x="6351704" y="5629032"/>
              <a:ext cx="1420648" cy="916465"/>
              <a:chOff x="5532751" y="5808420"/>
              <a:chExt cx="1420648" cy="91646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579572" y="5808420"/>
                <a:ext cx="1327006" cy="916465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532751" y="5814967"/>
                <a:ext cx="1420648" cy="2923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Containerization</a:t>
                </a:r>
                <a:endParaRPr lang="en-US" sz="1300" b="1" dirty="0">
                  <a:solidFill>
                    <a:srgbClr val="0A0A0A"/>
                  </a:solidFill>
                  <a:latin typeface="Calibri"/>
                </a:endParaRP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>
                <a:off x="5983412" y="6141998"/>
                <a:ext cx="519327" cy="505649"/>
                <a:chOff x="5878468" y="6113341"/>
                <a:chExt cx="677809" cy="659957"/>
              </a:xfrm>
            </p:grpSpPr>
            <p:sp>
              <p:nvSpPr>
                <p:cNvPr id="226" name="Rounded Rectangle 225"/>
                <p:cNvSpPr/>
                <p:nvPr/>
              </p:nvSpPr>
              <p:spPr>
                <a:xfrm>
                  <a:off x="5878468" y="6113341"/>
                  <a:ext cx="677809" cy="65995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79" name="Picture 6" descr="https://www.icewarp.com/en/img/webrtc/documents/docker-logo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879417" y="6149445"/>
                  <a:ext cx="675910" cy="58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328" name="Straight Arrow Connector 327"/>
            <p:cNvCxnSpPr>
              <a:stCxn id="16" idx="3"/>
              <a:endCxn id="12" idx="1"/>
            </p:cNvCxnSpPr>
            <p:nvPr/>
          </p:nvCxnSpPr>
          <p:spPr>
            <a:xfrm flipV="1">
              <a:off x="4899280" y="6000154"/>
              <a:ext cx="215000" cy="238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4168539" y="5101313"/>
              <a:ext cx="0" cy="31841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Elbow Connector 338"/>
            <p:cNvCxnSpPr>
              <a:stCxn id="424" idx="2"/>
              <a:endCxn id="12" idx="0"/>
            </p:cNvCxnSpPr>
            <p:nvPr/>
          </p:nvCxnSpPr>
          <p:spPr>
            <a:xfrm rot="16200000" flipH="1">
              <a:off x="5812223" y="4776328"/>
              <a:ext cx="295711" cy="966475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3"/>
          <p:cNvSpPr txBox="1">
            <a:spLocks/>
          </p:cNvSpPr>
          <p:nvPr/>
        </p:nvSpPr>
        <p:spPr>
          <a:xfrm>
            <a:off x="8890000" y="6635750"/>
            <a:ext cx="3746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ALM </a:t>
            </a:r>
            <a:r>
              <a:rPr lang="en-US" dirty="0" smtClean="0"/>
              <a:t>tools integration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310" y="2076450"/>
            <a:ext cx="8730486" cy="3057879"/>
            <a:chOff x="210310" y="2076450"/>
            <a:chExt cx="8730486" cy="3057879"/>
          </a:xfrm>
        </p:grpSpPr>
        <p:sp>
          <p:nvSpPr>
            <p:cNvPr id="412" name="Rounded Rectangle 411"/>
            <p:cNvSpPr/>
            <p:nvPr/>
          </p:nvSpPr>
          <p:spPr>
            <a:xfrm>
              <a:off x="7696200" y="2481237"/>
              <a:ext cx="1243234" cy="2641083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925498" y="2457334"/>
              <a:ext cx="78463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 Testing</a:t>
              </a:r>
            </a:p>
          </p:txBody>
        </p:sp>
        <p:sp>
          <p:nvSpPr>
            <p:cNvPr id="381" name="Rounded Rectangle 380"/>
            <p:cNvSpPr/>
            <p:nvPr/>
          </p:nvSpPr>
          <p:spPr>
            <a:xfrm>
              <a:off x="210311" y="2484438"/>
              <a:ext cx="3051242" cy="2649891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10310" y="2523245"/>
              <a:ext cx="30512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rgbClr val="1F497D">
                      <a:lumMod val="75000"/>
                      <a:alpha val="45000"/>
                    </a:srgbClr>
                  </a:solidFill>
                  <a:latin typeface="Calibri"/>
                </a:rPr>
                <a:t> 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Development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280004" y="2809813"/>
              <a:ext cx="769863" cy="1558985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 flipH="1">
              <a:off x="388015" y="2820976"/>
              <a:ext cx="6128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SCM</a:t>
              </a:r>
              <a:endParaRPr lang="en-US" sz="1300" b="1" dirty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65371" y="3552943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387217" y="3167429"/>
              <a:ext cx="564756" cy="234022"/>
              <a:chOff x="227701" y="3725131"/>
              <a:chExt cx="717998" cy="297522"/>
            </a:xfrm>
          </p:grpSpPr>
          <p:sp>
            <p:nvSpPr>
              <p:cNvPr id="409" name="Rounded Rectangle 408"/>
              <p:cNvSpPr/>
              <p:nvPr/>
            </p:nvSpPr>
            <p:spPr>
              <a:xfrm>
                <a:off x="227701" y="3725131"/>
                <a:ext cx="717998" cy="29752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410" name="Picture 2" descr="http://git-scm.com/images/logos/downloads/Git-Logo-1788C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77398" y="3764821"/>
                <a:ext cx="561136" cy="232768"/>
              </a:xfrm>
              <a:prstGeom prst="rect">
                <a:avLst/>
              </a:prstGeom>
              <a:solidFill>
                <a:schemeClr val="bg1"/>
              </a:solidFill>
              <a:ln w="28575"/>
              <a:effectLst/>
              <a:extLst/>
            </p:spPr>
          </p:pic>
        </p:grpSp>
        <p:sp>
          <p:nvSpPr>
            <p:cNvPr id="385" name="Rounded Rectangle 384"/>
            <p:cNvSpPr/>
            <p:nvPr/>
          </p:nvSpPr>
          <p:spPr>
            <a:xfrm>
              <a:off x="1109133" y="2827948"/>
              <a:ext cx="2090718" cy="1549316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113823" y="2824300"/>
              <a:ext cx="21477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Repository </a:t>
              </a:r>
              <a:r>
                <a:rPr lang="en-US" sz="1300" b="1" dirty="0" smtClean="0">
                  <a:latin typeface="Calibri"/>
                </a:rPr>
                <a:t>management</a:t>
              </a:r>
              <a:endParaRPr lang="en-US" sz="1300" b="1" dirty="0">
                <a:latin typeface="Calibri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2113602" y="3187974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2029125" y="3970550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&amp;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1271169" y="3155440"/>
              <a:ext cx="771679" cy="267119"/>
              <a:chOff x="628562" y="4637377"/>
              <a:chExt cx="919060" cy="318136"/>
            </a:xfrm>
          </p:grpSpPr>
          <p:sp>
            <p:nvSpPr>
              <p:cNvPr id="400" name="Rounded Rectangle 399"/>
              <p:cNvSpPr/>
              <p:nvPr/>
            </p:nvSpPr>
            <p:spPr>
              <a:xfrm>
                <a:off x="628562" y="4637377"/>
                <a:ext cx="919060" cy="31813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401" name="Picture 8" descr="https://www.atlassian.com/wac/software/bitbucket/productLogo/imageBinary/bitbucket_logo_productspag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69960" y="4711124"/>
                <a:ext cx="836264" cy="217265"/>
              </a:xfrm>
              <a:prstGeom prst="rect">
                <a:avLst/>
              </a:prstGeom>
              <a:solidFill>
                <a:schemeClr val="bg1"/>
              </a:solidFill>
              <a:ln w="28575"/>
              <a:effectLst/>
              <a:extLst/>
            </p:spPr>
          </p:pic>
        </p:grpSp>
        <p:grpSp>
          <p:nvGrpSpPr>
            <p:cNvPr id="390" name="Group 389"/>
            <p:cNvGrpSpPr/>
            <p:nvPr/>
          </p:nvGrpSpPr>
          <p:grpSpPr>
            <a:xfrm>
              <a:off x="1242718" y="3928253"/>
              <a:ext cx="1871059" cy="279719"/>
              <a:chOff x="1059270" y="5121563"/>
              <a:chExt cx="1871059" cy="279719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1059270" y="5121563"/>
                <a:ext cx="808078" cy="279719"/>
                <a:chOff x="890710" y="5396054"/>
                <a:chExt cx="919060" cy="318136"/>
              </a:xfrm>
            </p:grpSpPr>
            <p:sp>
              <p:nvSpPr>
                <p:cNvPr id="398" name="Rounded Rectangle 397"/>
                <p:cNvSpPr/>
                <p:nvPr/>
              </p:nvSpPr>
              <p:spPr>
                <a:xfrm>
                  <a:off x="890710" y="5396054"/>
                  <a:ext cx="919060" cy="31813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399" name="Picture 2" descr="Fisheye Logo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956065" y="5440726"/>
                  <a:ext cx="766090" cy="237443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  <a:effectLst/>
                <a:extLst/>
              </p:spPr>
            </p:pic>
          </p:grpSp>
          <p:grpSp>
            <p:nvGrpSpPr>
              <p:cNvPr id="395" name="Group 394"/>
              <p:cNvGrpSpPr/>
              <p:nvPr/>
            </p:nvGrpSpPr>
            <p:grpSpPr>
              <a:xfrm>
                <a:off x="2122251" y="5121563"/>
                <a:ext cx="808078" cy="279718"/>
                <a:chOff x="1879528" y="5203236"/>
                <a:chExt cx="919060" cy="318135"/>
              </a:xfrm>
            </p:grpSpPr>
            <p:sp>
              <p:nvSpPr>
                <p:cNvPr id="396" name="Rounded Rectangle 395"/>
                <p:cNvSpPr/>
                <p:nvPr/>
              </p:nvSpPr>
              <p:spPr>
                <a:xfrm>
                  <a:off x="1879528" y="5203236"/>
                  <a:ext cx="919060" cy="31813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397" name="Picture 4" descr="Crucible Logo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930757" y="5243102"/>
                  <a:ext cx="823912" cy="252413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  <a:effectLst/>
                <a:extLst/>
              </p:spPr>
            </p:pic>
          </p:grpSp>
        </p:grpSp>
        <p:grpSp>
          <p:nvGrpSpPr>
            <p:cNvPr id="391" name="Group 390"/>
            <p:cNvGrpSpPr/>
            <p:nvPr/>
          </p:nvGrpSpPr>
          <p:grpSpPr>
            <a:xfrm>
              <a:off x="2490585" y="3155441"/>
              <a:ext cx="482888" cy="470170"/>
              <a:chOff x="1299304" y="4130048"/>
              <a:chExt cx="677809" cy="659957"/>
            </a:xfrm>
          </p:grpSpPr>
          <p:sp>
            <p:nvSpPr>
              <p:cNvPr id="392" name="Rounded Rectangle 391"/>
              <p:cNvSpPr/>
              <p:nvPr/>
            </p:nvSpPr>
            <p:spPr>
              <a:xfrm>
                <a:off x="1299304" y="4130048"/>
                <a:ext cx="677809" cy="6599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393" name="Picture 2" descr="https://www.ostraining.com/cdn/images/coding/github_logo_blog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04170" y="4203590"/>
                <a:ext cx="486318" cy="500570"/>
              </a:xfrm>
              <a:prstGeom prst="rect">
                <a:avLst/>
              </a:prstGeom>
              <a:solidFill>
                <a:schemeClr val="bg1"/>
              </a:solidFill>
              <a:ln w="28575"/>
              <a:effectLst/>
              <a:extLst/>
            </p:spPr>
          </p:pic>
        </p:grpSp>
        <p:cxnSp>
          <p:nvCxnSpPr>
            <p:cNvPr id="421" name="Elbow Connector 420"/>
            <p:cNvCxnSpPr>
              <a:endCxn id="8" idx="2"/>
            </p:cNvCxnSpPr>
            <p:nvPr/>
          </p:nvCxnSpPr>
          <p:spPr>
            <a:xfrm flipV="1">
              <a:off x="3257550" y="3008402"/>
              <a:ext cx="3179826" cy="1467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6667529" y="3007519"/>
              <a:ext cx="2352" cy="2881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>
              <a:off x="3261553" y="4372717"/>
              <a:ext cx="38414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ounded Rectangle 423"/>
            <p:cNvSpPr/>
            <p:nvPr/>
          </p:nvSpPr>
          <p:spPr>
            <a:xfrm>
              <a:off x="3640803" y="3300353"/>
              <a:ext cx="3672075" cy="181135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640803" y="3280834"/>
              <a:ext cx="36720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Continuous 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Integration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3674318" y="3584006"/>
              <a:ext cx="953053" cy="1462757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 flipH="1">
              <a:off x="3677143" y="3583267"/>
              <a:ext cx="9502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Build tool </a:t>
              </a:r>
              <a:endParaRPr lang="en-US" sz="1300" b="1" dirty="0">
                <a:latin typeface="Calibri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011861" y="4510417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011861" y="4072524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3805262" y="3872056"/>
              <a:ext cx="717998" cy="233838"/>
              <a:chOff x="3774261" y="4217959"/>
              <a:chExt cx="717998" cy="233838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3774261" y="4217959"/>
                <a:ext cx="717998" cy="2338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432" name="Picture 2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3802904" y="4259082"/>
                <a:ext cx="660712" cy="151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3" name="Group 432"/>
            <p:cNvGrpSpPr/>
            <p:nvPr/>
          </p:nvGrpSpPr>
          <p:grpSpPr>
            <a:xfrm>
              <a:off x="3805262" y="4716120"/>
              <a:ext cx="717998" cy="245237"/>
              <a:chOff x="3814506" y="4994438"/>
              <a:chExt cx="717998" cy="245237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814506" y="5000137"/>
                <a:ext cx="717998" cy="2338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435" name="Picture 3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07485" y="4994438"/>
                <a:ext cx="532040" cy="245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6" name="Group 435"/>
            <p:cNvGrpSpPr/>
            <p:nvPr/>
          </p:nvGrpSpPr>
          <p:grpSpPr>
            <a:xfrm>
              <a:off x="6097237" y="3579695"/>
              <a:ext cx="1219200" cy="1467068"/>
              <a:chOff x="6094813" y="3807116"/>
              <a:chExt cx="1219200" cy="1467068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6132913" y="3807116"/>
                <a:ext cx="1143000" cy="1467068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 flipH="1">
                <a:off x="6094813" y="3842887"/>
                <a:ext cx="121920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latin typeface="Calibri"/>
                  </a:rPr>
                  <a:t>Artifacts </a:t>
                </a:r>
              </a:p>
              <a:p>
                <a:pPr algn="ctr" fontAlgn="auto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latin typeface="Calibri"/>
                  </a:rPr>
                  <a:t> </a:t>
                </a:r>
                <a:r>
                  <a:rPr lang="en-US" sz="1400" b="1" dirty="0">
                    <a:latin typeface="Calibri"/>
                  </a:rPr>
                  <a:t>m</a:t>
                </a:r>
                <a:r>
                  <a:rPr lang="en-US" sz="1300" b="1" dirty="0" smtClean="0">
                    <a:latin typeface="Calibri"/>
                  </a:rPr>
                  <a:t>anagement </a:t>
                </a:r>
                <a:endParaRPr lang="en-US" sz="1300" b="1" dirty="0">
                  <a:latin typeface="Calibri"/>
                </a:endParaRP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552013" y="4660587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440" name="Group 439"/>
              <p:cNvGrpSpPr/>
              <p:nvPr/>
            </p:nvGrpSpPr>
            <p:grpSpPr>
              <a:xfrm>
                <a:off x="6345414" y="4926327"/>
                <a:ext cx="717998" cy="233838"/>
                <a:chOff x="6158890" y="4816649"/>
                <a:chExt cx="717998" cy="233838"/>
              </a:xfrm>
            </p:grpSpPr>
            <p:sp>
              <p:nvSpPr>
                <p:cNvPr id="444" name="Rounded Rectangle 443"/>
                <p:cNvSpPr/>
                <p:nvPr/>
              </p:nvSpPr>
              <p:spPr>
                <a:xfrm>
                  <a:off x="6158890" y="4816649"/>
                  <a:ext cx="717998" cy="2338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45" name="Picture 22" descr="https://jaxenter.com/wp-content/uploads/2012/02/Nexus-logo.1.jpg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013" b="17645"/>
                <a:stretch/>
              </p:blipFill>
              <p:spPr bwMode="auto">
                <a:xfrm>
                  <a:off x="6199629" y="4855381"/>
                  <a:ext cx="594360" cy="176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6338795" y="4348299"/>
                <a:ext cx="717998" cy="233838"/>
                <a:chOff x="6152271" y="4131073"/>
                <a:chExt cx="717998" cy="233838"/>
              </a:xfrm>
            </p:grpSpPr>
            <p:sp>
              <p:nvSpPr>
                <p:cNvPr id="442" name="Rounded Rectangle 441"/>
                <p:cNvSpPr/>
                <p:nvPr/>
              </p:nvSpPr>
              <p:spPr>
                <a:xfrm>
                  <a:off x="6152271" y="4131073"/>
                  <a:ext cx="717998" cy="2338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43" name="Picture 16" descr="https://encrypted-tbn2.gstatic.com/images?q=tbn:ANd9GcSUZe866MYzttRP5NX-0tSDszIRXuIRJLrkDWjZjo-rrVfqMDuM"/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145" b="20036"/>
                <a:stretch/>
              </p:blipFill>
              <p:spPr bwMode="auto">
                <a:xfrm>
                  <a:off x="6194689" y="4167229"/>
                  <a:ext cx="604254" cy="187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46" name="Group 445"/>
            <p:cNvGrpSpPr/>
            <p:nvPr/>
          </p:nvGrpSpPr>
          <p:grpSpPr>
            <a:xfrm>
              <a:off x="4678261" y="4042641"/>
              <a:ext cx="1407572" cy="1004123"/>
              <a:chOff x="4802243" y="4270062"/>
              <a:chExt cx="1407572" cy="1004123"/>
            </a:xfrm>
          </p:grpSpPr>
          <p:sp>
            <p:nvSpPr>
              <p:cNvPr id="447" name="Rounded Rectangle 446"/>
              <p:cNvSpPr/>
              <p:nvPr/>
            </p:nvSpPr>
            <p:spPr>
              <a:xfrm>
                <a:off x="4802243" y="4327029"/>
                <a:ext cx="1407572" cy="947156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 flipH="1">
                <a:off x="5023673" y="4270062"/>
                <a:ext cx="96471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latin typeface="Calibri"/>
                  </a:rPr>
                  <a:t>CI server</a:t>
                </a:r>
                <a:endParaRPr lang="en-US" sz="1300" b="1" dirty="0">
                  <a:latin typeface="Calibri"/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5353629" y="4752499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450" name="Group 449"/>
              <p:cNvGrpSpPr/>
              <p:nvPr/>
            </p:nvGrpSpPr>
            <p:grpSpPr>
              <a:xfrm>
                <a:off x="5000675" y="4552921"/>
                <a:ext cx="1010708" cy="243398"/>
                <a:chOff x="4593967" y="4701251"/>
                <a:chExt cx="1010708" cy="243398"/>
              </a:xfrm>
            </p:grpSpPr>
            <p:sp>
              <p:nvSpPr>
                <p:cNvPr id="454" name="Rounded Rectangle 453"/>
                <p:cNvSpPr/>
                <p:nvPr/>
              </p:nvSpPr>
              <p:spPr>
                <a:xfrm>
                  <a:off x="4593967" y="4706031"/>
                  <a:ext cx="1010708" cy="2338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55" name="Picture 454" descr="https://wiki.jenkins-ci.org/download/attachments/2916393/logo-title.png?version=1&amp;modificationDate=1302753947000"/>
                <p:cNvPicPr/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655024" y="4701251"/>
                  <a:ext cx="888595" cy="2433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1" name="Group 450"/>
              <p:cNvGrpSpPr/>
              <p:nvPr/>
            </p:nvGrpSpPr>
            <p:grpSpPr>
              <a:xfrm>
                <a:off x="5000675" y="4979805"/>
                <a:ext cx="1010708" cy="233838"/>
                <a:chOff x="4593967" y="5074814"/>
                <a:chExt cx="1010708" cy="233838"/>
              </a:xfrm>
            </p:grpSpPr>
            <p:sp>
              <p:nvSpPr>
                <p:cNvPr id="452" name="Rounded Rectangle 451"/>
                <p:cNvSpPr/>
                <p:nvPr/>
              </p:nvSpPr>
              <p:spPr>
                <a:xfrm>
                  <a:off x="4593967" y="5074814"/>
                  <a:ext cx="1010708" cy="2338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53" name="Picture 8" descr="https://www.atlassian.com/wac/software/bamboo/productLogo/imageBinary/bamboo_logo_landing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727067" y="5085088"/>
                  <a:ext cx="744508" cy="213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56" name="Group 455"/>
            <p:cNvGrpSpPr/>
            <p:nvPr/>
          </p:nvGrpSpPr>
          <p:grpSpPr>
            <a:xfrm>
              <a:off x="4678260" y="3538808"/>
              <a:ext cx="1407572" cy="511819"/>
              <a:chOff x="4745993" y="3752383"/>
              <a:chExt cx="1407572" cy="511819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4745993" y="3796841"/>
                <a:ext cx="1407572" cy="467361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 flipH="1">
                <a:off x="5209662" y="3752383"/>
                <a:ext cx="48023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dirty="0" smtClean="0">
                    <a:solidFill>
                      <a:srgbClr val="0A0A0A"/>
                    </a:solidFill>
                    <a:latin typeface="Calibri"/>
                  </a:rPr>
                  <a:t>SCA</a:t>
                </a:r>
                <a:endParaRPr lang="en-US" sz="1300" b="1" dirty="0">
                  <a:solidFill>
                    <a:srgbClr val="0A0A0A"/>
                  </a:solidFill>
                  <a:latin typeface="Calibri"/>
                </a:endParaRPr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4959260" y="3996532"/>
                <a:ext cx="948119" cy="217543"/>
                <a:chOff x="4963476" y="3996532"/>
                <a:chExt cx="948119" cy="217543"/>
              </a:xfrm>
            </p:grpSpPr>
            <p:sp>
              <p:nvSpPr>
                <p:cNvPr id="460" name="Rounded Rectangle 459"/>
                <p:cNvSpPr/>
                <p:nvPr/>
              </p:nvSpPr>
              <p:spPr>
                <a:xfrm>
                  <a:off x="4963476" y="3996532"/>
                  <a:ext cx="948119" cy="2175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28575"/>
                <a:effectLst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900" b="1" kern="0" dirty="0">
                    <a:solidFill>
                      <a:srgbClr val="1F497D">
                        <a:lumMod val="60000"/>
                        <a:lumOff val="40000"/>
                        <a:alpha val="45000"/>
                      </a:srgbClr>
                    </a:solidFill>
                    <a:latin typeface="Calibri"/>
                  </a:endParaRPr>
                </a:p>
              </p:txBody>
            </p:sp>
            <p:pic>
              <p:nvPicPr>
                <p:cNvPr id="461" name="Picture 2" descr="https://camo.githubusercontent.com/c008717a1d1438f1da3bbe8ea229a0aed7856a21/687474703a2f2f75706c6f61642e77696b696d656469612e6f72672f77696b6970656469612f636f6d6d6f6e732f652f65362f536f6e6172717562652d3438783230302e706e67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063339" y="4015123"/>
                  <a:ext cx="762312" cy="182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462" name="Straight Arrow Connector 461"/>
            <p:cNvCxnSpPr/>
            <p:nvPr/>
          </p:nvCxnSpPr>
          <p:spPr>
            <a:xfrm>
              <a:off x="7316437" y="4377614"/>
              <a:ext cx="379763" cy="0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Elbow Connector 462"/>
            <p:cNvCxnSpPr>
              <a:endCxn id="412" idx="0"/>
            </p:cNvCxnSpPr>
            <p:nvPr/>
          </p:nvCxnSpPr>
          <p:spPr>
            <a:xfrm>
              <a:off x="7305675" y="2076450"/>
              <a:ext cx="1012142" cy="40478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ounded Rectangle 463"/>
            <p:cNvSpPr/>
            <p:nvPr/>
          </p:nvSpPr>
          <p:spPr>
            <a:xfrm>
              <a:off x="3805262" y="4295740"/>
              <a:ext cx="717998" cy="2338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kern="0" dirty="0">
                <a:solidFill>
                  <a:srgbClr val="1F497D">
                    <a:lumMod val="60000"/>
                    <a:lumOff val="40000"/>
                    <a:alpha val="45000"/>
                  </a:srgbClr>
                </a:solidFill>
                <a:latin typeface="Calibri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863104" y="4267879"/>
              <a:ext cx="6023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A0A0A"/>
                  </a:solidFill>
                  <a:latin typeface="Calibri"/>
                </a:rPr>
                <a:t>ANT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932777" y="3581128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767921" y="2781026"/>
              <a:ext cx="1088211" cy="1636425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40020" y="3492359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7981639" y="3234288"/>
              <a:ext cx="613403" cy="294163"/>
              <a:chOff x="7660530" y="3924465"/>
              <a:chExt cx="1026269" cy="492157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7660530" y="3924465"/>
                <a:ext cx="1026269" cy="4921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53" name="Picture 2" descr="Testlink logo.pn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728874" y="3960227"/>
                <a:ext cx="912686" cy="420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7981638" y="3710234"/>
              <a:ext cx="621981" cy="224617"/>
              <a:chOff x="7812303" y="4334683"/>
              <a:chExt cx="621981" cy="224617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7812303" y="4334683"/>
                <a:ext cx="621981" cy="2246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59" name="Picture 158" descr="http://www.associationforsoftwaretesting.org/wp-content/uploads/zephyr_logo_1000x350.png"/>
              <p:cNvPicPr/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70131" y="4371459"/>
                <a:ext cx="508864" cy="161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" name="TextBox 160"/>
            <p:cNvSpPr txBox="1"/>
            <p:nvPr/>
          </p:nvSpPr>
          <p:spPr>
            <a:xfrm>
              <a:off x="8140020" y="3927969"/>
              <a:ext cx="30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Calibri"/>
                </a:rPr>
                <a:t>or</a:t>
              </a:r>
              <a:endParaRPr lang="en-US" sz="1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3" name="Picture 2" descr="http://xenon.jadeglobal.com/wp-content/uploads/2015/03/testrail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48" b="21779"/>
            <a:stretch/>
          </p:blipFill>
          <p:spPr bwMode="auto">
            <a:xfrm>
              <a:off x="7921412" y="4131721"/>
              <a:ext cx="770201" cy="225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ctangle 164"/>
            <p:cNvSpPr/>
            <p:nvPr/>
          </p:nvSpPr>
          <p:spPr>
            <a:xfrm>
              <a:off x="7755467" y="2793886"/>
              <a:ext cx="1109134" cy="405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rgbClr val="1F497D">
                      <a:lumMod val="75000"/>
                      <a:alpha val="45000"/>
                    </a:srgbClr>
                  </a:solidFill>
                  <a:latin typeface="Calibri"/>
                </a:rPr>
                <a:t> </a:t>
              </a: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Test case management</a:t>
              </a:r>
              <a:endParaRPr lang="en-US" sz="1300" b="1" dirty="0">
                <a:solidFill>
                  <a:srgbClr val="0A0A0A"/>
                </a:solidFill>
                <a:latin typeface="Calibri"/>
              </a:endParaRPr>
            </a:p>
          </p:txBody>
        </p:sp>
        <p:pic>
          <p:nvPicPr>
            <p:cNvPr id="169" name="Picture 10" descr="http://www.midwinter-dg.com/images/blog_images/subversion-icon.png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8" r="9606"/>
            <a:stretch/>
          </p:blipFill>
          <p:spPr bwMode="auto">
            <a:xfrm>
              <a:off x="381003" y="3819750"/>
              <a:ext cx="541025" cy="466463"/>
            </a:xfrm>
            <a:prstGeom prst="rect">
              <a:avLst/>
            </a:prstGeom>
            <a:solidFill>
              <a:schemeClr val="bg1"/>
            </a:solidFill>
            <a:ln w="28575"/>
            <a:effectLst/>
            <a:extLst/>
          </p:spPr>
        </p:pic>
        <p:sp>
          <p:nvSpPr>
            <p:cNvPr id="183" name="Rounded Rectangle 182"/>
            <p:cNvSpPr/>
            <p:nvPr/>
          </p:nvSpPr>
          <p:spPr>
            <a:xfrm>
              <a:off x="7767916" y="4487320"/>
              <a:ext cx="1096684" cy="558800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669098" y="4440714"/>
              <a:ext cx="127169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latin typeface="Calibri"/>
                </a:rPr>
                <a:t>UI testing</a:t>
              </a:r>
              <a:endParaRPr lang="en-US" sz="1300" b="1" dirty="0">
                <a:latin typeface="Calibri"/>
              </a:endParaRPr>
            </a:p>
          </p:txBody>
        </p:sp>
        <p:pic>
          <p:nvPicPr>
            <p:cNvPr id="2055" name="Picture 1" descr="http://www.seleniumhq.org/images/big-logo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073" y="4665127"/>
              <a:ext cx="397932" cy="36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Rounded Rectangle 203"/>
            <p:cNvSpPr/>
            <p:nvPr/>
          </p:nvSpPr>
          <p:spPr>
            <a:xfrm>
              <a:off x="279400" y="4428067"/>
              <a:ext cx="2920445" cy="626510"/>
            </a:xfrm>
            <a:prstGeom prst="roundRect">
              <a:avLst>
                <a:gd name="adj" fmla="val 0"/>
              </a:avLst>
            </a:prstGeom>
            <a:solidFill>
              <a:srgbClr val="C6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22731" y="4619298"/>
              <a:ext cx="21477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 smtClean="0">
                  <a:solidFill>
                    <a:srgbClr val="0A0A0A"/>
                  </a:solidFill>
                  <a:latin typeface="Calibri"/>
                </a:rPr>
                <a:t>Unit </a:t>
              </a:r>
              <a:r>
                <a:rPr lang="en-US" sz="1300" b="1" dirty="0" smtClean="0">
                  <a:latin typeface="Calibri"/>
                </a:rPr>
                <a:t>testing</a:t>
              </a:r>
              <a:endParaRPr lang="en-US" sz="1300" b="1" dirty="0">
                <a:latin typeface="Calibri"/>
              </a:endParaRPr>
            </a:p>
          </p:txBody>
        </p:sp>
        <p:pic>
          <p:nvPicPr>
            <p:cNvPr id="206" name="Picture 2" descr="http://www.javacodegeeks.com/wp-content/uploads/2012/10/junit-logo.jp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90" y="4525412"/>
              <a:ext cx="421294" cy="421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7" name="Group 206"/>
            <p:cNvGrpSpPr/>
            <p:nvPr/>
          </p:nvGrpSpPr>
          <p:grpSpPr>
            <a:xfrm>
              <a:off x="2438400" y="4516943"/>
              <a:ext cx="568087" cy="440267"/>
              <a:chOff x="2438400" y="5110775"/>
              <a:chExt cx="677333" cy="524933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438400" y="5110775"/>
                <a:ext cx="677333" cy="52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9" name="Picture 3" descr="http://m.c.lnkd.licdn.com/mpr/mpr/AAEAAQAAAAAAAAVWAAAAJGQwNGFiNzVkLTMyOWMtNDZhMC04ZGQ4LWQ3ZDdlMTUzNjRlOQ.jp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2281" y="5136172"/>
                <a:ext cx="619517" cy="448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0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297784" y="3510281"/>
            <a:ext cx="1155486" cy="857692"/>
            <a:chOff x="7297784" y="3510281"/>
            <a:chExt cx="1155486" cy="857692"/>
          </a:xfrm>
        </p:grpSpPr>
        <p:grpSp>
          <p:nvGrpSpPr>
            <p:cNvPr id="335" name="Group 334"/>
            <p:cNvGrpSpPr/>
            <p:nvPr/>
          </p:nvGrpSpPr>
          <p:grpSpPr>
            <a:xfrm>
              <a:off x="7297784" y="3510281"/>
              <a:ext cx="1155486" cy="567512"/>
              <a:chOff x="7796213" y="2489200"/>
              <a:chExt cx="1344613" cy="660401"/>
            </a:xfrm>
          </p:grpSpPr>
          <p:sp>
            <p:nvSpPr>
              <p:cNvPr id="336" name="Freeform 17"/>
              <p:cNvSpPr>
                <a:spLocks/>
              </p:cNvSpPr>
              <p:nvPr/>
            </p:nvSpPr>
            <p:spPr bwMode="auto">
              <a:xfrm>
                <a:off x="7796213" y="2576513"/>
                <a:ext cx="1260475" cy="573088"/>
              </a:xfrm>
              <a:custGeom>
                <a:avLst/>
                <a:gdLst>
                  <a:gd name="T0" fmla="*/ 488 w 488"/>
                  <a:gd name="T1" fmla="*/ 0 h 222"/>
                  <a:gd name="T2" fmla="*/ 488 w 488"/>
                  <a:gd name="T3" fmla="*/ 182 h 222"/>
                  <a:gd name="T4" fmla="*/ 448 w 488"/>
                  <a:gd name="T5" fmla="*/ 222 h 222"/>
                  <a:gd name="T6" fmla="*/ 0 w 488"/>
                  <a:gd name="T7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222">
                    <a:moveTo>
                      <a:pt x="488" y="0"/>
                    </a:moveTo>
                    <a:cubicBezTo>
                      <a:pt x="488" y="182"/>
                      <a:pt x="488" y="182"/>
                      <a:pt x="488" y="182"/>
                    </a:cubicBezTo>
                    <a:cubicBezTo>
                      <a:pt x="488" y="209"/>
                      <a:pt x="475" y="222"/>
                      <a:pt x="448" y="222"/>
                    </a:cubicBezTo>
                    <a:cubicBezTo>
                      <a:pt x="0" y="222"/>
                      <a:pt x="0" y="222"/>
                      <a:pt x="0" y="222"/>
                    </a:cubicBezTo>
                  </a:path>
                </a:pathLst>
              </a:custGeom>
              <a:noFill/>
              <a:ln w="12700" cap="rnd">
                <a:solidFill>
                  <a:srgbClr val="41A7C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Freeform 18"/>
              <p:cNvSpPr>
                <a:spLocks/>
              </p:cNvSpPr>
              <p:nvPr/>
            </p:nvSpPr>
            <p:spPr bwMode="auto">
              <a:xfrm>
                <a:off x="8970963" y="2489200"/>
                <a:ext cx="169863" cy="185738"/>
              </a:xfrm>
              <a:custGeom>
                <a:avLst/>
                <a:gdLst>
                  <a:gd name="T0" fmla="*/ 1 w 66"/>
                  <a:gd name="T1" fmla="*/ 70 h 72"/>
                  <a:gd name="T2" fmla="*/ 31 w 66"/>
                  <a:gd name="T3" fmla="*/ 2 h 72"/>
                  <a:gd name="T4" fmla="*/ 33 w 66"/>
                  <a:gd name="T5" fmla="*/ 0 h 72"/>
                  <a:gd name="T6" fmla="*/ 35 w 66"/>
                  <a:gd name="T7" fmla="*/ 2 h 72"/>
                  <a:gd name="T8" fmla="*/ 66 w 66"/>
                  <a:gd name="T9" fmla="*/ 70 h 72"/>
                  <a:gd name="T10" fmla="*/ 66 w 66"/>
                  <a:gd name="T11" fmla="*/ 72 h 72"/>
                  <a:gd name="T12" fmla="*/ 64 w 66"/>
                  <a:gd name="T13" fmla="*/ 71 h 72"/>
                  <a:gd name="T14" fmla="*/ 37 w 66"/>
                  <a:gd name="T15" fmla="*/ 48 h 72"/>
                  <a:gd name="T16" fmla="*/ 34 w 66"/>
                  <a:gd name="T17" fmla="*/ 47 h 72"/>
                  <a:gd name="T18" fmla="*/ 30 w 66"/>
                  <a:gd name="T19" fmla="*/ 48 h 72"/>
                  <a:gd name="T20" fmla="*/ 2 w 66"/>
                  <a:gd name="T21" fmla="*/ 71 h 72"/>
                  <a:gd name="T22" fmla="*/ 0 w 66"/>
                  <a:gd name="T23" fmla="*/ 72 h 72"/>
                  <a:gd name="T24" fmla="*/ 1 w 66"/>
                  <a:gd name="T25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2">
                    <a:moveTo>
                      <a:pt x="1" y="70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2" y="1"/>
                      <a:pt x="32" y="0"/>
                      <a:pt x="33" y="0"/>
                    </a:cubicBezTo>
                    <a:cubicBezTo>
                      <a:pt x="34" y="0"/>
                      <a:pt x="34" y="1"/>
                      <a:pt x="35" y="2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6" y="72"/>
                      <a:pt x="65" y="72"/>
                      <a:pt x="64" y="71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7"/>
                      <a:pt x="35" y="47"/>
                      <a:pt x="34" y="47"/>
                    </a:cubicBezTo>
                    <a:cubicBezTo>
                      <a:pt x="32" y="47"/>
                      <a:pt x="31" y="47"/>
                      <a:pt x="30" y="4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2"/>
                      <a:pt x="1" y="72"/>
                      <a:pt x="0" y="72"/>
                    </a:cubicBezTo>
                    <a:cubicBezTo>
                      <a:pt x="0" y="71"/>
                      <a:pt x="0" y="71"/>
                      <a:pt x="1" y="70"/>
                    </a:cubicBezTo>
                    <a:close/>
                  </a:path>
                </a:pathLst>
              </a:custGeom>
              <a:solidFill>
                <a:srgbClr val="41A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5" name="Rectangle 73"/>
            <p:cNvSpPr>
              <a:spLocks noChangeArrowheads="1"/>
            </p:cNvSpPr>
            <p:nvPr/>
          </p:nvSpPr>
          <p:spPr bwMode="auto">
            <a:xfrm>
              <a:off x="7817036" y="3963345"/>
              <a:ext cx="200155" cy="2405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4"/>
            <p:cNvSpPr>
              <a:spLocks/>
            </p:cNvSpPr>
            <p:nvPr/>
          </p:nvSpPr>
          <p:spPr bwMode="auto">
            <a:xfrm>
              <a:off x="7852357" y="3998666"/>
              <a:ext cx="129512" cy="169880"/>
            </a:xfrm>
            <a:custGeom>
              <a:avLst/>
              <a:gdLst>
                <a:gd name="T0" fmla="*/ 0 w 77"/>
                <a:gd name="T1" fmla="*/ 0 h 101"/>
                <a:gd name="T2" fmla="*/ 77 w 77"/>
                <a:gd name="T3" fmla="*/ 0 h 101"/>
                <a:gd name="T4" fmla="*/ 77 w 77"/>
                <a:gd name="T5" fmla="*/ 6 h 101"/>
                <a:gd name="T6" fmla="*/ 77 w 77"/>
                <a:gd name="T7" fmla="*/ 101 h 101"/>
                <a:gd name="T8" fmla="*/ 0 w 77"/>
                <a:gd name="T9" fmla="*/ 101 h 101"/>
                <a:gd name="T10" fmla="*/ 0 w 77"/>
                <a:gd name="T11" fmla="*/ 6 h 101"/>
                <a:gd name="T12" fmla="*/ 0 w 7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1">
                  <a:moveTo>
                    <a:pt x="0" y="0"/>
                  </a:moveTo>
                  <a:lnTo>
                    <a:pt x="77" y="0"/>
                  </a:lnTo>
                  <a:lnTo>
                    <a:pt x="77" y="6"/>
                  </a:lnTo>
                  <a:lnTo>
                    <a:pt x="77" y="101"/>
                  </a:lnTo>
                  <a:lnTo>
                    <a:pt x="0" y="10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75"/>
            <p:cNvSpPr>
              <a:spLocks noChangeArrowheads="1"/>
            </p:cNvSpPr>
            <p:nvPr/>
          </p:nvSpPr>
          <p:spPr bwMode="auto">
            <a:xfrm>
              <a:off x="7887678" y="4018061"/>
              <a:ext cx="109329" cy="16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54"/>
            <p:cNvSpPr>
              <a:spLocks noChangeArrowheads="1"/>
            </p:cNvSpPr>
            <p:nvPr/>
          </p:nvSpPr>
          <p:spPr bwMode="auto">
            <a:xfrm>
              <a:off x="7625836" y="4210805"/>
              <a:ext cx="766007" cy="157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sz="1000" b="1" dirty="0" smtClean="0">
                  <a:solidFill>
                    <a:srgbClr val="EE5558"/>
                  </a:solidFill>
                  <a:latin typeface="Calibri" pitchFamily="34" charset="0"/>
                </a:rPr>
                <a:t>Deployment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5098261" y="2501901"/>
            <a:ext cx="1293270" cy="926298"/>
            <a:chOff x="5246688" y="1320800"/>
            <a:chExt cx="1504950" cy="1077913"/>
          </a:xfrm>
        </p:grpSpPr>
        <p:sp>
          <p:nvSpPr>
            <p:cNvPr id="333" name="Freeform 15"/>
            <p:cNvSpPr>
              <a:spLocks/>
            </p:cNvSpPr>
            <p:nvPr/>
          </p:nvSpPr>
          <p:spPr bwMode="auto">
            <a:xfrm>
              <a:off x="5246688" y="1320800"/>
              <a:ext cx="1419225" cy="976313"/>
            </a:xfrm>
            <a:custGeom>
              <a:avLst/>
              <a:gdLst>
                <a:gd name="T0" fmla="*/ 550 w 550"/>
                <a:gd name="T1" fmla="*/ 378 h 378"/>
                <a:gd name="T2" fmla="*/ 550 w 550"/>
                <a:gd name="T3" fmla="*/ 40 h 378"/>
                <a:gd name="T4" fmla="*/ 510 w 550"/>
                <a:gd name="T5" fmla="*/ 0 h 378"/>
                <a:gd name="T6" fmla="*/ 0 w 550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0" h="378">
                  <a:moveTo>
                    <a:pt x="550" y="378"/>
                  </a:moveTo>
                  <a:cubicBezTo>
                    <a:pt x="550" y="40"/>
                    <a:pt x="550" y="40"/>
                    <a:pt x="550" y="40"/>
                  </a:cubicBezTo>
                  <a:cubicBezTo>
                    <a:pt x="550" y="13"/>
                    <a:pt x="537" y="0"/>
                    <a:pt x="51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41A7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6"/>
            <p:cNvSpPr>
              <a:spLocks/>
            </p:cNvSpPr>
            <p:nvPr/>
          </p:nvSpPr>
          <p:spPr bwMode="auto">
            <a:xfrm>
              <a:off x="6581775" y="2214563"/>
              <a:ext cx="169863" cy="184150"/>
            </a:xfrm>
            <a:custGeom>
              <a:avLst/>
              <a:gdLst>
                <a:gd name="T0" fmla="*/ 0 w 66"/>
                <a:gd name="T1" fmla="*/ 0 h 71"/>
                <a:gd name="T2" fmla="*/ 2 w 66"/>
                <a:gd name="T3" fmla="*/ 1 h 71"/>
                <a:gd name="T4" fmla="*/ 30 w 66"/>
                <a:gd name="T5" fmla="*/ 24 h 71"/>
                <a:gd name="T6" fmla="*/ 34 w 66"/>
                <a:gd name="T7" fmla="*/ 25 h 71"/>
                <a:gd name="T8" fmla="*/ 37 w 66"/>
                <a:gd name="T9" fmla="*/ 24 h 71"/>
                <a:gd name="T10" fmla="*/ 64 w 66"/>
                <a:gd name="T11" fmla="*/ 1 h 71"/>
                <a:gd name="T12" fmla="*/ 66 w 66"/>
                <a:gd name="T13" fmla="*/ 0 h 71"/>
                <a:gd name="T14" fmla="*/ 66 w 66"/>
                <a:gd name="T15" fmla="*/ 2 h 71"/>
                <a:gd name="T16" fmla="*/ 35 w 66"/>
                <a:gd name="T17" fmla="*/ 70 h 71"/>
                <a:gd name="T18" fmla="*/ 33 w 66"/>
                <a:gd name="T19" fmla="*/ 71 h 71"/>
                <a:gd name="T20" fmla="*/ 31 w 66"/>
                <a:gd name="T21" fmla="*/ 70 h 71"/>
                <a:gd name="T22" fmla="*/ 1 w 66"/>
                <a:gd name="T23" fmla="*/ 2 h 71"/>
                <a:gd name="T24" fmla="*/ 0 w 66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4"/>
                    <a:pt x="32" y="25"/>
                    <a:pt x="34" y="25"/>
                  </a:cubicBezTo>
                  <a:cubicBezTo>
                    <a:pt x="35" y="25"/>
                    <a:pt x="36" y="24"/>
                    <a:pt x="37" y="24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6" y="0"/>
                    <a:pt x="66" y="1"/>
                    <a:pt x="66" y="2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1"/>
                    <a:pt x="34" y="71"/>
                    <a:pt x="33" y="71"/>
                  </a:cubicBezTo>
                  <a:cubicBezTo>
                    <a:pt x="32" y="71"/>
                    <a:pt x="32" y="71"/>
                    <a:pt x="31" y="7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1A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31429" y="3752216"/>
            <a:ext cx="4073530" cy="572791"/>
            <a:chOff x="1331429" y="3752216"/>
            <a:chExt cx="4073530" cy="572791"/>
          </a:xfrm>
        </p:grpSpPr>
        <p:grpSp>
          <p:nvGrpSpPr>
            <p:cNvPr id="320" name="Group 319"/>
            <p:cNvGrpSpPr/>
            <p:nvPr/>
          </p:nvGrpSpPr>
          <p:grpSpPr>
            <a:xfrm>
              <a:off x="1331429" y="3752216"/>
              <a:ext cx="4073530" cy="422905"/>
              <a:chOff x="808038" y="2746375"/>
              <a:chExt cx="4740275" cy="492125"/>
            </a:xfrm>
          </p:grpSpPr>
          <p:sp>
            <p:nvSpPr>
              <p:cNvPr id="321" name="Freeform 7"/>
              <p:cNvSpPr>
                <a:spLocks/>
              </p:cNvSpPr>
              <p:nvPr/>
            </p:nvSpPr>
            <p:spPr bwMode="auto">
              <a:xfrm>
                <a:off x="808038" y="2746375"/>
                <a:ext cx="4686300" cy="403225"/>
              </a:xfrm>
              <a:custGeom>
                <a:avLst/>
                <a:gdLst>
                  <a:gd name="T0" fmla="*/ 0 w 1816"/>
                  <a:gd name="T1" fmla="*/ 0 h 156"/>
                  <a:gd name="T2" fmla="*/ 0 w 1816"/>
                  <a:gd name="T3" fmla="*/ 116 h 156"/>
                  <a:gd name="T4" fmla="*/ 40 w 1816"/>
                  <a:gd name="T5" fmla="*/ 156 h 156"/>
                  <a:gd name="T6" fmla="*/ 1816 w 1816"/>
                  <a:gd name="T7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6" h="156">
                    <a:moveTo>
                      <a:pt x="0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43"/>
                      <a:pt x="14" y="156"/>
                      <a:pt x="40" y="156"/>
                    </a:cubicBezTo>
                    <a:cubicBezTo>
                      <a:pt x="1816" y="156"/>
                      <a:pt x="1816" y="156"/>
                      <a:pt x="1816" y="156"/>
                    </a:cubicBezTo>
                  </a:path>
                </a:pathLst>
              </a:custGeom>
              <a:noFill/>
              <a:ln w="12700" cap="rnd">
                <a:solidFill>
                  <a:srgbClr val="41A7C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31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2" name="Freeform 8"/>
              <p:cNvSpPr>
                <a:spLocks/>
              </p:cNvSpPr>
              <p:nvPr/>
            </p:nvSpPr>
            <p:spPr bwMode="auto">
              <a:xfrm>
                <a:off x="5362575" y="3067050"/>
                <a:ext cx="185738" cy="171450"/>
              </a:xfrm>
              <a:custGeom>
                <a:avLst/>
                <a:gdLst>
                  <a:gd name="T0" fmla="*/ 0 w 72"/>
                  <a:gd name="T1" fmla="*/ 66 h 66"/>
                  <a:gd name="T2" fmla="*/ 1 w 72"/>
                  <a:gd name="T3" fmla="*/ 64 h 66"/>
                  <a:gd name="T4" fmla="*/ 24 w 72"/>
                  <a:gd name="T5" fmla="*/ 36 h 66"/>
                  <a:gd name="T6" fmla="*/ 25 w 72"/>
                  <a:gd name="T7" fmla="*/ 32 h 66"/>
                  <a:gd name="T8" fmla="*/ 24 w 72"/>
                  <a:gd name="T9" fmla="*/ 29 h 66"/>
                  <a:gd name="T10" fmla="*/ 1 w 72"/>
                  <a:gd name="T11" fmla="*/ 2 h 66"/>
                  <a:gd name="T12" fmla="*/ 0 w 72"/>
                  <a:gd name="T13" fmla="*/ 0 h 66"/>
                  <a:gd name="T14" fmla="*/ 2 w 72"/>
                  <a:gd name="T15" fmla="*/ 0 h 66"/>
                  <a:gd name="T16" fmla="*/ 70 w 72"/>
                  <a:gd name="T17" fmla="*/ 31 h 66"/>
                  <a:gd name="T18" fmla="*/ 72 w 72"/>
                  <a:gd name="T19" fmla="*/ 33 h 66"/>
                  <a:gd name="T20" fmla="*/ 70 w 72"/>
                  <a:gd name="T21" fmla="*/ 34 h 66"/>
                  <a:gd name="T22" fmla="*/ 2 w 72"/>
                  <a:gd name="T23" fmla="*/ 65 h 66"/>
                  <a:gd name="T24" fmla="*/ 0 w 72"/>
                  <a:gd name="T2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66">
                    <a:moveTo>
                      <a:pt x="0" y="66"/>
                    </a:moveTo>
                    <a:cubicBezTo>
                      <a:pt x="0" y="65"/>
                      <a:pt x="0" y="65"/>
                      <a:pt x="1" y="64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5" y="34"/>
                      <a:pt x="25" y="32"/>
                    </a:cubicBezTo>
                    <a:cubicBezTo>
                      <a:pt x="25" y="31"/>
                      <a:pt x="24" y="30"/>
                      <a:pt x="24" y="29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1" y="31"/>
                      <a:pt x="72" y="32"/>
                      <a:pt x="72" y="33"/>
                    </a:cubicBezTo>
                    <a:cubicBezTo>
                      <a:pt x="72" y="33"/>
                      <a:pt x="71" y="34"/>
                      <a:pt x="70" y="34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1" y="66"/>
                      <a:pt x="0" y="66"/>
                      <a:pt x="0" y="66"/>
                    </a:cubicBezTo>
                    <a:close/>
                  </a:path>
                </a:pathLst>
              </a:custGeom>
              <a:solidFill>
                <a:srgbClr val="41A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" name="Rectangle 53"/>
            <p:cNvSpPr>
              <a:spLocks noChangeArrowheads="1"/>
            </p:cNvSpPr>
            <p:nvPr/>
          </p:nvSpPr>
          <p:spPr bwMode="auto">
            <a:xfrm>
              <a:off x="3189934" y="4171119"/>
              <a:ext cx="74860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EE5558"/>
                  </a:solidFill>
                  <a:effectLst/>
                  <a:latin typeface="Calibri" pitchFamily="34" charset="0"/>
                  <a:cs typeface="Arial" pitchFamily="34" charset="0"/>
                </a:rPr>
                <a:t>Fetch </a:t>
              </a:r>
              <a:r>
                <a:rPr lang="en-US" altLang="en-US" sz="1000" b="1" dirty="0">
                  <a:solidFill>
                    <a:srgbClr val="EE5558"/>
                  </a:solidFill>
                  <a:latin typeface="Calibri" pitchFamily="34" charset="0"/>
                </a:rPr>
                <a:t>changes</a:t>
              </a:r>
            </a:p>
          </p:txBody>
        </p:sp>
        <p:sp>
          <p:nvSpPr>
            <p:cNvPr id="217" name="Rectangle 55"/>
            <p:cNvSpPr>
              <a:spLocks noChangeArrowheads="1"/>
            </p:cNvSpPr>
            <p:nvPr/>
          </p:nvSpPr>
          <p:spPr bwMode="auto">
            <a:xfrm>
              <a:off x="3433820" y="3975017"/>
              <a:ext cx="238840" cy="200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6"/>
            <p:cNvSpPr>
              <a:spLocks/>
            </p:cNvSpPr>
            <p:nvPr/>
          </p:nvSpPr>
          <p:spPr bwMode="auto">
            <a:xfrm>
              <a:off x="3469141" y="4033198"/>
              <a:ext cx="168197" cy="129512"/>
            </a:xfrm>
            <a:custGeom>
              <a:avLst/>
              <a:gdLst>
                <a:gd name="T0" fmla="*/ 0 w 100"/>
                <a:gd name="T1" fmla="*/ 0 h 77"/>
                <a:gd name="T2" fmla="*/ 5 w 100"/>
                <a:gd name="T3" fmla="*/ 0 h 77"/>
                <a:gd name="T4" fmla="*/ 100 w 100"/>
                <a:gd name="T5" fmla="*/ 0 h 77"/>
                <a:gd name="T6" fmla="*/ 100 w 100"/>
                <a:gd name="T7" fmla="*/ 77 h 77"/>
                <a:gd name="T8" fmla="*/ 5 w 100"/>
                <a:gd name="T9" fmla="*/ 77 h 77"/>
                <a:gd name="T10" fmla="*/ 0 w 100"/>
                <a:gd name="T11" fmla="*/ 77 h 77"/>
                <a:gd name="T12" fmla="*/ 0 w 10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77">
                  <a:moveTo>
                    <a:pt x="0" y="0"/>
                  </a:moveTo>
                  <a:lnTo>
                    <a:pt x="5" y="0"/>
                  </a:lnTo>
                  <a:lnTo>
                    <a:pt x="100" y="0"/>
                  </a:lnTo>
                  <a:lnTo>
                    <a:pt x="100" y="77"/>
                  </a:lnTo>
                  <a:lnTo>
                    <a:pt x="5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57"/>
            <p:cNvSpPr>
              <a:spLocks noChangeArrowheads="1"/>
            </p:cNvSpPr>
            <p:nvPr/>
          </p:nvSpPr>
          <p:spPr bwMode="auto">
            <a:xfrm>
              <a:off x="3522175" y="4030950"/>
              <a:ext cx="111010" cy="16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68577" y="4606291"/>
            <a:ext cx="4218131" cy="956310"/>
            <a:chOff x="4268577" y="4606291"/>
            <a:chExt cx="4218131" cy="956310"/>
          </a:xfrm>
        </p:grpSpPr>
        <p:grpSp>
          <p:nvGrpSpPr>
            <p:cNvPr id="338" name="Group 337"/>
            <p:cNvGrpSpPr/>
            <p:nvPr/>
          </p:nvGrpSpPr>
          <p:grpSpPr>
            <a:xfrm>
              <a:off x="4268577" y="4606291"/>
              <a:ext cx="4218131" cy="956310"/>
              <a:chOff x="4232275" y="3790950"/>
              <a:chExt cx="4908551" cy="1112838"/>
            </a:xfrm>
          </p:grpSpPr>
          <p:sp>
            <p:nvSpPr>
              <p:cNvPr id="339" name="Freeform 19"/>
              <p:cNvSpPr>
                <a:spLocks noEditPoints="1"/>
              </p:cNvSpPr>
              <p:nvPr/>
            </p:nvSpPr>
            <p:spPr bwMode="auto">
              <a:xfrm>
                <a:off x="4321175" y="3790950"/>
                <a:ext cx="4735513" cy="1042988"/>
              </a:xfrm>
              <a:custGeom>
                <a:avLst/>
                <a:gdLst>
                  <a:gd name="T0" fmla="*/ 1835 w 1835"/>
                  <a:gd name="T1" fmla="*/ 404 h 404"/>
                  <a:gd name="T2" fmla="*/ 1835 w 1835"/>
                  <a:gd name="T3" fmla="*/ 288 h 404"/>
                  <a:gd name="T4" fmla="*/ 1795 w 1835"/>
                  <a:gd name="T5" fmla="*/ 248 h 404"/>
                  <a:gd name="T6" fmla="*/ 909 w 1835"/>
                  <a:gd name="T7" fmla="*/ 248 h 404"/>
                  <a:gd name="T8" fmla="*/ 909 w 1835"/>
                  <a:gd name="T9" fmla="*/ 404 h 404"/>
                  <a:gd name="T10" fmla="*/ 0 w 1835"/>
                  <a:gd name="T11" fmla="*/ 404 h 404"/>
                  <a:gd name="T12" fmla="*/ 0 w 1835"/>
                  <a:gd name="T13" fmla="*/ 288 h 404"/>
                  <a:gd name="T14" fmla="*/ 40 w 1835"/>
                  <a:gd name="T15" fmla="*/ 248 h 404"/>
                  <a:gd name="T16" fmla="*/ 909 w 1835"/>
                  <a:gd name="T17" fmla="*/ 248 h 404"/>
                  <a:gd name="T18" fmla="*/ 909 w 1835"/>
                  <a:gd name="T1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5" h="404">
                    <a:moveTo>
                      <a:pt x="1835" y="404"/>
                    </a:moveTo>
                    <a:cubicBezTo>
                      <a:pt x="1835" y="288"/>
                      <a:pt x="1835" y="288"/>
                      <a:pt x="1835" y="288"/>
                    </a:cubicBezTo>
                    <a:cubicBezTo>
                      <a:pt x="1835" y="261"/>
                      <a:pt x="1822" y="248"/>
                      <a:pt x="1795" y="248"/>
                    </a:cubicBezTo>
                    <a:cubicBezTo>
                      <a:pt x="909" y="248"/>
                      <a:pt x="909" y="248"/>
                      <a:pt x="909" y="248"/>
                    </a:cubicBezTo>
                    <a:cubicBezTo>
                      <a:pt x="909" y="404"/>
                      <a:pt x="909" y="404"/>
                      <a:pt x="909" y="404"/>
                    </a:cubicBezTo>
                    <a:moveTo>
                      <a:pt x="0" y="404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61"/>
                      <a:pt x="13" y="248"/>
                      <a:pt x="40" y="248"/>
                    </a:cubicBezTo>
                    <a:cubicBezTo>
                      <a:pt x="909" y="248"/>
                      <a:pt x="909" y="248"/>
                      <a:pt x="909" y="248"/>
                    </a:cubicBezTo>
                    <a:cubicBezTo>
                      <a:pt x="909" y="0"/>
                      <a:pt x="909" y="0"/>
                      <a:pt x="909" y="0"/>
                    </a:cubicBezTo>
                  </a:path>
                </a:pathLst>
              </a:custGeom>
              <a:noFill/>
              <a:ln w="12700" cap="rnd">
                <a:solidFill>
                  <a:srgbClr val="41A7C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0"/>
              <p:cNvSpPr>
                <a:spLocks/>
              </p:cNvSpPr>
              <p:nvPr/>
            </p:nvSpPr>
            <p:spPr bwMode="auto">
              <a:xfrm>
                <a:off x="4232275" y="4721225"/>
                <a:ext cx="171450" cy="182563"/>
              </a:xfrm>
              <a:custGeom>
                <a:avLst/>
                <a:gdLst>
                  <a:gd name="T0" fmla="*/ 0 w 66"/>
                  <a:gd name="T1" fmla="*/ 0 h 71"/>
                  <a:gd name="T2" fmla="*/ 2 w 66"/>
                  <a:gd name="T3" fmla="*/ 1 h 71"/>
                  <a:gd name="T4" fmla="*/ 30 w 66"/>
                  <a:gd name="T5" fmla="*/ 24 h 71"/>
                  <a:gd name="T6" fmla="*/ 34 w 66"/>
                  <a:gd name="T7" fmla="*/ 25 h 71"/>
                  <a:gd name="T8" fmla="*/ 37 w 66"/>
                  <a:gd name="T9" fmla="*/ 24 h 71"/>
                  <a:gd name="T10" fmla="*/ 64 w 66"/>
                  <a:gd name="T11" fmla="*/ 1 h 71"/>
                  <a:gd name="T12" fmla="*/ 66 w 66"/>
                  <a:gd name="T13" fmla="*/ 0 h 71"/>
                  <a:gd name="T14" fmla="*/ 66 w 66"/>
                  <a:gd name="T15" fmla="*/ 2 h 71"/>
                  <a:gd name="T16" fmla="*/ 35 w 66"/>
                  <a:gd name="T17" fmla="*/ 70 h 71"/>
                  <a:gd name="T18" fmla="*/ 33 w 66"/>
                  <a:gd name="T19" fmla="*/ 71 h 71"/>
                  <a:gd name="T20" fmla="*/ 31 w 66"/>
                  <a:gd name="T21" fmla="*/ 70 h 71"/>
                  <a:gd name="T22" fmla="*/ 1 w 66"/>
                  <a:gd name="T23" fmla="*/ 2 h 71"/>
                  <a:gd name="T24" fmla="*/ 0 w 66"/>
                  <a:gd name="T2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1">
                    <a:moveTo>
                      <a:pt x="0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4"/>
                      <a:pt x="32" y="25"/>
                      <a:pt x="34" y="25"/>
                    </a:cubicBezTo>
                    <a:cubicBezTo>
                      <a:pt x="35" y="25"/>
                      <a:pt x="36" y="24"/>
                      <a:pt x="37" y="24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5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2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1"/>
                      <a:pt x="34" y="71"/>
                      <a:pt x="33" y="71"/>
                    </a:cubicBezTo>
                    <a:cubicBezTo>
                      <a:pt x="32" y="71"/>
                      <a:pt x="32" y="71"/>
                      <a:pt x="31" y="7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A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1"/>
              <p:cNvSpPr>
                <a:spLocks/>
              </p:cNvSpPr>
              <p:nvPr/>
            </p:nvSpPr>
            <p:spPr bwMode="auto">
              <a:xfrm>
                <a:off x="6581775" y="4721225"/>
                <a:ext cx="169863" cy="182563"/>
              </a:xfrm>
              <a:custGeom>
                <a:avLst/>
                <a:gdLst>
                  <a:gd name="T0" fmla="*/ 0 w 66"/>
                  <a:gd name="T1" fmla="*/ 0 h 71"/>
                  <a:gd name="T2" fmla="*/ 2 w 66"/>
                  <a:gd name="T3" fmla="*/ 1 h 71"/>
                  <a:gd name="T4" fmla="*/ 30 w 66"/>
                  <a:gd name="T5" fmla="*/ 24 h 71"/>
                  <a:gd name="T6" fmla="*/ 34 w 66"/>
                  <a:gd name="T7" fmla="*/ 25 h 71"/>
                  <a:gd name="T8" fmla="*/ 37 w 66"/>
                  <a:gd name="T9" fmla="*/ 24 h 71"/>
                  <a:gd name="T10" fmla="*/ 64 w 66"/>
                  <a:gd name="T11" fmla="*/ 1 h 71"/>
                  <a:gd name="T12" fmla="*/ 66 w 66"/>
                  <a:gd name="T13" fmla="*/ 0 h 71"/>
                  <a:gd name="T14" fmla="*/ 66 w 66"/>
                  <a:gd name="T15" fmla="*/ 2 h 71"/>
                  <a:gd name="T16" fmla="*/ 35 w 66"/>
                  <a:gd name="T17" fmla="*/ 70 h 71"/>
                  <a:gd name="T18" fmla="*/ 33 w 66"/>
                  <a:gd name="T19" fmla="*/ 71 h 71"/>
                  <a:gd name="T20" fmla="*/ 31 w 66"/>
                  <a:gd name="T21" fmla="*/ 70 h 71"/>
                  <a:gd name="T22" fmla="*/ 1 w 66"/>
                  <a:gd name="T23" fmla="*/ 2 h 71"/>
                  <a:gd name="T24" fmla="*/ 0 w 66"/>
                  <a:gd name="T2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1">
                    <a:moveTo>
                      <a:pt x="0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4"/>
                      <a:pt x="32" y="25"/>
                      <a:pt x="34" y="25"/>
                    </a:cubicBezTo>
                    <a:cubicBezTo>
                      <a:pt x="35" y="25"/>
                      <a:pt x="36" y="24"/>
                      <a:pt x="37" y="24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5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2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1"/>
                      <a:pt x="34" y="71"/>
                      <a:pt x="33" y="71"/>
                    </a:cubicBezTo>
                    <a:cubicBezTo>
                      <a:pt x="32" y="71"/>
                      <a:pt x="32" y="71"/>
                      <a:pt x="31" y="7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A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2"/>
              <p:cNvSpPr>
                <a:spLocks/>
              </p:cNvSpPr>
              <p:nvPr/>
            </p:nvSpPr>
            <p:spPr bwMode="auto">
              <a:xfrm>
                <a:off x="8970963" y="4721225"/>
                <a:ext cx="169863" cy="182563"/>
              </a:xfrm>
              <a:custGeom>
                <a:avLst/>
                <a:gdLst>
                  <a:gd name="T0" fmla="*/ 0 w 66"/>
                  <a:gd name="T1" fmla="*/ 0 h 71"/>
                  <a:gd name="T2" fmla="*/ 2 w 66"/>
                  <a:gd name="T3" fmla="*/ 1 h 71"/>
                  <a:gd name="T4" fmla="*/ 30 w 66"/>
                  <a:gd name="T5" fmla="*/ 24 h 71"/>
                  <a:gd name="T6" fmla="*/ 34 w 66"/>
                  <a:gd name="T7" fmla="*/ 25 h 71"/>
                  <a:gd name="T8" fmla="*/ 37 w 66"/>
                  <a:gd name="T9" fmla="*/ 24 h 71"/>
                  <a:gd name="T10" fmla="*/ 64 w 66"/>
                  <a:gd name="T11" fmla="*/ 1 h 71"/>
                  <a:gd name="T12" fmla="*/ 66 w 66"/>
                  <a:gd name="T13" fmla="*/ 0 h 71"/>
                  <a:gd name="T14" fmla="*/ 66 w 66"/>
                  <a:gd name="T15" fmla="*/ 2 h 71"/>
                  <a:gd name="T16" fmla="*/ 35 w 66"/>
                  <a:gd name="T17" fmla="*/ 70 h 71"/>
                  <a:gd name="T18" fmla="*/ 33 w 66"/>
                  <a:gd name="T19" fmla="*/ 71 h 71"/>
                  <a:gd name="T20" fmla="*/ 31 w 66"/>
                  <a:gd name="T21" fmla="*/ 70 h 71"/>
                  <a:gd name="T22" fmla="*/ 1 w 66"/>
                  <a:gd name="T23" fmla="*/ 2 h 71"/>
                  <a:gd name="T24" fmla="*/ 0 w 66"/>
                  <a:gd name="T2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1">
                    <a:moveTo>
                      <a:pt x="0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4"/>
                      <a:pt x="32" y="25"/>
                      <a:pt x="34" y="25"/>
                    </a:cubicBezTo>
                    <a:cubicBezTo>
                      <a:pt x="35" y="25"/>
                      <a:pt x="36" y="24"/>
                      <a:pt x="37" y="24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5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2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1"/>
                      <a:pt x="34" y="71"/>
                      <a:pt x="33" y="71"/>
                    </a:cubicBezTo>
                    <a:cubicBezTo>
                      <a:pt x="32" y="71"/>
                      <a:pt x="32" y="71"/>
                      <a:pt x="31" y="7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1A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" name="Rectangle 115"/>
            <p:cNvSpPr>
              <a:spLocks noChangeArrowheads="1"/>
            </p:cNvSpPr>
            <p:nvPr/>
          </p:nvSpPr>
          <p:spPr bwMode="auto">
            <a:xfrm>
              <a:off x="6248751" y="4772066"/>
              <a:ext cx="200155" cy="238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6"/>
            <p:cNvSpPr>
              <a:spLocks/>
            </p:cNvSpPr>
            <p:nvPr/>
          </p:nvSpPr>
          <p:spPr bwMode="auto">
            <a:xfrm>
              <a:off x="6284072" y="4807387"/>
              <a:ext cx="129512" cy="168197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5 h 100"/>
                <a:gd name="T4" fmla="*/ 77 w 77"/>
                <a:gd name="T5" fmla="*/ 100 h 100"/>
                <a:gd name="T6" fmla="*/ 0 w 77"/>
                <a:gd name="T7" fmla="*/ 100 h 100"/>
                <a:gd name="T8" fmla="*/ 0 w 77"/>
                <a:gd name="T9" fmla="*/ 5 h 100"/>
                <a:gd name="T10" fmla="*/ 0 w 77"/>
                <a:gd name="T11" fmla="*/ 0 h 100"/>
                <a:gd name="T12" fmla="*/ 77 w 7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0">
                  <a:moveTo>
                    <a:pt x="77" y="0"/>
                  </a:moveTo>
                  <a:lnTo>
                    <a:pt x="77" y="5"/>
                  </a:lnTo>
                  <a:lnTo>
                    <a:pt x="77" y="100"/>
                  </a:lnTo>
                  <a:lnTo>
                    <a:pt x="0" y="100"/>
                  </a:lnTo>
                  <a:lnTo>
                    <a:pt x="0" y="5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17"/>
            <p:cNvSpPr>
              <a:spLocks noChangeArrowheads="1"/>
            </p:cNvSpPr>
            <p:nvPr/>
          </p:nvSpPr>
          <p:spPr bwMode="auto">
            <a:xfrm>
              <a:off x="6319394" y="4820054"/>
              <a:ext cx="109329" cy="15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Rectangle 54"/>
            <p:cNvSpPr>
              <a:spLocks noChangeArrowheads="1"/>
            </p:cNvSpPr>
            <p:nvPr/>
          </p:nvSpPr>
          <p:spPr bwMode="auto">
            <a:xfrm>
              <a:off x="6475144" y="4794941"/>
              <a:ext cx="126957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n-US" altLang="en-US" sz="1000" b="1" dirty="0">
                  <a:solidFill>
                    <a:srgbClr val="EE5558"/>
                  </a:solidFill>
                  <a:latin typeface="Calibri" pitchFamily="34" charset="0"/>
                </a:rPr>
                <a:t>Notify success</a:t>
              </a:r>
              <a:r>
                <a:rPr lang="en-US" altLang="en-US" sz="1000" b="1" dirty="0" smtClean="0">
                  <a:solidFill>
                    <a:srgbClr val="EE5558"/>
                  </a:solidFill>
                  <a:latin typeface="Calibri" pitchFamily="34" charset="0"/>
                </a:rPr>
                <a:t> </a:t>
              </a:r>
              <a:r>
                <a:rPr lang="en-US" altLang="en-US" sz="1000" b="1" dirty="0">
                  <a:solidFill>
                    <a:srgbClr val="EE5558"/>
                  </a:solidFill>
                  <a:latin typeface="Calibri" pitchFamily="34" charset="0"/>
                </a:rPr>
                <a:t>or failure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0077" y="3748088"/>
            <a:ext cx="3201122" cy="2388728"/>
            <a:chOff x="630077" y="3748088"/>
            <a:chExt cx="3201122" cy="2388728"/>
          </a:xfrm>
        </p:grpSpPr>
        <p:sp>
          <p:nvSpPr>
            <p:cNvPr id="289" name="Freeform 5"/>
            <p:cNvSpPr>
              <a:spLocks/>
            </p:cNvSpPr>
            <p:nvPr/>
          </p:nvSpPr>
          <p:spPr bwMode="auto">
            <a:xfrm>
              <a:off x="726261" y="3823119"/>
              <a:ext cx="3104938" cy="2313697"/>
            </a:xfrm>
            <a:custGeom>
              <a:avLst/>
              <a:gdLst>
                <a:gd name="T0" fmla="*/ 0 w 1400"/>
                <a:gd name="T1" fmla="*/ 0 h 1042"/>
                <a:gd name="T2" fmla="*/ 0 w 1400"/>
                <a:gd name="T3" fmla="*/ 1002 h 1042"/>
                <a:gd name="T4" fmla="*/ 40 w 1400"/>
                <a:gd name="T5" fmla="*/ 1042 h 1042"/>
                <a:gd name="T6" fmla="*/ 1400 w 1400"/>
                <a:gd name="T7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0" h="1042">
                  <a:moveTo>
                    <a:pt x="0" y="0"/>
                  </a:moveTo>
                  <a:cubicBezTo>
                    <a:pt x="0" y="1002"/>
                    <a:pt x="0" y="1002"/>
                    <a:pt x="0" y="1002"/>
                  </a:cubicBezTo>
                  <a:cubicBezTo>
                    <a:pt x="0" y="1029"/>
                    <a:pt x="14" y="1042"/>
                    <a:pt x="40" y="1042"/>
                  </a:cubicBezTo>
                  <a:cubicBezTo>
                    <a:pt x="1400" y="1042"/>
                    <a:pt x="1400" y="1042"/>
                    <a:pt x="1400" y="1042"/>
                  </a:cubicBezTo>
                </a:path>
              </a:pathLst>
            </a:custGeom>
            <a:noFill/>
            <a:ln w="12700" cap="rnd">
              <a:solidFill>
                <a:srgbClr val="41A7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50"/>
            <p:cNvSpPr>
              <a:spLocks noChangeArrowheads="1"/>
            </p:cNvSpPr>
            <p:nvPr/>
          </p:nvSpPr>
          <p:spPr bwMode="auto">
            <a:xfrm>
              <a:off x="630077" y="4709833"/>
              <a:ext cx="200155" cy="2405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1"/>
            <p:cNvSpPr>
              <a:spLocks/>
            </p:cNvSpPr>
            <p:nvPr/>
          </p:nvSpPr>
          <p:spPr bwMode="auto">
            <a:xfrm>
              <a:off x="665398" y="4745155"/>
              <a:ext cx="129512" cy="169880"/>
            </a:xfrm>
            <a:custGeom>
              <a:avLst/>
              <a:gdLst>
                <a:gd name="T0" fmla="*/ 77 w 77"/>
                <a:gd name="T1" fmla="*/ 0 h 101"/>
                <a:gd name="T2" fmla="*/ 77 w 77"/>
                <a:gd name="T3" fmla="*/ 5 h 101"/>
                <a:gd name="T4" fmla="*/ 77 w 77"/>
                <a:gd name="T5" fmla="*/ 101 h 101"/>
                <a:gd name="T6" fmla="*/ 0 w 77"/>
                <a:gd name="T7" fmla="*/ 101 h 101"/>
                <a:gd name="T8" fmla="*/ 0 w 77"/>
                <a:gd name="T9" fmla="*/ 5 h 101"/>
                <a:gd name="T10" fmla="*/ 0 w 77"/>
                <a:gd name="T11" fmla="*/ 0 h 101"/>
                <a:gd name="T12" fmla="*/ 77 w 77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1">
                  <a:moveTo>
                    <a:pt x="77" y="0"/>
                  </a:moveTo>
                  <a:lnTo>
                    <a:pt x="77" y="5"/>
                  </a:lnTo>
                  <a:lnTo>
                    <a:pt x="77" y="101"/>
                  </a:lnTo>
                  <a:lnTo>
                    <a:pt x="0" y="101"/>
                  </a:lnTo>
                  <a:lnTo>
                    <a:pt x="0" y="5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2"/>
            <p:cNvSpPr>
              <a:spLocks noChangeArrowheads="1"/>
            </p:cNvSpPr>
            <p:nvPr/>
          </p:nvSpPr>
          <p:spPr bwMode="auto">
            <a:xfrm>
              <a:off x="700720" y="4758611"/>
              <a:ext cx="109329" cy="16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54"/>
            <p:cNvSpPr>
              <a:spLocks noChangeArrowheads="1"/>
            </p:cNvSpPr>
            <p:nvPr/>
          </p:nvSpPr>
          <p:spPr bwMode="auto">
            <a:xfrm>
              <a:off x="840323" y="4738427"/>
              <a:ext cx="92653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EE5558"/>
                  </a:solidFill>
                  <a:effectLst/>
                  <a:latin typeface="Calibri" pitchFamily="34" charset="0"/>
                  <a:cs typeface="Arial" pitchFamily="34" charset="0"/>
                </a:rPr>
                <a:t>Check</a:t>
              </a:r>
              <a:r>
                <a:rPr lang="en-US" altLang="en-US" sz="1000" b="1" dirty="0">
                  <a:solidFill>
                    <a:srgbClr val="EE5558"/>
                  </a:solidFill>
                  <a:latin typeface="Calibri" pitchFamily="34" charset="0"/>
                </a:rPr>
                <a:t>-in Changes</a:t>
              </a:r>
            </a:p>
          </p:txBody>
        </p:sp>
        <p:sp>
          <p:nvSpPr>
            <p:cNvPr id="319" name="Freeform 6"/>
            <p:cNvSpPr>
              <a:spLocks/>
            </p:cNvSpPr>
            <p:nvPr/>
          </p:nvSpPr>
          <p:spPr bwMode="auto">
            <a:xfrm>
              <a:off x="644974" y="3748088"/>
              <a:ext cx="145971" cy="159613"/>
            </a:xfrm>
            <a:custGeom>
              <a:avLst/>
              <a:gdLst>
                <a:gd name="T0" fmla="*/ 1 w 66"/>
                <a:gd name="T1" fmla="*/ 70 h 72"/>
                <a:gd name="T2" fmla="*/ 31 w 66"/>
                <a:gd name="T3" fmla="*/ 2 h 72"/>
                <a:gd name="T4" fmla="*/ 33 w 66"/>
                <a:gd name="T5" fmla="*/ 0 h 72"/>
                <a:gd name="T6" fmla="*/ 35 w 66"/>
                <a:gd name="T7" fmla="*/ 2 h 72"/>
                <a:gd name="T8" fmla="*/ 66 w 66"/>
                <a:gd name="T9" fmla="*/ 70 h 72"/>
                <a:gd name="T10" fmla="*/ 66 w 66"/>
                <a:gd name="T11" fmla="*/ 72 h 72"/>
                <a:gd name="T12" fmla="*/ 64 w 66"/>
                <a:gd name="T13" fmla="*/ 71 h 72"/>
                <a:gd name="T14" fmla="*/ 37 w 66"/>
                <a:gd name="T15" fmla="*/ 48 h 72"/>
                <a:gd name="T16" fmla="*/ 34 w 66"/>
                <a:gd name="T17" fmla="*/ 47 h 72"/>
                <a:gd name="T18" fmla="*/ 30 w 66"/>
                <a:gd name="T19" fmla="*/ 48 h 72"/>
                <a:gd name="T20" fmla="*/ 2 w 66"/>
                <a:gd name="T21" fmla="*/ 71 h 72"/>
                <a:gd name="T22" fmla="*/ 0 w 66"/>
                <a:gd name="T23" fmla="*/ 72 h 72"/>
                <a:gd name="T24" fmla="*/ 1 w 66"/>
                <a:gd name="T2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2">
                  <a:moveTo>
                    <a:pt x="1" y="70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2" y="0"/>
                    <a:pt x="33" y="0"/>
                  </a:cubicBezTo>
                  <a:cubicBezTo>
                    <a:pt x="34" y="0"/>
                    <a:pt x="34" y="1"/>
                    <a:pt x="35" y="2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5" y="72"/>
                    <a:pt x="64" y="7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7"/>
                    <a:pt x="35" y="47"/>
                    <a:pt x="34" y="47"/>
                  </a:cubicBezTo>
                  <a:cubicBezTo>
                    <a:pt x="32" y="47"/>
                    <a:pt x="31" y="47"/>
                    <a:pt x="30" y="48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1"/>
                    <a:pt x="0" y="71"/>
                    <a:pt x="1" y="70"/>
                  </a:cubicBezTo>
                  <a:close/>
                </a:path>
              </a:pathLst>
            </a:custGeom>
            <a:solidFill>
              <a:srgbClr val="41A7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4098783" y="2622547"/>
            <a:ext cx="145971" cy="215311"/>
            <a:chOff x="4037013" y="1421084"/>
            <a:chExt cx="169863" cy="250554"/>
          </a:xfrm>
        </p:grpSpPr>
        <p:sp>
          <p:nvSpPr>
            <p:cNvPr id="327" name="Line 9"/>
            <p:cNvSpPr>
              <a:spLocks noChangeShapeType="1"/>
            </p:cNvSpPr>
            <p:nvPr/>
          </p:nvSpPr>
          <p:spPr bwMode="auto">
            <a:xfrm>
              <a:off x="4124325" y="1476375"/>
              <a:ext cx="0" cy="195263"/>
            </a:xfrm>
            <a:prstGeom prst="line">
              <a:avLst/>
            </a:prstGeom>
            <a:noFill/>
            <a:ln w="12700" cap="rnd">
              <a:solidFill>
                <a:srgbClr val="41A7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0"/>
            <p:cNvSpPr>
              <a:spLocks/>
            </p:cNvSpPr>
            <p:nvPr/>
          </p:nvSpPr>
          <p:spPr bwMode="auto">
            <a:xfrm>
              <a:off x="4037013" y="1421084"/>
              <a:ext cx="169863" cy="185738"/>
            </a:xfrm>
            <a:custGeom>
              <a:avLst/>
              <a:gdLst>
                <a:gd name="T0" fmla="*/ 1 w 66"/>
                <a:gd name="T1" fmla="*/ 70 h 72"/>
                <a:gd name="T2" fmla="*/ 31 w 66"/>
                <a:gd name="T3" fmla="*/ 2 h 72"/>
                <a:gd name="T4" fmla="*/ 33 w 66"/>
                <a:gd name="T5" fmla="*/ 0 h 72"/>
                <a:gd name="T6" fmla="*/ 35 w 66"/>
                <a:gd name="T7" fmla="*/ 2 h 72"/>
                <a:gd name="T8" fmla="*/ 66 w 66"/>
                <a:gd name="T9" fmla="*/ 70 h 72"/>
                <a:gd name="T10" fmla="*/ 66 w 66"/>
                <a:gd name="T11" fmla="*/ 72 h 72"/>
                <a:gd name="T12" fmla="*/ 64 w 66"/>
                <a:gd name="T13" fmla="*/ 71 h 72"/>
                <a:gd name="T14" fmla="*/ 37 w 66"/>
                <a:gd name="T15" fmla="*/ 48 h 72"/>
                <a:gd name="T16" fmla="*/ 34 w 66"/>
                <a:gd name="T17" fmla="*/ 47 h 72"/>
                <a:gd name="T18" fmla="*/ 30 w 66"/>
                <a:gd name="T19" fmla="*/ 48 h 72"/>
                <a:gd name="T20" fmla="*/ 2 w 66"/>
                <a:gd name="T21" fmla="*/ 71 h 72"/>
                <a:gd name="T22" fmla="*/ 0 w 66"/>
                <a:gd name="T23" fmla="*/ 72 h 72"/>
                <a:gd name="T24" fmla="*/ 1 w 66"/>
                <a:gd name="T2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2">
                  <a:moveTo>
                    <a:pt x="1" y="70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2" y="0"/>
                    <a:pt x="33" y="0"/>
                  </a:cubicBezTo>
                  <a:cubicBezTo>
                    <a:pt x="34" y="0"/>
                    <a:pt x="34" y="1"/>
                    <a:pt x="35" y="2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5" y="72"/>
                    <a:pt x="64" y="7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7"/>
                    <a:pt x="35" y="47"/>
                    <a:pt x="34" y="47"/>
                  </a:cubicBezTo>
                  <a:cubicBezTo>
                    <a:pt x="32" y="47"/>
                    <a:pt x="31" y="47"/>
                    <a:pt x="30" y="48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1"/>
                    <a:pt x="0" y="71"/>
                    <a:pt x="1" y="70"/>
                  </a:cubicBezTo>
                  <a:close/>
                </a:path>
              </a:pathLst>
            </a:custGeom>
            <a:solidFill>
              <a:srgbClr val="41A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098783" y="3163882"/>
            <a:ext cx="145971" cy="239067"/>
            <a:chOff x="4037013" y="2085589"/>
            <a:chExt cx="169863" cy="278199"/>
          </a:xfrm>
        </p:grpSpPr>
        <p:sp>
          <p:nvSpPr>
            <p:cNvPr id="330" name="Line 11"/>
            <p:cNvSpPr>
              <a:spLocks noChangeShapeType="1"/>
            </p:cNvSpPr>
            <p:nvPr/>
          </p:nvSpPr>
          <p:spPr bwMode="auto">
            <a:xfrm>
              <a:off x="4124325" y="2168525"/>
              <a:ext cx="0" cy="195263"/>
            </a:xfrm>
            <a:prstGeom prst="line">
              <a:avLst/>
            </a:prstGeom>
            <a:noFill/>
            <a:ln w="12700" cap="rnd">
              <a:solidFill>
                <a:srgbClr val="41A7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2"/>
            <p:cNvSpPr>
              <a:spLocks/>
            </p:cNvSpPr>
            <p:nvPr/>
          </p:nvSpPr>
          <p:spPr bwMode="auto">
            <a:xfrm>
              <a:off x="4037013" y="2085589"/>
              <a:ext cx="169863" cy="187325"/>
            </a:xfrm>
            <a:custGeom>
              <a:avLst/>
              <a:gdLst>
                <a:gd name="T0" fmla="*/ 1 w 66"/>
                <a:gd name="T1" fmla="*/ 70 h 72"/>
                <a:gd name="T2" fmla="*/ 31 w 66"/>
                <a:gd name="T3" fmla="*/ 2 h 72"/>
                <a:gd name="T4" fmla="*/ 33 w 66"/>
                <a:gd name="T5" fmla="*/ 0 h 72"/>
                <a:gd name="T6" fmla="*/ 35 w 66"/>
                <a:gd name="T7" fmla="*/ 2 h 72"/>
                <a:gd name="T8" fmla="*/ 66 w 66"/>
                <a:gd name="T9" fmla="*/ 70 h 72"/>
                <a:gd name="T10" fmla="*/ 66 w 66"/>
                <a:gd name="T11" fmla="*/ 72 h 72"/>
                <a:gd name="T12" fmla="*/ 64 w 66"/>
                <a:gd name="T13" fmla="*/ 71 h 72"/>
                <a:gd name="T14" fmla="*/ 37 w 66"/>
                <a:gd name="T15" fmla="*/ 48 h 72"/>
                <a:gd name="T16" fmla="*/ 34 w 66"/>
                <a:gd name="T17" fmla="*/ 47 h 72"/>
                <a:gd name="T18" fmla="*/ 30 w 66"/>
                <a:gd name="T19" fmla="*/ 48 h 72"/>
                <a:gd name="T20" fmla="*/ 2 w 66"/>
                <a:gd name="T21" fmla="*/ 71 h 72"/>
                <a:gd name="T22" fmla="*/ 0 w 66"/>
                <a:gd name="T23" fmla="*/ 72 h 72"/>
                <a:gd name="T24" fmla="*/ 1 w 66"/>
                <a:gd name="T2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72">
                  <a:moveTo>
                    <a:pt x="1" y="70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2" y="0"/>
                    <a:pt x="33" y="0"/>
                  </a:cubicBezTo>
                  <a:cubicBezTo>
                    <a:pt x="34" y="0"/>
                    <a:pt x="34" y="1"/>
                    <a:pt x="35" y="2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1"/>
                    <a:pt x="66" y="71"/>
                    <a:pt x="66" y="72"/>
                  </a:cubicBezTo>
                  <a:cubicBezTo>
                    <a:pt x="66" y="72"/>
                    <a:pt x="65" y="72"/>
                    <a:pt x="64" y="7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7"/>
                    <a:pt x="35" y="47"/>
                    <a:pt x="34" y="47"/>
                  </a:cubicBezTo>
                  <a:cubicBezTo>
                    <a:pt x="32" y="47"/>
                    <a:pt x="31" y="47"/>
                    <a:pt x="30" y="48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2"/>
                    <a:pt x="1" y="72"/>
                    <a:pt x="0" y="72"/>
                  </a:cubicBezTo>
                  <a:cubicBezTo>
                    <a:pt x="0" y="71"/>
                    <a:pt x="0" y="71"/>
                    <a:pt x="1" y="70"/>
                  </a:cubicBezTo>
                  <a:close/>
                </a:path>
              </a:pathLst>
            </a:custGeom>
            <a:solidFill>
              <a:srgbClr val="41A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3"/>
          <p:cNvSpPr txBox="1">
            <a:spLocks/>
          </p:cNvSpPr>
          <p:nvPr/>
        </p:nvSpPr>
        <p:spPr>
          <a:xfrm>
            <a:off x="8902026" y="6618669"/>
            <a:ext cx="438539" cy="34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9390" y="2562162"/>
            <a:ext cx="1565915" cy="1179062"/>
            <a:chOff x="199390" y="2562162"/>
            <a:chExt cx="1565915" cy="1179062"/>
          </a:xfrm>
        </p:grpSpPr>
        <p:sp>
          <p:nvSpPr>
            <p:cNvPr id="176" name="Freeform 13"/>
            <p:cNvSpPr>
              <a:spLocks/>
            </p:cNvSpPr>
            <p:nvPr/>
          </p:nvSpPr>
          <p:spPr bwMode="auto">
            <a:xfrm>
              <a:off x="199390" y="2562162"/>
              <a:ext cx="1565915" cy="1179062"/>
            </a:xfrm>
            <a:custGeom>
              <a:avLst/>
              <a:gdLst>
                <a:gd name="T0" fmla="*/ 672 w 712"/>
                <a:gd name="T1" fmla="*/ 0 h 536"/>
                <a:gd name="T2" fmla="*/ 40 w 712"/>
                <a:gd name="T3" fmla="*/ 0 h 536"/>
                <a:gd name="T4" fmla="*/ 0 w 712"/>
                <a:gd name="T5" fmla="*/ 40 h 536"/>
                <a:gd name="T6" fmla="*/ 0 w 712"/>
                <a:gd name="T7" fmla="*/ 496 h 536"/>
                <a:gd name="T8" fmla="*/ 40 w 712"/>
                <a:gd name="T9" fmla="*/ 536 h 536"/>
                <a:gd name="T10" fmla="*/ 506 w 712"/>
                <a:gd name="T11" fmla="*/ 536 h 536"/>
                <a:gd name="T12" fmla="*/ 512 w 712"/>
                <a:gd name="T13" fmla="*/ 530 h 536"/>
                <a:gd name="T14" fmla="*/ 518 w 712"/>
                <a:gd name="T15" fmla="*/ 536 h 536"/>
                <a:gd name="T16" fmla="*/ 672 w 712"/>
                <a:gd name="T17" fmla="*/ 536 h 536"/>
                <a:gd name="T18" fmla="*/ 704 w 712"/>
                <a:gd name="T19" fmla="*/ 524 h 536"/>
                <a:gd name="T20" fmla="*/ 712 w 712"/>
                <a:gd name="T21" fmla="*/ 496 h 536"/>
                <a:gd name="T22" fmla="*/ 712 w 712"/>
                <a:gd name="T23" fmla="*/ 40 h 536"/>
                <a:gd name="T24" fmla="*/ 672 w 712"/>
                <a:gd name="T2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536">
                  <a:moveTo>
                    <a:pt x="67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523"/>
                    <a:pt x="13" y="536"/>
                    <a:pt x="40" y="536"/>
                  </a:cubicBezTo>
                  <a:cubicBezTo>
                    <a:pt x="506" y="536"/>
                    <a:pt x="506" y="536"/>
                    <a:pt x="506" y="536"/>
                  </a:cubicBezTo>
                  <a:cubicBezTo>
                    <a:pt x="506" y="532"/>
                    <a:pt x="508" y="530"/>
                    <a:pt x="512" y="530"/>
                  </a:cubicBezTo>
                  <a:cubicBezTo>
                    <a:pt x="516" y="530"/>
                    <a:pt x="518" y="532"/>
                    <a:pt x="518" y="536"/>
                  </a:cubicBezTo>
                  <a:cubicBezTo>
                    <a:pt x="672" y="536"/>
                    <a:pt x="672" y="536"/>
                    <a:pt x="672" y="536"/>
                  </a:cubicBezTo>
                  <a:cubicBezTo>
                    <a:pt x="687" y="536"/>
                    <a:pt x="697" y="532"/>
                    <a:pt x="704" y="524"/>
                  </a:cubicBezTo>
                  <a:cubicBezTo>
                    <a:pt x="709" y="517"/>
                    <a:pt x="712" y="508"/>
                    <a:pt x="712" y="496"/>
                  </a:cubicBezTo>
                  <a:cubicBezTo>
                    <a:pt x="712" y="40"/>
                    <a:pt x="712" y="40"/>
                    <a:pt x="712" y="40"/>
                  </a:cubicBezTo>
                  <a:cubicBezTo>
                    <a:pt x="712" y="13"/>
                    <a:pt x="699" y="0"/>
                    <a:pt x="672" y="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"/>
            <p:cNvSpPr>
              <a:spLocks/>
            </p:cNvSpPr>
            <p:nvPr/>
          </p:nvSpPr>
          <p:spPr bwMode="auto">
            <a:xfrm>
              <a:off x="1312855" y="3729449"/>
              <a:ext cx="25230" cy="11774"/>
            </a:xfrm>
            <a:custGeom>
              <a:avLst/>
              <a:gdLst>
                <a:gd name="T0" fmla="*/ 6 w 12"/>
                <a:gd name="T1" fmla="*/ 0 h 6"/>
                <a:gd name="T2" fmla="*/ 0 w 12"/>
                <a:gd name="T3" fmla="*/ 6 h 6"/>
                <a:gd name="T4" fmla="*/ 12 w 12"/>
                <a:gd name="T5" fmla="*/ 6 h 6"/>
                <a:gd name="T6" fmla="*/ 6 w 1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</a:path>
              </a:pathLst>
            </a:custGeom>
            <a:solidFill>
              <a:srgbClr val="A9B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"/>
            <p:cNvSpPr>
              <a:spLocks/>
            </p:cNvSpPr>
            <p:nvPr/>
          </p:nvSpPr>
          <p:spPr bwMode="auto">
            <a:xfrm>
              <a:off x="199390" y="2562162"/>
              <a:ext cx="1565915" cy="1179062"/>
            </a:xfrm>
            <a:custGeom>
              <a:avLst/>
              <a:gdLst>
                <a:gd name="T0" fmla="*/ 0 w 712"/>
                <a:gd name="T1" fmla="*/ 40 h 536"/>
                <a:gd name="T2" fmla="*/ 0 w 712"/>
                <a:gd name="T3" fmla="*/ 496 h 536"/>
                <a:gd name="T4" fmla="*/ 40 w 712"/>
                <a:gd name="T5" fmla="*/ 536 h 536"/>
                <a:gd name="T6" fmla="*/ 672 w 712"/>
                <a:gd name="T7" fmla="*/ 536 h 536"/>
                <a:gd name="T8" fmla="*/ 704 w 712"/>
                <a:gd name="T9" fmla="*/ 524 h 536"/>
                <a:gd name="T10" fmla="*/ 712 w 712"/>
                <a:gd name="T11" fmla="*/ 496 h 536"/>
                <a:gd name="T12" fmla="*/ 712 w 712"/>
                <a:gd name="T13" fmla="*/ 40 h 536"/>
                <a:gd name="T14" fmla="*/ 672 w 712"/>
                <a:gd name="T15" fmla="*/ 0 h 536"/>
                <a:gd name="T16" fmla="*/ 40 w 712"/>
                <a:gd name="T17" fmla="*/ 0 h 536"/>
                <a:gd name="T18" fmla="*/ 0 w 712"/>
                <a:gd name="T19" fmla="*/ 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2" h="536">
                  <a:moveTo>
                    <a:pt x="0" y="40"/>
                  </a:moveTo>
                  <a:cubicBezTo>
                    <a:pt x="0" y="496"/>
                    <a:pt x="0" y="496"/>
                    <a:pt x="0" y="496"/>
                  </a:cubicBezTo>
                  <a:cubicBezTo>
                    <a:pt x="0" y="523"/>
                    <a:pt x="13" y="536"/>
                    <a:pt x="40" y="536"/>
                  </a:cubicBezTo>
                  <a:cubicBezTo>
                    <a:pt x="672" y="536"/>
                    <a:pt x="672" y="536"/>
                    <a:pt x="672" y="536"/>
                  </a:cubicBezTo>
                  <a:cubicBezTo>
                    <a:pt x="687" y="536"/>
                    <a:pt x="697" y="532"/>
                    <a:pt x="704" y="524"/>
                  </a:cubicBezTo>
                  <a:cubicBezTo>
                    <a:pt x="709" y="517"/>
                    <a:pt x="712" y="508"/>
                    <a:pt x="712" y="496"/>
                  </a:cubicBezTo>
                  <a:cubicBezTo>
                    <a:pt x="712" y="40"/>
                    <a:pt x="712" y="40"/>
                    <a:pt x="712" y="40"/>
                  </a:cubicBezTo>
                  <a:cubicBezTo>
                    <a:pt x="712" y="13"/>
                    <a:pt x="699" y="0"/>
                    <a:pt x="67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6"/>
            <p:cNvSpPr>
              <a:spLocks noChangeArrowheads="1"/>
            </p:cNvSpPr>
            <p:nvPr/>
          </p:nvSpPr>
          <p:spPr bwMode="auto">
            <a:xfrm>
              <a:off x="301841" y="3463698"/>
              <a:ext cx="134052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Source Control </a:t>
              </a:r>
              <a:r>
                <a:rPr lang="en-US" altLang="en-US" sz="1100" b="1" dirty="0" smtClean="0">
                  <a:solidFill>
                    <a:srgbClr val="217783"/>
                  </a:solidFill>
                  <a:latin typeface="Calibri" pitchFamily="34" charset="0"/>
                </a:rPr>
                <a:t>S</a:t>
              </a: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erver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0" name="Freeform 17"/>
            <p:cNvSpPr>
              <a:spLocks/>
            </p:cNvSpPr>
            <p:nvPr/>
          </p:nvSpPr>
          <p:spPr bwMode="auto">
            <a:xfrm>
              <a:off x="1257350" y="2716903"/>
              <a:ext cx="289299" cy="704746"/>
            </a:xfrm>
            <a:custGeom>
              <a:avLst/>
              <a:gdLst>
                <a:gd name="T0" fmla="*/ 16 w 132"/>
                <a:gd name="T1" fmla="*/ 0 h 320"/>
                <a:gd name="T2" fmla="*/ 117 w 132"/>
                <a:gd name="T3" fmla="*/ 0 h 320"/>
                <a:gd name="T4" fmla="*/ 127 w 132"/>
                <a:gd name="T5" fmla="*/ 4 h 320"/>
                <a:gd name="T6" fmla="*/ 132 w 132"/>
                <a:gd name="T7" fmla="*/ 15 h 320"/>
                <a:gd name="T8" fmla="*/ 132 w 132"/>
                <a:gd name="T9" fmla="*/ 305 h 320"/>
                <a:gd name="T10" fmla="*/ 127 w 132"/>
                <a:gd name="T11" fmla="*/ 316 h 320"/>
                <a:gd name="T12" fmla="*/ 117 w 132"/>
                <a:gd name="T13" fmla="*/ 320 h 320"/>
                <a:gd name="T14" fmla="*/ 16 w 132"/>
                <a:gd name="T15" fmla="*/ 320 h 320"/>
                <a:gd name="T16" fmla="*/ 5 w 132"/>
                <a:gd name="T17" fmla="*/ 316 h 320"/>
                <a:gd name="T18" fmla="*/ 0 w 132"/>
                <a:gd name="T19" fmla="*/ 305 h 320"/>
                <a:gd name="T20" fmla="*/ 0 w 132"/>
                <a:gd name="T21" fmla="*/ 15 h 320"/>
                <a:gd name="T22" fmla="*/ 5 w 132"/>
                <a:gd name="T23" fmla="*/ 4 h 320"/>
                <a:gd name="T24" fmla="*/ 16 w 132"/>
                <a:gd name="T2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320">
                  <a:moveTo>
                    <a:pt x="16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21" y="0"/>
                    <a:pt x="124" y="2"/>
                    <a:pt x="127" y="4"/>
                  </a:cubicBezTo>
                  <a:cubicBezTo>
                    <a:pt x="130" y="7"/>
                    <a:pt x="132" y="11"/>
                    <a:pt x="132" y="15"/>
                  </a:cubicBezTo>
                  <a:cubicBezTo>
                    <a:pt x="132" y="305"/>
                    <a:pt x="132" y="305"/>
                    <a:pt x="132" y="305"/>
                  </a:cubicBezTo>
                  <a:cubicBezTo>
                    <a:pt x="132" y="309"/>
                    <a:pt x="130" y="313"/>
                    <a:pt x="127" y="316"/>
                  </a:cubicBezTo>
                  <a:cubicBezTo>
                    <a:pt x="124" y="319"/>
                    <a:pt x="121" y="320"/>
                    <a:pt x="117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1" y="320"/>
                    <a:pt x="8" y="319"/>
                    <a:pt x="5" y="316"/>
                  </a:cubicBezTo>
                  <a:cubicBezTo>
                    <a:pt x="2" y="313"/>
                    <a:pt x="0" y="309"/>
                    <a:pt x="0" y="30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2"/>
                    <a:pt x="11" y="0"/>
                    <a:pt x="16" y="0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/>
          </p:nvSpPr>
          <p:spPr bwMode="auto">
            <a:xfrm>
              <a:off x="1279215" y="2745496"/>
              <a:ext cx="243886" cy="84099"/>
            </a:xfrm>
            <a:custGeom>
              <a:avLst/>
              <a:gdLst>
                <a:gd name="T0" fmla="*/ 111 w 111"/>
                <a:gd name="T1" fmla="*/ 34 h 38"/>
                <a:gd name="T2" fmla="*/ 110 w 111"/>
                <a:gd name="T3" fmla="*/ 37 h 38"/>
                <a:gd name="T4" fmla="*/ 107 w 111"/>
                <a:gd name="T5" fmla="*/ 38 h 38"/>
                <a:gd name="T6" fmla="*/ 4 w 111"/>
                <a:gd name="T7" fmla="*/ 38 h 38"/>
                <a:gd name="T8" fmla="*/ 1 w 111"/>
                <a:gd name="T9" fmla="*/ 37 h 38"/>
                <a:gd name="T10" fmla="*/ 0 w 111"/>
                <a:gd name="T11" fmla="*/ 34 h 38"/>
                <a:gd name="T12" fmla="*/ 0 w 111"/>
                <a:gd name="T13" fmla="*/ 3 h 38"/>
                <a:gd name="T14" fmla="*/ 1 w 111"/>
                <a:gd name="T15" fmla="*/ 1 h 38"/>
                <a:gd name="T16" fmla="*/ 4 w 111"/>
                <a:gd name="T17" fmla="*/ 0 h 38"/>
                <a:gd name="T18" fmla="*/ 107 w 111"/>
                <a:gd name="T19" fmla="*/ 0 h 38"/>
                <a:gd name="T20" fmla="*/ 110 w 111"/>
                <a:gd name="T21" fmla="*/ 1 h 38"/>
                <a:gd name="T22" fmla="*/ 111 w 111"/>
                <a:gd name="T23" fmla="*/ 3 h 38"/>
                <a:gd name="T24" fmla="*/ 111 w 111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38">
                  <a:moveTo>
                    <a:pt x="111" y="34"/>
                  </a:moveTo>
                  <a:cubicBezTo>
                    <a:pt x="111" y="35"/>
                    <a:pt x="110" y="36"/>
                    <a:pt x="110" y="37"/>
                  </a:cubicBezTo>
                  <a:cubicBezTo>
                    <a:pt x="109" y="37"/>
                    <a:pt x="108" y="38"/>
                    <a:pt x="10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2" y="37"/>
                    <a:pt x="1" y="37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10" y="1"/>
                  </a:cubicBezTo>
                  <a:cubicBezTo>
                    <a:pt x="110" y="2"/>
                    <a:pt x="111" y="2"/>
                    <a:pt x="111" y="3"/>
                  </a:cubicBezTo>
                  <a:lnTo>
                    <a:pt x="11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9"/>
            <p:cNvSpPr>
              <a:spLocks/>
            </p:cNvSpPr>
            <p:nvPr/>
          </p:nvSpPr>
          <p:spPr bwMode="auto">
            <a:xfrm>
              <a:off x="1279215" y="2843050"/>
              <a:ext cx="243886" cy="82417"/>
            </a:xfrm>
            <a:custGeom>
              <a:avLst/>
              <a:gdLst>
                <a:gd name="T0" fmla="*/ 110 w 111"/>
                <a:gd name="T1" fmla="*/ 1 h 38"/>
                <a:gd name="T2" fmla="*/ 111 w 111"/>
                <a:gd name="T3" fmla="*/ 4 h 38"/>
                <a:gd name="T4" fmla="*/ 111 w 111"/>
                <a:gd name="T5" fmla="*/ 35 h 38"/>
                <a:gd name="T6" fmla="*/ 110 w 111"/>
                <a:gd name="T7" fmla="*/ 37 h 38"/>
                <a:gd name="T8" fmla="*/ 107 w 111"/>
                <a:gd name="T9" fmla="*/ 38 h 38"/>
                <a:gd name="T10" fmla="*/ 4 w 111"/>
                <a:gd name="T11" fmla="*/ 38 h 38"/>
                <a:gd name="T12" fmla="*/ 1 w 111"/>
                <a:gd name="T13" fmla="*/ 37 h 38"/>
                <a:gd name="T14" fmla="*/ 0 w 111"/>
                <a:gd name="T15" fmla="*/ 35 h 38"/>
                <a:gd name="T16" fmla="*/ 0 w 111"/>
                <a:gd name="T17" fmla="*/ 4 h 38"/>
                <a:gd name="T18" fmla="*/ 1 w 111"/>
                <a:gd name="T19" fmla="*/ 1 h 38"/>
                <a:gd name="T20" fmla="*/ 4 w 111"/>
                <a:gd name="T21" fmla="*/ 0 h 38"/>
                <a:gd name="T22" fmla="*/ 107 w 111"/>
                <a:gd name="T23" fmla="*/ 0 h 38"/>
                <a:gd name="T24" fmla="*/ 110 w 111"/>
                <a:gd name="T2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38">
                  <a:moveTo>
                    <a:pt x="110" y="1"/>
                  </a:moveTo>
                  <a:cubicBezTo>
                    <a:pt x="110" y="2"/>
                    <a:pt x="111" y="3"/>
                    <a:pt x="111" y="4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5"/>
                    <a:pt x="110" y="36"/>
                    <a:pt x="110" y="37"/>
                  </a:cubicBezTo>
                  <a:cubicBezTo>
                    <a:pt x="109" y="38"/>
                    <a:pt x="108" y="38"/>
                    <a:pt x="10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2" y="38"/>
                    <a:pt x="1" y="37"/>
                  </a:cubicBezTo>
                  <a:cubicBezTo>
                    <a:pt x="1" y="36"/>
                    <a:pt x="0" y="35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0"/>
            <p:cNvSpPr>
              <a:spLocks/>
            </p:cNvSpPr>
            <p:nvPr/>
          </p:nvSpPr>
          <p:spPr bwMode="auto">
            <a:xfrm>
              <a:off x="1465914" y="2807730"/>
              <a:ext cx="35322" cy="10092"/>
            </a:xfrm>
            <a:custGeom>
              <a:avLst/>
              <a:gdLst>
                <a:gd name="T0" fmla="*/ 2 w 16"/>
                <a:gd name="T1" fmla="*/ 0 h 5"/>
                <a:gd name="T2" fmla="*/ 14 w 16"/>
                <a:gd name="T3" fmla="*/ 0 h 5"/>
                <a:gd name="T4" fmla="*/ 15 w 16"/>
                <a:gd name="T5" fmla="*/ 1 h 5"/>
                <a:gd name="T6" fmla="*/ 16 w 16"/>
                <a:gd name="T7" fmla="*/ 2 h 5"/>
                <a:gd name="T8" fmla="*/ 15 w 16"/>
                <a:gd name="T9" fmla="*/ 4 h 5"/>
                <a:gd name="T10" fmla="*/ 14 w 16"/>
                <a:gd name="T11" fmla="*/ 5 h 5"/>
                <a:gd name="T12" fmla="*/ 2 w 16"/>
                <a:gd name="T13" fmla="*/ 5 h 5"/>
                <a:gd name="T14" fmla="*/ 1 w 16"/>
                <a:gd name="T15" fmla="*/ 4 h 5"/>
                <a:gd name="T16" fmla="*/ 0 w 16"/>
                <a:gd name="T17" fmla="*/ 2 h 5"/>
                <a:gd name="T18" fmla="*/ 1 w 16"/>
                <a:gd name="T19" fmla="*/ 1 h 5"/>
                <a:gd name="T20" fmla="*/ 2 w 16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5">
                  <a:moveTo>
                    <a:pt x="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"/>
            <p:cNvSpPr>
              <a:spLocks/>
            </p:cNvSpPr>
            <p:nvPr/>
          </p:nvSpPr>
          <p:spPr bwMode="auto">
            <a:xfrm>
              <a:off x="1353222" y="3208038"/>
              <a:ext cx="95873" cy="95873"/>
            </a:xfrm>
            <a:custGeom>
              <a:avLst/>
              <a:gdLst>
                <a:gd name="T0" fmla="*/ 43 w 43"/>
                <a:gd name="T1" fmla="*/ 35 h 44"/>
                <a:gd name="T2" fmla="*/ 41 w 43"/>
                <a:gd name="T3" fmla="*/ 41 h 44"/>
                <a:gd name="T4" fmla="*/ 34 w 43"/>
                <a:gd name="T5" fmla="*/ 44 h 44"/>
                <a:gd name="T6" fmla="*/ 9 w 43"/>
                <a:gd name="T7" fmla="*/ 44 h 44"/>
                <a:gd name="T8" fmla="*/ 2 w 43"/>
                <a:gd name="T9" fmla="*/ 41 h 44"/>
                <a:gd name="T10" fmla="*/ 0 w 43"/>
                <a:gd name="T11" fmla="*/ 35 h 44"/>
                <a:gd name="T12" fmla="*/ 0 w 43"/>
                <a:gd name="T13" fmla="*/ 10 h 44"/>
                <a:gd name="T14" fmla="*/ 2 w 43"/>
                <a:gd name="T15" fmla="*/ 3 h 44"/>
                <a:gd name="T16" fmla="*/ 9 w 43"/>
                <a:gd name="T17" fmla="*/ 0 h 44"/>
                <a:gd name="T18" fmla="*/ 34 w 43"/>
                <a:gd name="T19" fmla="*/ 0 h 44"/>
                <a:gd name="T20" fmla="*/ 41 w 43"/>
                <a:gd name="T21" fmla="*/ 3 h 44"/>
                <a:gd name="T22" fmla="*/ 43 w 43"/>
                <a:gd name="T23" fmla="*/ 10 h 44"/>
                <a:gd name="T24" fmla="*/ 43 w 43"/>
                <a:gd name="T25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43" y="35"/>
                  </a:moveTo>
                  <a:cubicBezTo>
                    <a:pt x="43" y="37"/>
                    <a:pt x="43" y="40"/>
                    <a:pt x="41" y="41"/>
                  </a:cubicBezTo>
                  <a:cubicBezTo>
                    <a:pt x="39" y="43"/>
                    <a:pt x="37" y="44"/>
                    <a:pt x="34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7" y="44"/>
                    <a:pt x="4" y="43"/>
                    <a:pt x="2" y="41"/>
                  </a:cubicBezTo>
                  <a:cubicBezTo>
                    <a:pt x="1" y="40"/>
                    <a:pt x="0" y="37"/>
                    <a:pt x="0" y="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39" y="1"/>
                    <a:pt x="41" y="3"/>
                  </a:cubicBezTo>
                  <a:cubicBezTo>
                    <a:pt x="43" y="5"/>
                    <a:pt x="43" y="7"/>
                    <a:pt x="43" y="10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"/>
            <p:cNvSpPr>
              <a:spLocks/>
            </p:cNvSpPr>
            <p:nvPr/>
          </p:nvSpPr>
          <p:spPr bwMode="auto">
            <a:xfrm>
              <a:off x="1363314" y="3216448"/>
              <a:ext cx="79053" cy="80735"/>
            </a:xfrm>
            <a:custGeom>
              <a:avLst/>
              <a:gdLst>
                <a:gd name="T0" fmla="*/ 36 w 36"/>
                <a:gd name="T1" fmla="*/ 6 h 37"/>
                <a:gd name="T2" fmla="*/ 36 w 36"/>
                <a:gd name="T3" fmla="*/ 31 h 37"/>
                <a:gd name="T4" fmla="*/ 35 w 36"/>
                <a:gd name="T5" fmla="*/ 35 h 37"/>
                <a:gd name="T6" fmla="*/ 31 w 36"/>
                <a:gd name="T7" fmla="*/ 37 h 37"/>
                <a:gd name="T8" fmla="*/ 6 w 36"/>
                <a:gd name="T9" fmla="*/ 37 h 37"/>
                <a:gd name="T10" fmla="*/ 2 w 36"/>
                <a:gd name="T11" fmla="*/ 35 h 37"/>
                <a:gd name="T12" fmla="*/ 0 w 36"/>
                <a:gd name="T13" fmla="*/ 31 h 37"/>
                <a:gd name="T14" fmla="*/ 0 w 36"/>
                <a:gd name="T15" fmla="*/ 6 h 37"/>
                <a:gd name="T16" fmla="*/ 2 w 36"/>
                <a:gd name="T17" fmla="*/ 2 h 37"/>
                <a:gd name="T18" fmla="*/ 6 w 36"/>
                <a:gd name="T19" fmla="*/ 0 h 37"/>
                <a:gd name="T20" fmla="*/ 31 w 36"/>
                <a:gd name="T21" fmla="*/ 0 h 37"/>
                <a:gd name="T22" fmla="*/ 35 w 36"/>
                <a:gd name="T23" fmla="*/ 2 h 37"/>
                <a:gd name="T24" fmla="*/ 36 w 36"/>
                <a:gd name="T2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7">
                  <a:moveTo>
                    <a:pt x="36" y="6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2" y="37"/>
                    <a:pt x="3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2" y="35"/>
                  </a:cubicBezTo>
                  <a:cubicBezTo>
                    <a:pt x="0" y="34"/>
                    <a:pt x="0" y="32"/>
                    <a:pt x="0" y="3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4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3"/>
            <p:cNvSpPr>
              <a:spLocks/>
            </p:cNvSpPr>
            <p:nvPr/>
          </p:nvSpPr>
          <p:spPr bwMode="auto">
            <a:xfrm>
              <a:off x="1388544" y="3253451"/>
              <a:ext cx="25230" cy="25230"/>
            </a:xfrm>
            <a:custGeom>
              <a:avLst/>
              <a:gdLst>
                <a:gd name="T0" fmla="*/ 10 w 11"/>
                <a:gd name="T1" fmla="*/ 1 h 11"/>
                <a:gd name="T2" fmla="*/ 11 w 11"/>
                <a:gd name="T3" fmla="*/ 5 h 11"/>
                <a:gd name="T4" fmla="*/ 10 w 11"/>
                <a:gd name="T5" fmla="*/ 9 h 11"/>
                <a:gd name="T6" fmla="*/ 6 w 11"/>
                <a:gd name="T7" fmla="*/ 11 h 11"/>
                <a:gd name="T8" fmla="*/ 1 w 11"/>
                <a:gd name="T9" fmla="*/ 9 h 11"/>
                <a:gd name="T10" fmla="*/ 0 w 11"/>
                <a:gd name="T11" fmla="*/ 5 h 11"/>
                <a:gd name="T12" fmla="*/ 1 w 11"/>
                <a:gd name="T13" fmla="*/ 1 h 11"/>
                <a:gd name="T14" fmla="*/ 2 w 11"/>
                <a:gd name="T15" fmla="*/ 0 h 11"/>
                <a:gd name="T16" fmla="*/ 3 w 11"/>
                <a:gd name="T17" fmla="*/ 1 h 11"/>
                <a:gd name="T18" fmla="*/ 3 w 11"/>
                <a:gd name="T19" fmla="*/ 1 h 11"/>
                <a:gd name="T20" fmla="*/ 3 w 11"/>
                <a:gd name="T21" fmla="*/ 2 h 11"/>
                <a:gd name="T22" fmla="*/ 1 w 11"/>
                <a:gd name="T23" fmla="*/ 5 h 11"/>
                <a:gd name="T24" fmla="*/ 3 w 11"/>
                <a:gd name="T25" fmla="*/ 8 h 11"/>
                <a:gd name="T26" fmla="*/ 6 w 11"/>
                <a:gd name="T27" fmla="*/ 9 h 11"/>
                <a:gd name="T28" fmla="*/ 8 w 11"/>
                <a:gd name="T29" fmla="*/ 8 h 11"/>
                <a:gd name="T30" fmla="*/ 10 w 11"/>
                <a:gd name="T31" fmla="*/ 5 h 11"/>
                <a:gd name="T32" fmla="*/ 8 w 11"/>
                <a:gd name="T33" fmla="*/ 2 h 11"/>
                <a:gd name="T34" fmla="*/ 8 w 11"/>
                <a:gd name="T35" fmla="*/ 1 h 11"/>
                <a:gd name="T36" fmla="*/ 8 w 11"/>
                <a:gd name="T37" fmla="*/ 1 h 11"/>
                <a:gd name="T38" fmla="*/ 9 w 11"/>
                <a:gd name="T39" fmla="*/ 0 h 11"/>
                <a:gd name="T40" fmla="*/ 10 w 11"/>
                <a:gd name="T4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4" y="11"/>
                    <a:pt x="3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3" y="9"/>
                    <a:pt x="4" y="9"/>
                    <a:pt x="6" y="9"/>
                  </a:cubicBezTo>
                  <a:cubicBezTo>
                    <a:pt x="7" y="9"/>
                    <a:pt x="8" y="9"/>
                    <a:pt x="8" y="8"/>
                  </a:cubicBezTo>
                  <a:cubicBezTo>
                    <a:pt x="9" y="7"/>
                    <a:pt x="10" y="6"/>
                    <a:pt x="10" y="5"/>
                  </a:cubicBezTo>
                  <a:cubicBezTo>
                    <a:pt x="10" y="4"/>
                    <a:pt x="9" y="3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"/>
            <p:cNvSpPr>
              <a:spLocks/>
            </p:cNvSpPr>
            <p:nvPr/>
          </p:nvSpPr>
          <p:spPr bwMode="auto">
            <a:xfrm>
              <a:off x="1400317" y="3245042"/>
              <a:ext cx="1683" cy="16820"/>
            </a:xfrm>
            <a:custGeom>
              <a:avLst/>
              <a:gdLst>
                <a:gd name="T0" fmla="*/ 1 w 1"/>
                <a:gd name="T1" fmla="*/ 9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10 h 10"/>
                <a:gd name="T8" fmla="*/ 0 w 1"/>
                <a:gd name="T9" fmla="*/ 9 h 10"/>
                <a:gd name="T10" fmla="*/ 0 w 1"/>
                <a:gd name="T11" fmla="*/ 1 h 10"/>
                <a:gd name="T12" fmla="*/ 0 w 1"/>
                <a:gd name="T13" fmla="*/ 0 h 10"/>
                <a:gd name="T14" fmla="*/ 1 w 1"/>
                <a:gd name="T15" fmla="*/ 0 h 10"/>
                <a:gd name="T16" fmla="*/ 1 w 1"/>
                <a:gd name="T17" fmla="*/ 0 h 10"/>
                <a:gd name="T18" fmla="*/ 1 w 1"/>
                <a:gd name="T19" fmla="*/ 1 h 10"/>
                <a:gd name="T20" fmla="*/ 1 w 1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0">
                  <a:moveTo>
                    <a:pt x="1" y="9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5"/>
            <p:cNvSpPr>
              <a:spLocks/>
            </p:cNvSpPr>
            <p:nvPr/>
          </p:nvSpPr>
          <p:spPr bwMode="auto">
            <a:xfrm>
              <a:off x="377679" y="2716903"/>
              <a:ext cx="851077" cy="706428"/>
            </a:xfrm>
            <a:custGeom>
              <a:avLst/>
              <a:gdLst>
                <a:gd name="T0" fmla="*/ 384 w 387"/>
                <a:gd name="T1" fmla="*/ 3 h 321"/>
                <a:gd name="T2" fmla="*/ 387 w 387"/>
                <a:gd name="T3" fmla="*/ 10 h 321"/>
                <a:gd name="T4" fmla="*/ 387 w 387"/>
                <a:gd name="T5" fmla="*/ 265 h 321"/>
                <a:gd name="T6" fmla="*/ 384 w 387"/>
                <a:gd name="T7" fmla="*/ 272 h 321"/>
                <a:gd name="T8" fmla="*/ 377 w 387"/>
                <a:gd name="T9" fmla="*/ 275 h 321"/>
                <a:gd name="T10" fmla="*/ 228 w 387"/>
                <a:gd name="T11" fmla="*/ 275 h 321"/>
                <a:gd name="T12" fmla="*/ 228 w 387"/>
                <a:gd name="T13" fmla="*/ 311 h 321"/>
                <a:gd name="T14" fmla="*/ 266 w 387"/>
                <a:gd name="T15" fmla="*/ 311 h 321"/>
                <a:gd name="T16" fmla="*/ 270 w 387"/>
                <a:gd name="T17" fmla="*/ 312 h 321"/>
                <a:gd name="T18" fmla="*/ 271 w 387"/>
                <a:gd name="T19" fmla="*/ 316 h 321"/>
                <a:gd name="T20" fmla="*/ 270 w 387"/>
                <a:gd name="T21" fmla="*/ 319 h 321"/>
                <a:gd name="T22" fmla="*/ 266 w 387"/>
                <a:gd name="T23" fmla="*/ 321 h 321"/>
                <a:gd name="T24" fmla="*/ 121 w 387"/>
                <a:gd name="T25" fmla="*/ 321 h 321"/>
                <a:gd name="T26" fmla="*/ 117 w 387"/>
                <a:gd name="T27" fmla="*/ 319 h 321"/>
                <a:gd name="T28" fmla="*/ 116 w 387"/>
                <a:gd name="T29" fmla="*/ 316 h 321"/>
                <a:gd name="T30" fmla="*/ 117 w 387"/>
                <a:gd name="T31" fmla="*/ 312 h 321"/>
                <a:gd name="T32" fmla="*/ 121 w 387"/>
                <a:gd name="T33" fmla="*/ 311 h 321"/>
                <a:gd name="T34" fmla="*/ 159 w 387"/>
                <a:gd name="T35" fmla="*/ 311 h 321"/>
                <a:gd name="T36" fmla="*/ 159 w 387"/>
                <a:gd name="T37" fmla="*/ 275 h 321"/>
                <a:gd name="T38" fmla="*/ 10 w 387"/>
                <a:gd name="T39" fmla="*/ 275 h 321"/>
                <a:gd name="T40" fmla="*/ 3 w 387"/>
                <a:gd name="T41" fmla="*/ 272 h 321"/>
                <a:gd name="T42" fmla="*/ 0 w 387"/>
                <a:gd name="T43" fmla="*/ 265 h 321"/>
                <a:gd name="T44" fmla="*/ 0 w 387"/>
                <a:gd name="T45" fmla="*/ 10 h 321"/>
                <a:gd name="T46" fmla="*/ 3 w 387"/>
                <a:gd name="T47" fmla="*/ 3 h 321"/>
                <a:gd name="T48" fmla="*/ 10 w 387"/>
                <a:gd name="T49" fmla="*/ 0 h 321"/>
                <a:gd name="T50" fmla="*/ 377 w 387"/>
                <a:gd name="T51" fmla="*/ 0 h 321"/>
                <a:gd name="T52" fmla="*/ 384 w 387"/>
                <a:gd name="T53" fmla="*/ 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7" h="321">
                  <a:moveTo>
                    <a:pt x="384" y="3"/>
                  </a:moveTo>
                  <a:cubicBezTo>
                    <a:pt x="386" y="4"/>
                    <a:pt x="387" y="7"/>
                    <a:pt x="387" y="10"/>
                  </a:cubicBezTo>
                  <a:cubicBezTo>
                    <a:pt x="387" y="265"/>
                    <a:pt x="387" y="265"/>
                    <a:pt x="387" y="265"/>
                  </a:cubicBezTo>
                  <a:cubicBezTo>
                    <a:pt x="387" y="268"/>
                    <a:pt x="386" y="270"/>
                    <a:pt x="384" y="272"/>
                  </a:cubicBezTo>
                  <a:cubicBezTo>
                    <a:pt x="382" y="274"/>
                    <a:pt x="380" y="275"/>
                    <a:pt x="377" y="275"/>
                  </a:cubicBezTo>
                  <a:cubicBezTo>
                    <a:pt x="228" y="275"/>
                    <a:pt x="228" y="275"/>
                    <a:pt x="228" y="275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7" y="311"/>
                    <a:pt x="269" y="311"/>
                    <a:pt x="270" y="312"/>
                  </a:cubicBezTo>
                  <a:cubicBezTo>
                    <a:pt x="271" y="313"/>
                    <a:pt x="271" y="315"/>
                    <a:pt x="271" y="316"/>
                  </a:cubicBezTo>
                  <a:cubicBezTo>
                    <a:pt x="271" y="317"/>
                    <a:pt x="271" y="318"/>
                    <a:pt x="270" y="319"/>
                  </a:cubicBezTo>
                  <a:cubicBezTo>
                    <a:pt x="269" y="320"/>
                    <a:pt x="267" y="321"/>
                    <a:pt x="266" y="321"/>
                  </a:cubicBezTo>
                  <a:cubicBezTo>
                    <a:pt x="121" y="321"/>
                    <a:pt x="121" y="321"/>
                    <a:pt x="121" y="321"/>
                  </a:cubicBezTo>
                  <a:cubicBezTo>
                    <a:pt x="119" y="321"/>
                    <a:pt x="118" y="320"/>
                    <a:pt x="117" y="319"/>
                  </a:cubicBezTo>
                  <a:cubicBezTo>
                    <a:pt x="116" y="318"/>
                    <a:pt x="116" y="317"/>
                    <a:pt x="116" y="316"/>
                  </a:cubicBezTo>
                  <a:cubicBezTo>
                    <a:pt x="116" y="315"/>
                    <a:pt x="116" y="313"/>
                    <a:pt x="117" y="312"/>
                  </a:cubicBezTo>
                  <a:cubicBezTo>
                    <a:pt x="118" y="311"/>
                    <a:pt x="119" y="311"/>
                    <a:pt x="121" y="311"/>
                  </a:cubicBezTo>
                  <a:cubicBezTo>
                    <a:pt x="159" y="311"/>
                    <a:pt x="159" y="311"/>
                    <a:pt x="159" y="311"/>
                  </a:cubicBezTo>
                  <a:cubicBezTo>
                    <a:pt x="159" y="275"/>
                    <a:pt x="159" y="275"/>
                    <a:pt x="159" y="275"/>
                  </a:cubicBezTo>
                  <a:cubicBezTo>
                    <a:pt x="10" y="275"/>
                    <a:pt x="10" y="275"/>
                    <a:pt x="10" y="275"/>
                  </a:cubicBezTo>
                  <a:cubicBezTo>
                    <a:pt x="7" y="275"/>
                    <a:pt x="5" y="274"/>
                    <a:pt x="3" y="272"/>
                  </a:cubicBezTo>
                  <a:cubicBezTo>
                    <a:pt x="1" y="270"/>
                    <a:pt x="0" y="268"/>
                    <a:pt x="0" y="2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80" y="0"/>
                    <a:pt x="382" y="1"/>
                    <a:pt x="384" y="3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26"/>
            <p:cNvSpPr>
              <a:spLocks noChangeArrowheads="1"/>
            </p:cNvSpPr>
            <p:nvPr/>
          </p:nvSpPr>
          <p:spPr bwMode="auto">
            <a:xfrm>
              <a:off x="406273" y="2747179"/>
              <a:ext cx="792209" cy="474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7"/>
            <p:cNvSpPr>
              <a:spLocks/>
            </p:cNvSpPr>
            <p:nvPr/>
          </p:nvSpPr>
          <p:spPr bwMode="auto">
            <a:xfrm>
              <a:off x="793126" y="3265225"/>
              <a:ext cx="18502" cy="16820"/>
            </a:xfrm>
            <a:custGeom>
              <a:avLst/>
              <a:gdLst>
                <a:gd name="T0" fmla="*/ 8 w 8"/>
                <a:gd name="T1" fmla="*/ 4 h 8"/>
                <a:gd name="T2" fmla="*/ 7 w 8"/>
                <a:gd name="T3" fmla="*/ 7 h 8"/>
                <a:gd name="T4" fmla="*/ 4 w 8"/>
                <a:gd name="T5" fmla="*/ 8 h 8"/>
                <a:gd name="T6" fmla="*/ 1 w 8"/>
                <a:gd name="T7" fmla="*/ 7 h 8"/>
                <a:gd name="T8" fmla="*/ 0 w 8"/>
                <a:gd name="T9" fmla="*/ 4 h 8"/>
                <a:gd name="T10" fmla="*/ 1 w 8"/>
                <a:gd name="T11" fmla="*/ 2 h 8"/>
                <a:gd name="T12" fmla="*/ 4 w 8"/>
                <a:gd name="T13" fmla="*/ 0 h 8"/>
                <a:gd name="T14" fmla="*/ 7 w 8"/>
                <a:gd name="T15" fmla="*/ 2 h 8"/>
                <a:gd name="T16" fmla="*/ 8 w 8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8"/>
            <p:cNvSpPr>
              <a:spLocks/>
            </p:cNvSpPr>
            <p:nvPr/>
          </p:nvSpPr>
          <p:spPr bwMode="auto">
            <a:xfrm>
              <a:off x="744348" y="3265225"/>
              <a:ext cx="18502" cy="16820"/>
            </a:xfrm>
            <a:custGeom>
              <a:avLst/>
              <a:gdLst>
                <a:gd name="T0" fmla="*/ 4 w 8"/>
                <a:gd name="T1" fmla="*/ 0 h 8"/>
                <a:gd name="T2" fmla="*/ 7 w 8"/>
                <a:gd name="T3" fmla="*/ 2 h 8"/>
                <a:gd name="T4" fmla="*/ 8 w 8"/>
                <a:gd name="T5" fmla="*/ 4 h 8"/>
                <a:gd name="T6" fmla="*/ 7 w 8"/>
                <a:gd name="T7" fmla="*/ 7 h 8"/>
                <a:gd name="T8" fmla="*/ 4 w 8"/>
                <a:gd name="T9" fmla="*/ 8 h 8"/>
                <a:gd name="T10" fmla="*/ 1 w 8"/>
                <a:gd name="T11" fmla="*/ 7 h 8"/>
                <a:gd name="T12" fmla="*/ 0 w 8"/>
                <a:gd name="T13" fmla="*/ 4 h 8"/>
                <a:gd name="T14" fmla="*/ 1 w 8"/>
                <a:gd name="T15" fmla="*/ 2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9"/>
            <p:cNvSpPr>
              <a:spLocks/>
            </p:cNvSpPr>
            <p:nvPr/>
          </p:nvSpPr>
          <p:spPr bwMode="auto">
            <a:xfrm>
              <a:off x="843585" y="3265225"/>
              <a:ext cx="18502" cy="16820"/>
            </a:xfrm>
            <a:custGeom>
              <a:avLst/>
              <a:gdLst>
                <a:gd name="T0" fmla="*/ 8 w 8"/>
                <a:gd name="T1" fmla="*/ 4 h 8"/>
                <a:gd name="T2" fmla="*/ 7 w 8"/>
                <a:gd name="T3" fmla="*/ 7 h 8"/>
                <a:gd name="T4" fmla="*/ 4 w 8"/>
                <a:gd name="T5" fmla="*/ 8 h 8"/>
                <a:gd name="T6" fmla="*/ 1 w 8"/>
                <a:gd name="T7" fmla="*/ 7 h 8"/>
                <a:gd name="T8" fmla="*/ 0 w 8"/>
                <a:gd name="T9" fmla="*/ 4 h 8"/>
                <a:gd name="T10" fmla="*/ 1 w 8"/>
                <a:gd name="T11" fmla="*/ 2 h 8"/>
                <a:gd name="T12" fmla="*/ 4 w 8"/>
                <a:gd name="T13" fmla="*/ 0 h 8"/>
                <a:gd name="T14" fmla="*/ 7 w 8"/>
                <a:gd name="T15" fmla="*/ 2 h 8"/>
                <a:gd name="T16" fmla="*/ 8 w 8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0"/>
            <p:cNvSpPr>
              <a:spLocks/>
            </p:cNvSpPr>
            <p:nvPr/>
          </p:nvSpPr>
          <p:spPr bwMode="auto">
            <a:xfrm>
              <a:off x="1087471" y="3271953"/>
              <a:ext cx="35322" cy="6728"/>
            </a:xfrm>
            <a:custGeom>
              <a:avLst/>
              <a:gdLst>
                <a:gd name="T0" fmla="*/ 2 w 21"/>
                <a:gd name="T1" fmla="*/ 0 h 4"/>
                <a:gd name="T2" fmla="*/ 20 w 21"/>
                <a:gd name="T3" fmla="*/ 0 h 4"/>
                <a:gd name="T4" fmla="*/ 20 w 21"/>
                <a:gd name="T5" fmla="*/ 0 h 4"/>
                <a:gd name="T6" fmla="*/ 21 w 21"/>
                <a:gd name="T7" fmla="*/ 1 h 4"/>
                <a:gd name="T8" fmla="*/ 21 w 21"/>
                <a:gd name="T9" fmla="*/ 2 h 4"/>
                <a:gd name="T10" fmla="*/ 20 w 21"/>
                <a:gd name="T11" fmla="*/ 2 h 4"/>
                <a:gd name="T12" fmla="*/ 20 w 21"/>
                <a:gd name="T13" fmla="*/ 4 h 4"/>
                <a:gd name="T14" fmla="*/ 2 w 21"/>
                <a:gd name="T15" fmla="*/ 4 h 4"/>
                <a:gd name="T16" fmla="*/ 0 w 21"/>
                <a:gd name="T17" fmla="*/ 2 h 4"/>
                <a:gd name="T18" fmla="*/ 0 w 21"/>
                <a:gd name="T19" fmla="*/ 2 h 4"/>
                <a:gd name="T20" fmla="*/ 0 w 21"/>
                <a:gd name="T21" fmla="*/ 1 h 4"/>
                <a:gd name="T22" fmla="*/ 0 w 21"/>
                <a:gd name="T23" fmla="*/ 0 h 4"/>
                <a:gd name="T24" fmla="*/ 2 w 21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4">
                  <a:moveTo>
                    <a:pt x="2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31600" y="2301055"/>
            <a:ext cx="1660105" cy="333030"/>
            <a:chOff x="3431600" y="2301055"/>
            <a:chExt cx="1660105" cy="333030"/>
          </a:xfrm>
        </p:grpSpPr>
        <p:sp>
          <p:nvSpPr>
            <p:cNvPr id="154" name="Freeform 31"/>
            <p:cNvSpPr>
              <a:spLocks/>
            </p:cNvSpPr>
            <p:nvPr/>
          </p:nvSpPr>
          <p:spPr bwMode="auto">
            <a:xfrm>
              <a:off x="3431600" y="2301055"/>
              <a:ext cx="1660105" cy="333030"/>
            </a:xfrm>
            <a:custGeom>
              <a:avLst/>
              <a:gdLst>
                <a:gd name="T0" fmla="*/ 858 w 858"/>
                <a:gd name="T1" fmla="*/ 24 h 151"/>
                <a:gd name="T2" fmla="*/ 858 w 858"/>
                <a:gd name="T3" fmla="*/ 126 h 151"/>
                <a:gd name="T4" fmla="*/ 826 w 858"/>
                <a:gd name="T5" fmla="*/ 151 h 151"/>
                <a:gd name="T6" fmla="*/ 32 w 858"/>
                <a:gd name="T7" fmla="*/ 151 h 151"/>
                <a:gd name="T8" fmla="*/ 0 w 858"/>
                <a:gd name="T9" fmla="*/ 126 h 151"/>
                <a:gd name="T10" fmla="*/ 0 w 858"/>
                <a:gd name="T11" fmla="*/ 24 h 151"/>
                <a:gd name="T12" fmla="*/ 32 w 858"/>
                <a:gd name="T13" fmla="*/ 0 h 151"/>
                <a:gd name="T14" fmla="*/ 826 w 858"/>
                <a:gd name="T15" fmla="*/ 0 h 151"/>
                <a:gd name="T16" fmla="*/ 858 w 858"/>
                <a:gd name="T17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8" h="151">
                  <a:moveTo>
                    <a:pt x="858" y="24"/>
                  </a:moveTo>
                  <a:cubicBezTo>
                    <a:pt x="858" y="126"/>
                    <a:pt x="858" y="126"/>
                    <a:pt x="858" y="126"/>
                  </a:cubicBezTo>
                  <a:cubicBezTo>
                    <a:pt x="858" y="142"/>
                    <a:pt x="847" y="151"/>
                    <a:pt x="826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11" y="151"/>
                    <a:pt x="0" y="142"/>
                    <a:pt x="0" y="1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1" y="0"/>
                    <a:pt x="3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47" y="0"/>
                    <a:pt x="858" y="8"/>
                    <a:pt x="858" y="24"/>
                  </a:cubicBezTo>
                  <a:close/>
                </a:path>
              </a:pathLst>
            </a:custGeom>
            <a:solidFill>
              <a:srgbClr val="8064A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9E1DFF"/>
                  </a:solidFill>
                </a:ln>
              </a:endParaRPr>
            </a:p>
          </p:txBody>
        </p:sp>
        <p:sp>
          <p:nvSpPr>
            <p:cNvPr id="196" name="Rectangle 33"/>
            <p:cNvSpPr>
              <a:spLocks noChangeArrowheads="1"/>
            </p:cNvSpPr>
            <p:nvPr/>
          </p:nvSpPr>
          <p:spPr bwMode="auto">
            <a:xfrm>
              <a:off x="3901893" y="2386836"/>
              <a:ext cx="870431" cy="169277"/>
            </a:xfrm>
            <a:prstGeom prst="rect">
              <a:avLst/>
            </a:prstGeom>
            <a:solidFill>
              <a:srgbClr val="8064A1"/>
            </a:solidFill>
            <a:ln>
              <a:noFill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Fail or Succeed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7" name="Rectangle 34"/>
            <p:cNvSpPr>
              <a:spLocks noChangeArrowheads="1"/>
            </p:cNvSpPr>
            <p:nvPr/>
          </p:nvSpPr>
          <p:spPr bwMode="auto">
            <a:xfrm>
              <a:off x="3604184" y="2364970"/>
              <a:ext cx="242204" cy="200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/>
            <p:cNvSpPr>
              <a:spLocks/>
            </p:cNvSpPr>
            <p:nvPr/>
          </p:nvSpPr>
          <p:spPr bwMode="auto">
            <a:xfrm>
              <a:off x="3639505" y="2400292"/>
              <a:ext cx="171561" cy="129512"/>
            </a:xfrm>
            <a:custGeom>
              <a:avLst/>
              <a:gdLst>
                <a:gd name="T0" fmla="*/ 7 w 102"/>
                <a:gd name="T1" fmla="*/ 77 h 77"/>
                <a:gd name="T2" fmla="*/ 0 w 102"/>
                <a:gd name="T3" fmla="*/ 77 h 77"/>
                <a:gd name="T4" fmla="*/ 0 w 102"/>
                <a:gd name="T5" fmla="*/ 0 h 77"/>
                <a:gd name="T6" fmla="*/ 7 w 102"/>
                <a:gd name="T7" fmla="*/ 0 h 77"/>
                <a:gd name="T8" fmla="*/ 102 w 102"/>
                <a:gd name="T9" fmla="*/ 0 h 77"/>
                <a:gd name="T10" fmla="*/ 102 w 102"/>
                <a:gd name="T11" fmla="*/ 77 h 77"/>
                <a:gd name="T12" fmla="*/ 7 w 102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7">
                  <a:moveTo>
                    <a:pt x="7" y="77"/>
                  </a:moveTo>
                  <a:lnTo>
                    <a:pt x="0" y="77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36"/>
            <p:cNvSpPr>
              <a:spLocks noChangeArrowheads="1"/>
            </p:cNvSpPr>
            <p:nvPr/>
          </p:nvSpPr>
          <p:spPr bwMode="auto">
            <a:xfrm>
              <a:off x="3695010" y="2397029"/>
              <a:ext cx="111010" cy="15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31600" y="2845696"/>
            <a:ext cx="1660105" cy="333030"/>
            <a:chOff x="3431600" y="2845696"/>
            <a:chExt cx="1660105" cy="333030"/>
          </a:xfrm>
        </p:grpSpPr>
        <p:sp>
          <p:nvSpPr>
            <p:cNvPr id="155" name="Freeform 37"/>
            <p:cNvSpPr>
              <a:spLocks/>
            </p:cNvSpPr>
            <p:nvPr/>
          </p:nvSpPr>
          <p:spPr bwMode="auto">
            <a:xfrm>
              <a:off x="3431600" y="2845696"/>
              <a:ext cx="1660105" cy="333030"/>
            </a:xfrm>
            <a:custGeom>
              <a:avLst/>
              <a:gdLst>
                <a:gd name="T0" fmla="*/ 826 w 858"/>
                <a:gd name="T1" fmla="*/ 0 h 151"/>
                <a:gd name="T2" fmla="*/ 858 w 858"/>
                <a:gd name="T3" fmla="*/ 24 h 151"/>
                <a:gd name="T4" fmla="*/ 858 w 858"/>
                <a:gd name="T5" fmla="*/ 126 h 151"/>
                <a:gd name="T6" fmla="*/ 826 w 858"/>
                <a:gd name="T7" fmla="*/ 151 h 151"/>
                <a:gd name="T8" fmla="*/ 32 w 858"/>
                <a:gd name="T9" fmla="*/ 151 h 151"/>
                <a:gd name="T10" fmla="*/ 0 w 858"/>
                <a:gd name="T11" fmla="*/ 126 h 151"/>
                <a:gd name="T12" fmla="*/ 0 w 858"/>
                <a:gd name="T13" fmla="*/ 24 h 151"/>
                <a:gd name="T14" fmla="*/ 32 w 858"/>
                <a:gd name="T15" fmla="*/ 0 h 151"/>
                <a:gd name="T16" fmla="*/ 826 w 858"/>
                <a:gd name="T1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8" h="151">
                  <a:moveTo>
                    <a:pt x="826" y="0"/>
                  </a:moveTo>
                  <a:cubicBezTo>
                    <a:pt x="847" y="0"/>
                    <a:pt x="858" y="8"/>
                    <a:pt x="858" y="24"/>
                  </a:cubicBezTo>
                  <a:cubicBezTo>
                    <a:pt x="858" y="126"/>
                    <a:pt x="858" y="126"/>
                    <a:pt x="858" y="126"/>
                  </a:cubicBezTo>
                  <a:cubicBezTo>
                    <a:pt x="858" y="142"/>
                    <a:pt x="847" y="151"/>
                    <a:pt x="826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11" y="151"/>
                    <a:pt x="0" y="142"/>
                    <a:pt x="0" y="1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1" y="0"/>
                    <a:pt x="32" y="0"/>
                  </a:cubicBezTo>
                  <a:lnTo>
                    <a:pt x="826" y="0"/>
                  </a:lnTo>
                  <a:close/>
                </a:path>
              </a:pathLst>
            </a:custGeom>
            <a:solidFill>
              <a:srgbClr val="8064A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9E1DFF"/>
                  </a:solidFill>
                </a:ln>
              </a:endParaRPr>
            </a:p>
          </p:txBody>
        </p:sp>
        <p:sp>
          <p:nvSpPr>
            <p:cNvPr id="202" name="Rectangle 39"/>
            <p:cNvSpPr>
              <a:spLocks noChangeArrowheads="1"/>
            </p:cNvSpPr>
            <p:nvPr/>
          </p:nvSpPr>
          <p:spPr bwMode="auto">
            <a:xfrm>
              <a:off x="3893483" y="2926430"/>
              <a:ext cx="878446" cy="169277"/>
            </a:xfrm>
            <a:prstGeom prst="rect">
              <a:avLst/>
            </a:prstGeom>
            <a:solidFill>
              <a:srgbClr val="8064A1"/>
            </a:solidFill>
            <a:ln>
              <a:noFill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>
                  <a:solidFill>
                    <a:schemeClr val="bg1"/>
                  </a:solidFill>
                  <a:latin typeface="Calibri" pitchFamily="34" charset="0"/>
                </a:rPr>
                <a:t>Publish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 r</a:t>
              </a:r>
              <a:r>
                <a:rPr lang="en-US" altLang="en-US" sz="1100" b="1" dirty="0" smtClean="0">
                  <a:solidFill>
                    <a:schemeClr val="bg1"/>
                  </a:solidFill>
                  <a:latin typeface="Calibri" pitchFamily="34" charset="0"/>
                </a:rPr>
                <a:t>eports</a:t>
              </a:r>
              <a:endParaRPr lang="en-US" altLang="en-US" sz="11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03" name="Rectangle 40"/>
            <p:cNvSpPr>
              <a:spLocks noChangeArrowheads="1"/>
            </p:cNvSpPr>
            <p:nvPr/>
          </p:nvSpPr>
          <p:spPr bwMode="auto">
            <a:xfrm>
              <a:off x="3604184" y="2909610"/>
              <a:ext cx="242204" cy="200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/>
            <p:cNvSpPr>
              <a:spLocks/>
            </p:cNvSpPr>
            <p:nvPr/>
          </p:nvSpPr>
          <p:spPr bwMode="auto">
            <a:xfrm>
              <a:off x="3639505" y="2944932"/>
              <a:ext cx="171561" cy="129512"/>
            </a:xfrm>
            <a:custGeom>
              <a:avLst/>
              <a:gdLst>
                <a:gd name="T0" fmla="*/ 0 w 102"/>
                <a:gd name="T1" fmla="*/ 0 h 77"/>
                <a:gd name="T2" fmla="*/ 7 w 102"/>
                <a:gd name="T3" fmla="*/ 0 h 77"/>
                <a:gd name="T4" fmla="*/ 102 w 102"/>
                <a:gd name="T5" fmla="*/ 0 h 77"/>
                <a:gd name="T6" fmla="*/ 102 w 102"/>
                <a:gd name="T7" fmla="*/ 77 h 77"/>
                <a:gd name="T8" fmla="*/ 7 w 102"/>
                <a:gd name="T9" fmla="*/ 77 h 77"/>
                <a:gd name="T10" fmla="*/ 0 w 102"/>
                <a:gd name="T11" fmla="*/ 77 h 77"/>
                <a:gd name="T12" fmla="*/ 0 w 102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7">
                  <a:moveTo>
                    <a:pt x="0" y="0"/>
                  </a:moveTo>
                  <a:lnTo>
                    <a:pt x="7" y="0"/>
                  </a:lnTo>
                  <a:lnTo>
                    <a:pt x="102" y="0"/>
                  </a:lnTo>
                  <a:lnTo>
                    <a:pt x="102" y="77"/>
                  </a:lnTo>
                  <a:lnTo>
                    <a:pt x="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2"/>
            <p:cNvSpPr>
              <a:spLocks noChangeArrowheads="1"/>
            </p:cNvSpPr>
            <p:nvPr/>
          </p:nvSpPr>
          <p:spPr bwMode="auto">
            <a:xfrm>
              <a:off x="3686601" y="2942460"/>
              <a:ext cx="111010" cy="15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31600" y="3403044"/>
            <a:ext cx="1660105" cy="333030"/>
            <a:chOff x="3431600" y="3403044"/>
            <a:chExt cx="1660105" cy="333030"/>
          </a:xfrm>
        </p:grpSpPr>
        <p:sp>
          <p:nvSpPr>
            <p:cNvPr id="153" name="Freeform 43"/>
            <p:cNvSpPr>
              <a:spLocks/>
            </p:cNvSpPr>
            <p:nvPr/>
          </p:nvSpPr>
          <p:spPr bwMode="auto">
            <a:xfrm>
              <a:off x="3431600" y="3403044"/>
              <a:ext cx="1660105" cy="333030"/>
            </a:xfrm>
            <a:custGeom>
              <a:avLst/>
              <a:gdLst>
                <a:gd name="T0" fmla="*/ 826 w 858"/>
                <a:gd name="T1" fmla="*/ 0 h 151"/>
                <a:gd name="T2" fmla="*/ 858 w 858"/>
                <a:gd name="T3" fmla="*/ 24 h 151"/>
                <a:gd name="T4" fmla="*/ 858 w 858"/>
                <a:gd name="T5" fmla="*/ 126 h 151"/>
                <a:gd name="T6" fmla="*/ 826 w 858"/>
                <a:gd name="T7" fmla="*/ 151 h 151"/>
                <a:gd name="T8" fmla="*/ 32 w 858"/>
                <a:gd name="T9" fmla="*/ 151 h 151"/>
                <a:gd name="T10" fmla="*/ 0 w 858"/>
                <a:gd name="T11" fmla="*/ 126 h 151"/>
                <a:gd name="T12" fmla="*/ 0 w 858"/>
                <a:gd name="T13" fmla="*/ 24 h 151"/>
                <a:gd name="T14" fmla="*/ 32 w 858"/>
                <a:gd name="T15" fmla="*/ 0 h 151"/>
                <a:gd name="T16" fmla="*/ 826 w 858"/>
                <a:gd name="T1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8" h="151">
                  <a:moveTo>
                    <a:pt x="826" y="0"/>
                  </a:moveTo>
                  <a:cubicBezTo>
                    <a:pt x="847" y="0"/>
                    <a:pt x="858" y="8"/>
                    <a:pt x="858" y="24"/>
                  </a:cubicBezTo>
                  <a:cubicBezTo>
                    <a:pt x="858" y="126"/>
                    <a:pt x="858" y="126"/>
                    <a:pt x="858" y="126"/>
                  </a:cubicBezTo>
                  <a:cubicBezTo>
                    <a:pt x="858" y="142"/>
                    <a:pt x="847" y="151"/>
                    <a:pt x="826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11" y="151"/>
                    <a:pt x="0" y="142"/>
                    <a:pt x="0" y="1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1" y="0"/>
                    <a:pt x="32" y="0"/>
                  </a:cubicBezTo>
                  <a:lnTo>
                    <a:pt x="826" y="0"/>
                  </a:lnTo>
                  <a:close/>
                </a:path>
              </a:pathLst>
            </a:custGeom>
            <a:solidFill>
              <a:srgbClr val="8064A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rgbClr val="9E1DFF"/>
                  </a:solidFill>
                </a:ln>
              </a:endParaRPr>
            </a:p>
          </p:txBody>
        </p:sp>
        <p:sp>
          <p:nvSpPr>
            <p:cNvPr id="208" name="Rectangle 45"/>
            <p:cNvSpPr>
              <a:spLocks noChangeArrowheads="1"/>
            </p:cNvSpPr>
            <p:nvPr/>
          </p:nvSpPr>
          <p:spPr bwMode="auto">
            <a:xfrm>
              <a:off x="3900210" y="3480415"/>
              <a:ext cx="2997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Build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9" name="Rectangle 46"/>
            <p:cNvSpPr>
              <a:spLocks noChangeArrowheads="1"/>
            </p:cNvSpPr>
            <p:nvPr/>
          </p:nvSpPr>
          <p:spPr bwMode="auto">
            <a:xfrm>
              <a:off x="3604184" y="3466959"/>
              <a:ext cx="242204" cy="200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/>
            <p:cNvSpPr>
              <a:spLocks/>
            </p:cNvSpPr>
            <p:nvPr/>
          </p:nvSpPr>
          <p:spPr bwMode="auto">
            <a:xfrm>
              <a:off x="3639505" y="3502281"/>
              <a:ext cx="171561" cy="129512"/>
            </a:xfrm>
            <a:custGeom>
              <a:avLst/>
              <a:gdLst>
                <a:gd name="T0" fmla="*/ 0 w 102"/>
                <a:gd name="T1" fmla="*/ 0 h 77"/>
                <a:gd name="T2" fmla="*/ 7 w 102"/>
                <a:gd name="T3" fmla="*/ 0 h 77"/>
                <a:gd name="T4" fmla="*/ 102 w 102"/>
                <a:gd name="T5" fmla="*/ 0 h 77"/>
                <a:gd name="T6" fmla="*/ 102 w 102"/>
                <a:gd name="T7" fmla="*/ 77 h 77"/>
                <a:gd name="T8" fmla="*/ 7 w 102"/>
                <a:gd name="T9" fmla="*/ 77 h 77"/>
                <a:gd name="T10" fmla="*/ 0 w 102"/>
                <a:gd name="T11" fmla="*/ 77 h 77"/>
                <a:gd name="T12" fmla="*/ 0 w 102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7">
                  <a:moveTo>
                    <a:pt x="0" y="0"/>
                  </a:moveTo>
                  <a:lnTo>
                    <a:pt x="7" y="0"/>
                  </a:lnTo>
                  <a:lnTo>
                    <a:pt x="102" y="0"/>
                  </a:lnTo>
                  <a:lnTo>
                    <a:pt x="102" y="77"/>
                  </a:lnTo>
                  <a:lnTo>
                    <a:pt x="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8"/>
            <p:cNvSpPr>
              <a:spLocks noChangeArrowheads="1"/>
            </p:cNvSpPr>
            <p:nvPr/>
          </p:nvSpPr>
          <p:spPr bwMode="auto">
            <a:xfrm>
              <a:off x="3686601" y="3499019"/>
              <a:ext cx="111010" cy="15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48839" y="2237541"/>
            <a:ext cx="1274934" cy="1274934"/>
            <a:chOff x="7648839" y="2237541"/>
            <a:chExt cx="1274934" cy="1274934"/>
          </a:xfrm>
        </p:grpSpPr>
        <p:sp>
          <p:nvSpPr>
            <p:cNvPr id="220" name="Freeform 58"/>
            <p:cNvSpPr>
              <a:spLocks/>
            </p:cNvSpPr>
            <p:nvPr/>
          </p:nvSpPr>
          <p:spPr bwMode="auto">
            <a:xfrm>
              <a:off x="7648839" y="2237541"/>
              <a:ext cx="1274934" cy="1274934"/>
            </a:xfrm>
            <a:custGeom>
              <a:avLst/>
              <a:gdLst>
                <a:gd name="T0" fmla="*/ 40 w 580"/>
                <a:gd name="T1" fmla="*/ 580 h 580"/>
                <a:gd name="T2" fmla="*/ 0 w 580"/>
                <a:gd name="T3" fmla="*/ 540 h 580"/>
                <a:gd name="T4" fmla="*/ 0 w 580"/>
                <a:gd name="T5" fmla="*/ 40 h 580"/>
                <a:gd name="T6" fmla="*/ 40 w 580"/>
                <a:gd name="T7" fmla="*/ 0 h 580"/>
                <a:gd name="T8" fmla="*/ 540 w 580"/>
                <a:gd name="T9" fmla="*/ 0 h 580"/>
                <a:gd name="T10" fmla="*/ 580 w 580"/>
                <a:gd name="T11" fmla="*/ 40 h 580"/>
                <a:gd name="T12" fmla="*/ 580 w 580"/>
                <a:gd name="T13" fmla="*/ 540 h 580"/>
                <a:gd name="T14" fmla="*/ 540 w 580"/>
                <a:gd name="T15" fmla="*/ 580 h 580"/>
                <a:gd name="T16" fmla="*/ 40 w 580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" h="580">
                  <a:moveTo>
                    <a:pt x="40" y="580"/>
                  </a:moveTo>
                  <a:cubicBezTo>
                    <a:pt x="13" y="580"/>
                    <a:pt x="0" y="567"/>
                    <a:pt x="0" y="5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3"/>
                    <a:pt x="13" y="0"/>
                    <a:pt x="40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67" y="0"/>
                    <a:pt x="580" y="13"/>
                    <a:pt x="580" y="40"/>
                  </a:cubicBezTo>
                  <a:cubicBezTo>
                    <a:pt x="580" y="540"/>
                    <a:pt x="580" y="540"/>
                    <a:pt x="580" y="540"/>
                  </a:cubicBezTo>
                  <a:cubicBezTo>
                    <a:pt x="580" y="567"/>
                    <a:pt x="567" y="580"/>
                    <a:pt x="540" y="580"/>
                  </a:cubicBezTo>
                  <a:lnTo>
                    <a:pt x="40" y="5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9"/>
            <p:cNvSpPr>
              <a:spLocks/>
            </p:cNvSpPr>
            <p:nvPr/>
          </p:nvSpPr>
          <p:spPr bwMode="auto">
            <a:xfrm>
              <a:off x="7648839" y="2237541"/>
              <a:ext cx="1274934" cy="1274934"/>
            </a:xfrm>
            <a:custGeom>
              <a:avLst/>
              <a:gdLst>
                <a:gd name="T0" fmla="*/ 40 w 580"/>
                <a:gd name="T1" fmla="*/ 580 h 580"/>
                <a:gd name="T2" fmla="*/ 540 w 580"/>
                <a:gd name="T3" fmla="*/ 580 h 580"/>
                <a:gd name="T4" fmla="*/ 580 w 580"/>
                <a:gd name="T5" fmla="*/ 540 h 580"/>
                <a:gd name="T6" fmla="*/ 580 w 580"/>
                <a:gd name="T7" fmla="*/ 40 h 580"/>
                <a:gd name="T8" fmla="*/ 540 w 580"/>
                <a:gd name="T9" fmla="*/ 0 h 580"/>
                <a:gd name="T10" fmla="*/ 40 w 580"/>
                <a:gd name="T11" fmla="*/ 0 h 580"/>
                <a:gd name="T12" fmla="*/ 0 w 580"/>
                <a:gd name="T13" fmla="*/ 40 h 580"/>
                <a:gd name="T14" fmla="*/ 0 w 580"/>
                <a:gd name="T15" fmla="*/ 540 h 580"/>
                <a:gd name="T16" fmla="*/ 40 w 580"/>
                <a:gd name="T1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0" h="580">
                  <a:moveTo>
                    <a:pt x="40" y="580"/>
                  </a:moveTo>
                  <a:cubicBezTo>
                    <a:pt x="540" y="580"/>
                    <a:pt x="540" y="580"/>
                    <a:pt x="540" y="580"/>
                  </a:cubicBezTo>
                  <a:cubicBezTo>
                    <a:pt x="567" y="580"/>
                    <a:pt x="580" y="567"/>
                    <a:pt x="580" y="540"/>
                  </a:cubicBezTo>
                  <a:cubicBezTo>
                    <a:pt x="580" y="40"/>
                    <a:pt x="580" y="40"/>
                    <a:pt x="580" y="40"/>
                  </a:cubicBezTo>
                  <a:cubicBezTo>
                    <a:pt x="580" y="13"/>
                    <a:pt x="567" y="0"/>
                    <a:pt x="5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67"/>
                    <a:pt x="13" y="580"/>
                    <a:pt x="40" y="580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0"/>
            <p:cNvSpPr>
              <a:spLocks/>
            </p:cNvSpPr>
            <p:nvPr/>
          </p:nvSpPr>
          <p:spPr bwMode="auto">
            <a:xfrm>
              <a:off x="8188751" y="2499928"/>
              <a:ext cx="380125" cy="587008"/>
            </a:xfrm>
            <a:custGeom>
              <a:avLst/>
              <a:gdLst>
                <a:gd name="T0" fmla="*/ 157 w 173"/>
                <a:gd name="T1" fmla="*/ 61 h 267"/>
                <a:gd name="T2" fmla="*/ 162 w 173"/>
                <a:gd name="T3" fmla="*/ 61 h 267"/>
                <a:gd name="T4" fmla="*/ 165 w 173"/>
                <a:gd name="T5" fmla="*/ 151 h 267"/>
                <a:gd name="T6" fmla="*/ 107 w 173"/>
                <a:gd name="T7" fmla="*/ 235 h 267"/>
                <a:gd name="T8" fmla="*/ 11 w 173"/>
                <a:gd name="T9" fmla="*/ 266 h 267"/>
                <a:gd name="T10" fmla="*/ 16 w 173"/>
                <a:gd name="T11" fmla="*/ 256 h 267"/>
                <a:gd name="T12" fmla="*/ 47 w 173"/>
                <a:gd name="T13" fmla="*/ 246 h 267"/>
                <a:gd name="T14" fmla="*/ 59 w 173"/>
                <a:gd name="T15" fmla="*/ 230 h 267"/>
                <a:gd name="T16" fmla="*/ 79 w 173"/>
                <a:gd name="T17" fmla="*/ 226 h 267"/>
                <a:gd name="T18" fmla="*/ 104 w 173"/>
                <a:gd name="T19" fmla="*/ 199 h 267"/>
                <a:gd name="T20" fmla="*/ 82 w 173"/>
                <a:gd name="T21" fmla="*/ 176 h 267"/>
                <a:gd name="T22" fmla="*/ 73 w 173"/>
                <a:gd name="T23" fmla="*/ 157 h 267"/>
                <a:gd name="T24" fmla="*/ 65 w 173"/>
                <a:gd name="T25" fmla="*/ 154 h 267"/>
                <a:gd name="T26" fmla="*/ 37 w 173"/>
                <a:gd name="T27" fmla="*/ 140 h 267"/>
                <a:gd name="T28" fmla="*/ 24 w 173"/>
                <a:gd name="T29" fmla="*/ 140 h 267"/>
                <a:gd name="T30" fmla="*/ 19 w 173"/>
                <a:gd name="T31" fmla="*/ 130 h 267"/>
                <a:gd name="T32" fmla="*/ 12 w 173"/>
                <a:gd name="T33" fmla="*/ 125 h 267"/>
                <a:gd name="T34" fmla="*/ 16 w 173"/>
                <a:gd name="T35" fmla="*/ 115 h 267"/>
                <a:gd name="T36" fmla="*/ 7 w 173"/>
                <a:gd name="T37" fmla="*/ 112 h 267"/>
                <a:gd name="T38" fmla="*/ 0 w 173"/>
                <a:gd name="T39" fmla="*/ 117 h 267"/>
                <a:gd name="T40" fmla="*/ 0 w 173"/>
                <a:gd name="T41" fmla="*/ 104 h 267"/>
                <a:gd name="T42" fmla="*/ 14 w 173"/>
                <a:gd name="T43" fmla="*/ 101 h 267"/>
                <a:gd name="T44" fmla="*/ 24 w 173"/>
                <a:gd name="T45" fmla="*/ 110 h 267"/>
                <a:gd name="T46" fmla="*/ 31 w 173"/>
                <a:gd name="T47" fmla="*/ 112 h 267"/>
                <a:gd name="T48" fmla="*/ 36 w 173"/>
                <a:gd name="T49" fmla="*/ 104 h 267"/>
                <a:gd name="T50" fmla="*/ 59 w 173"/>
                <a:gd name="T51" fmla="*/ 87 h 267"/>
                <a:gd name="T52" fmla="*/ 87 w 173"/>
                <a:gd name="T53" fmla="*/ 80 h 267"/>
                <a:gd name="T54" fmla="*/ 101 w 173"/>
                <a:gd name="T55" fmla="*/ 87 h 267"/>
                <a:gd name="T56" fmla="*/ 105 w 173"/>
                <a:gd name="T57" fmla="*/ 80 h 267"/>
                <a:gd name="T58" fmla="*/ 91 w 173"/>
                <a:gd name="T59" fmla="*/ 56 h 267"/>
                <a:gd name="T60" fmla="*/ 88 w 173"/>
                <a:gd name="T61" fmla="*/ 42 h 267"/>
                <a:gd name="T62" fmla="*/ 78 w 173"/>
                <a:gd name="T63" fmla="*/ 39 h 267"/>
                <a:gd name="T64" fmla="*/ 73 w 173"/>
                <a:gd name="T65" fmla="*/ 34 h 267"/>
                <a:gd name="T66" fmla="*/ 61 w 173"/>
                <a:gd name="T67" fmla="*/ 29 h 267"/>
                <a:gd name="T68" fmla="*/ 54 w 173"/>
                <a:gd name="T69" fmla="*/ 43 h 267"/>
                <a:gd name="T70" fmla="*/ 38 w 173"/>
                <a:gd name="T71" fmla="*/ 36 h 267"/>
                <a:gd name="T72" fmla="*/ 40 w 173"/>
                <a:gd name="T73" fmla="*/ 25 h 267"/>
                <a:gd name="T74" fmla="*/ 53 w 173"/>
                <a:gd name="T75" fmla="*/ 26 h 267"/>
                <a:gd name="T76" fmla="*/ 62 w 173"/>
                <a:gd name="T77" fmla="*/ 10 h 267"/>
                <a:gd name="T78" fmla="*/ 72 w 173"/>
                <a:gd name="T79" fmla="*/ 18 h 267"/>
                <a:gd name="T80" fmla="*/ 70 w 173"/>
                <a:gd name="T81" fmla="*/ 25 h 267"/>
                <a:gd name="T82" fmla="*/ 78 w 173"/>
                <a:gd name="T83" fmla="*/ 32 h 267"/>
                <a:gd name="T84" fmla="*/ 84 w 173"/>
                <a:gd name="T85" fmla="*/ 35 h 267"/>
                <a:gd name="T86" fmla="*/ 93 w 173"/>
                <a:gd name="T87" fmla="*/ 33 h 267"/>
                <a:gd name="T88" fmla="*/ 78 w 173"/>
                <a:gd name="T89" fmla="*/ 6 h 267"/>
                <a:gd name="T90" fmla="*/ 80 w 173"/>
                <a:gd name="T91" fmla="*/ 0 h 267"/>
                <a:gd name="T92" fmla="*/ 93 w 173"/>
                <a:gd name="T93" fmla="*/ 7 h 267"/>
                <a:gd name="T94" fmla="*/ 102 w 173"/>
                <a:gd name="T95" fmla="*/ 20 h 267"/>
                <a:gd name="T96" fmla="*/ 104 w 173"/>
                <a:gd name="T97" fmla="*/ 41 h 267"/>
                <a:gd name="T98" fmla="*/ 118 w 173"/>
                <a:gd name="T99" fmla="*/ 62 h 267"/>
                <a:gd name="T100" fmla="*/ 123 w 173"/>
                <a:gd name="T101" fmla="*/ 66 h 267"/>
                <a:gd name="T102" fmla="*/ 132 w 173"/>
                <a:gd name="T103" fmla="*/ 57 h 267"/>
                <a:gd name="T104" fmla="*/ 157 w 173"/>
                <a:gd name="T105" fmla="*/ 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3" h="267">
                  <a:moveTo>
                    <a:pt x="157" y="61"/>
                  </a:moveTo>
                  <a:cubicBezTo>
                    <a:pt x="162" y="61"/>
                    <a:pt x="162" y="61"/>
                    <a:pt x="162" y="61"/>
                  </a:cubicBezTo>
                  <a:cubicBezTo>
                    <a:pt x="172" y="91"/>
                    <a:pt x="173" y="121"/>
                    <a:pt x="165" y="151"/>
                  </a:cubicBezTo>
                  <a:cubicBezTo>
                    <a:pt x="155" y="186"/>
                    <a:pt x="136" y="214"/>
                    <a:pt x="107" y="235"/>
                  </a:cubicBezTo>
                  <a:cubicBezTo>
                    <a:pt x="78" y="256"/>
                    <a:pt x="46" y="267"/>
                    <a:pt x="11" y="266"/>
                  </a:cubicBezTo>
                  <a:cubicBezTo>
                    <a:pt x="16" y="256"/>
                    <a:pt x="16" y="256"/>
                    <a:pt x="16" y="256"/>
                  </a:cubicBezTo>
                  <a:cubicBezTo>
                    <a:pt x="47" y="246"/>
                    <a:pt x="47" y="246"/>
                    <a:pt x="47" y="246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82" y="176"/>
                    <a:pt x="82" y="176"/>
                    <a:pt x="82" y="176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32" y="57"/>
                    <a:pt x="132" y="57"/>
                    <a:pt x="132" y="57"/>
                  </a:cubicBezTo>
                  <a:lnTo>
                    <a:pt x="157" y="61"/>
                  </a:ln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1"/>
            <p:cNvSpPr>
              <a:spLocks/>
            </p:cNvSpPr>
            <p:nvPr/>
          </p:nvSpPr>
          <p:spPr bwMode="auto">
            <a:xfrm>
              <a:off x="7870859" y="2499928"/>
              <a:ext cx="366670" cy="580280"/>
            </a:xfrm>
            <a:custGeom>
              <a:avLst/>
              <a:gdLst>
                <a:gd name="T0" fmla="*/ 52 w 167"/>
                <a:gd name="T1" fmla="*/ 0 h 264"/>
                <a:gd name="T2" fmla="*/ 63 w 167"/>
                <a:gd name="T3" fmla="*/ 1 h 264"/>
                <a:gd name="T4" fmla="*/ 50 w 167"/>
                <a:gd name="T5" fmla="*/ 6 h 264"/>
                <a:gd name="T6" fmla="*/ 57 w 167"/>
                <a:gd name="T7" fmla="*/ 14 h 264"/>
                <a:gd name="T8" fmla="*/ 74 w 167"/>
                <a:gd name="T9" fmla="*/ 19 h 264"/>
                <a:gd name="T10" fmla="*/ 100 w 167"/>
                <a:gd name="T11" fmla="*/ 21 h 264"/>
                <a:gd name="T12" fmla="*/ 109 w 167"/>
                <a:gd name="T13" fmla="*/ 51 h 264"/>
                <a:gd name="T14" fmla="*/ 103 w 167"/>
                <a:gd name="T15" fmla="*/ 74 h 264"/>
                <a:gd name="T16" fmla="*/ 117 w 167"/>
                <a:gd name="T17" fmla="*/ 109 h 264"/>
                <a:gd name="T18" fmla="*/ 120 w 167"/>
                <a:gd name="T19" fmla="*/ 110 h 264"/>
                <a:gd name="T20" fmla="*/ 123 w 167"/>
                <a:gd name="T21" fmla="*/ 100 h 264"/>
                <a:gd name="T22" fmla="*/ 127 w 167"/>
                <a:gd name="T23" fmla="*/ 120 h 264"/>
                <a:gd name="T24" fmla="*/ 150 w 167"/>
                <a:gd name="T25" fmla="*/ 132 h 264"/>
                <a:gd name="T26" fmla="*/ 158 w 167"/>
                <a:gd name="T27" fmla="*/ 146 h 264"/>
                <a:gd name="T28" fmla="*/ 167 w 167"/>
                <a:gd name="T29" fmla="*/ 152 h 264"/>
                <a:gd name="T30" fmla="*/ 152 w 167"/>
                <a:gd name="T31" fmla="*/ 170 h 264"/>
                <a:gd name="T32" fmla="*/ 157 w 167"/>
                <a:gd name="T33" fmla="*/ 193 h 264"/>
                <a:gd name="T34" fmla="*/ 157 w 167"/>
                <a:gd name="T35" fmla="*/ 219 h 264"/>
                <a:gd name="T36" fmla="*/ 144 w 167"/>
                <a:gd name="T37" fmla="*/ 245 h 264"/>
                <a:gd name="T38" fmla="*/ 140 w 167"/>
                <a:gd name="T39" fmla="*/ 264 h 264"/>
                <a:gd name="T40" fmla="*/ 121 w 167"/>
                <a:gd name="T41" fmla="*/ 260 h 264"/>
                <a:gd name="T42" fmla="*/ 27 w 167"/>
                <a:gd name="T43" fmla="*/ 188 h 264"/>
                <a:gd name="T44" fmla="*/ 11 w 167"/>
                <a:gd name="T45" fmla="*/ 70 h 264"/>
                <a:gd name="T46" fmla="*/ 52 w 167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7" h="264">
                  <a:moveTo>
                    <a:pt x="52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58" y="146"/>
                    <a:pt x="158" y="146"/>
                    <a:pt x="158" y="146"/>
                  </a:cubicBezTo>
                  <a:cubicBezTo>
                    <a:pt x="167" y="152"/>
                    <a:pt x="167" y="152"/>
                    <a:pt x="167" y="152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7" y="219"/>
                    <a:pt x="157" y="219"/>
                    <a:pt x="157" y="219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40" y="264"/>
                    <a:pt x="140" y="264"/>
                    <a:pt x="140" y="264"/>
                  </a:cubicBezTo>
                  <a:cubicBezTo>
                    <a:pt x="121" y="260"/>
                    <a:pt x="121" y="260"/>
                    <a:pt x="121" y="260"/>
                  </a:cubicBezTo>
                  <a:cubicBezTo>
                    <a:pt x="80" y="249"/>
                    <a:pt x="48" y="225"/>
                    <a:pt x="27" y="188"/>
                  </a:cubicBezTo>
                  <a:cubicBezTo>
                    <a:pt x="5" y="151"/>
                    <a:pt x="0" y="112"/>
                    <a:pt x="11" y="70"/>
                  </a:cubicBezTo>
                  <a:cubicBezTo>
                    <a:pt x="19" y="43"/>
                    <a:pt x="32" y="19"/>
                    <a:pt x="52" y="0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2"/>
            <p:cNvSpPr>
              <a:spLocks noEditPoints="1"/>
            </p:cNvSpPr>
            <p:nvPr/>
          </p:nvSpPr>
          <p:spPr bwMode="auto">
            <a:xfrm>
              <a:off x="8025600" y="2395646"/>
              <a:ext cx="418811" cy="94190"/>
            </a:xfrm>
            <a:custGeom>
              <a:avLst/>
              <a:gdLst>
                <a:gd name="T0" fmla="*/ 150 w 190"/>
                <a:gd name="T1" fmla="*/ 20 h 43"/>
                <a:gd name="T2" fmla="*/ 132 w 190"/>
                <a:gd name="T3" fmla="*/ 24 h 43"/>
                <a:gd name="T4" fmla="*/ 122 w 190"/>
                <a:gd name="T5" fmla="*/ 27 h 43"/>
                <a:gd name="T6" fmla="*/ 127 w 190"/>
                <a:gd name="T7" fmla="*/ 33 h 43"/>
                <a:gd name="T8" fmla="*/ 141 w 190"/>
                <a:gd name="T9" fmla="*/ 35 h 43"/>
                <a:gd name="T10" fmla="*/ 159 w 190"/>
                <a:gd name="T11" fmla="*/ 28 h 43"/>
                <a:gd name="T12" fmla="*/ 150 w 190"/>
                <a:gd name="T13" fmla="*/ 20 h 43"/>
                <a:gd name="T14" fmla="*/ 86 w 190"/>
                <a:gd name="T15" fmla="*/ 13 h 43"/>
                <a:gd name="T16" fmla="*/ 75 w 190"/>
                <a:gd name="T17" fmla="*/ 19 h 43"/>
                <a:gd name="T18" fmla="*/ 83 w 190"/>
                <a:gd name="T19" fmla="*/ 27 h 43"/>
                <a:gd name="T20" fmla="*/ 105 w 190"/>
                <a:gd name="T21" fmla="*/ 27 h 43"/>
                <a:gd name="T22" fmla="*/ 103 w 190"/>
                <a:gd name="T23" fmla="*/ 18 h 43"/>
                <a:gd name="T24" fmla="*/ 93 w 190"/>
                <a:gd name="T25" fmla="*/ 18 h 43"/>
                <a:gd name="T26" fmla="*/ 86 w 190"/>
                <a:gd name="T27" fmla="*/ 13 h 43"/>
                <a:gd name="T28" fmla="*/ 23 w 190"/>
                <a:gd name="T29" fmla="*/ 31 h 43"/>
                <a:gd name="T30" fmla="*/ 0 w 190"/>
                <a:gd name="T31" fmla="*/ 31 h 43"/>
                <a:gd name="T32" fmla="*/ 61 w 190"/>
                <a:gd name="T33" fmla="*/ 5 h 43"/>
                <a:gd name="T34" fmla="*/ 130 w 190"/>
                <a:gd name="T35" fmla="*/ 7 h 43"/>
                <a:gd name="T36" fmla="*/ 190 w 190"/>
                <a:gd name="T37" fmla="*/ 39 h 43"/>
                <a:gd name="T38" fmla="*/ 185 w 190"/>
                <a:gd name="T39" fmla="*/ 38 h 43"/>
                <a:gd name="T40" fmla="*/ 170 w 190"/>
                <a:gd name="T41" fmla="*/ 32 h 43"/>
                <a:gd name="T42" fmla="*/ 158 w 190"/>
                <a:gd name="T43" fmla="*/ 36 h 43"/>
                <a:gd name="T44" fmla="*/ 148 w 190"/>
                <a:gd name="T45" fmla="*/ 43 h 43"/>
                <a:gd name="T46" fmla="*/ 121 w 190"/>
                <a:gd name="T47" fmla="*/ 38 h 43"/>
                <a:gd name="T48" fmla="*/ 111 w 190"/>
                <a:gd name="T49" fmla="*/ 33 h 43"/>
                <a:gd name="T50" fmla="*/ 100 w 190"/>
                <a:gd name="T51" fmla="*/ 43 h 43"/>
                <a:gd name="T52" fmla="*/ 77 w 190"/>
                <a:gd name="T53" fmla="*/ 38 h 43"/>
                <a:gd name="T54" fmla="*/ 65 w 190"/>
                <a:gd name="T55" fmla="*/ 31 h 43"/>
                <a:gd name="T56" fmla="*/ 51 w 190"/>
                <a:gd name="T57" fmla="*/ 34 h 43"/>
                <a:gd name="T58" fmla="*/ 23 w 190"/>
                <a:gd name="T5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0" h="43">
                  <a:moveTo>
                    <a:pt x="150" y="20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59" y="28"/>
                    <a:pt x="159" y="28"/>
                    <a:pt x="159" y="28"/>
                  </a:cubicBezTo>
                  <a:lnTo>
                    <a:pt x="150" y="20"/>
                  </a:lnTo>
                  <a:close/>
                  <a:moveTo>
                    <a:pt x="86" y="13"/>
                  </a:moveTo>
                  <a:cubicBezTo>
                    <a:pt x="86" y="15"/>
                    <a:pt x="82" y="16"/>
                    <a:pt x="75" y="19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86" y="13"/>
                  </a:lnTo>
                  <a:close/>
                  <a:moveTo>
                    <a:pt x="23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8" y="18"/>
                    <a:pt x="39" y="9"/>
                    <a:pt x="61" y="5"/>
                  </a:cubicBezTo>
                  <a:cubicBezTo>
                    <a:pt x="85" y="0"/>
                    <a:pt x="108" y="1"/>
                    <a:pt x="130" y="7"/>
                  </a:cubicBezTo>
                  <a:cubicBezTo>
                    <a:pt x="152" y="13"/>
                    <a:pt x="172" y="24"/>
                    <a:pt x="190" y="39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3"/>
            <p:cNvSpPr>
              <a:spLocks/>
            </p:cNvSpPr>
            <p:nvPr/>
          </p:nvSpPr>
          <p:spPr bwMode="auto">
            <a:xfrm>
              <a:off x="7780032" y="2639532"/>
              <a:ext cx="316210" cy="768661"/>
            </a:xfrm>
            <a:custGeom>
              <a:avLst/>
              <a:gdLst>
                <a:gd name="T0" fmla="*/ 5 w 144"/>
                <a:gd name="T1" fmla="*/ 4 h 349"/>
                <a:gd name="T2" fmla="*/ 17 w 144"/>
                <a:gd name="T3" fmla="*/ 0 h 349"/>
                <a:gd name="T4" fmla="*/ 127 w 144"/>
                <a:gd name="T5" fmla="*/ 0 h 349"/>
                <a:gd name="T6" fmla="*/ 139 w 144"/>
                <a:gd name="T7" fmla="*/ 4 h 349"/>
                <a:gd name="T8" fmla="*/ 144 w 144"/>
                <a:gd name="T9" fmla="*/ 16 h 349"/>
                <a:gd name="T10" fmla="*/ 144 w 144"/>
                <a:gd name="T11" fmla="*/ 332 h 349"/>
                <a:gd name="T12" fmla="*/ 139 w 144"/>
                <a:gd name="T13" fmla="*/ 344 h 349"/>
                <a:gd name="T14" fmla="*/ 127 w 144"/>
                <a:gd name="T15" fmla="*/ 349 h 349"/>
                <a:gd name="T16" fmla="*/ 17 w 144"/>
                <a:gd name="T17" fmla="*/ 349 h 349"/>
                <a:gd name="T18" fmla="*/ 5 w 144"/>
                <a:gd name="T19" fmla="*/ 344 h 349"/>
                <a:gd name="T20" fmla="*/ 0 w 144"/>
                <a:gd name="T21" fmla="*/ 332 h 349"/>
                <a:gd name="T22" fmla="*/ 0 w 144"/>
                <a:gd name="T23" fmla="*/ 16 h 349"/>
                <a:gd name="T24" fmla="*/ 5 w 144"/>
                <a:gd name="T25" fmla="*/ 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349">
                  <a:moveTo>
                    <a:pt x="5" y="4"/>
                  </a:moveTo>
                  <a:cubicBezTo>
                    <a:pt x="9" y="1"/>
                    <a:pt x="12" y="0"/>
                    <a:pt x="1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2" y="0"/>
                    <a:pt x="135" y="1"/>
                    <a:pt x="139" y="4"/>
                  </a:cubicBezTo>
                  <a:cubicBezTo>
                    <a:pt x="142" y="8"/>
                    <a:pt x="144" y="11"/>
                    <a:pt x="144" y="16"/>
                  </a:cubicBezTo>
                  <a:cubicBezTo>
                    <a:pt x="144" y="332"/>
                    <a:pt x="144" y="332"/>
                    <a:pt x="144" y="332"/>
                  </a:cubicBezTo>
                  <a:cubicBezTo>
                    <a:pt x="144" y="337"/>
                    <a:pt x="142" y="341"/>
                    <a:pt x="139" y="344"/>
                  </a:cubicBezTo>
                  <a:cubicBezTo>
                    <a:pt x="135" y="347"/>
                    <a:pt x="132" y="349"/>
                    <a:pt x="127" y="349"/>
                  </a:cubicBezTo>
                  <a:cubicBezTo>
                    <a:pt x="17" y="349"/>
                    <a:pt x="17" y="349"/>
                    <a:pt x="17" y="349"/>
                  </a:cubicBezTo>
                  <a:cubicBezTo>
                    <a:pt x="12" y="349"/>
                    <a:pt x="9" y="347"/>
                    <a:pt x="5" y="344"/>
                  </a:cubicBezTo>
                  <a:cubicBezTo>
                    <a:pt x="2" y="341"/>
                    <a:pt x="0" y="337"/>
                    <a:pt x="0" y="3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64"/>
            <p:cNvSpPr>
              <a:spLocks/>
            </p:cNvSpPr>
            <p:nvPr/>
          </p:nvSpPr>
          <p:spPr bwMode="auto">
            <a:xfrm>
              <a:off x="7798533" y="2654670"/>
              <a:ext cx="280890" cy="691290"/>
            </a:xfrm>
            <a:custGeom>
              <a:avLst/>
              <a:gdLst>
                <a:gd name="T0" fmla="*/ 124 w 128"/>
                <a:gd name="T1" fmla="*/ 4 h 314"/>
                <a:gd name="T2" fmla="*/ 128 w 128"/>
                <a:gd name="T3" fmla="*/ 14 h 314"/>
                <a:gd name="T4" fmla="*/ 128 w 128"/>
                <a:gd name="T5" fmla="*/ 299 h 314"/>
                <a:gd name="T6" fmla="*/ 124 w 128"/>
                <a:gd name="T7" fmla="*/ 310 h 314"/>
                <a:gd name="T8" fmla="*/ 114 w 128"/>
                <a:gd name="T9" fmla="*/ 314 h 314"/>
                <a:gd name="T10" fmla="*/ 14 w 128"/>
                <a:gd name="T11" fmla="*/ 314 h 314"/>
                <a:gd name="T12" fmla="*/ 4 w 128"/>
                <a:gd name="T13" fmla="*/ 310 h 314"/>
                <a:gd name="T14" fmla="*/ 0 w 128"/>
                <a:gd name="T15" fmla="*/ 299 h 314"/>
                <a:gd name="T16" fmla="*/ 0 w 128"/>
                <a:gd name="T17" fmla="*/ 14 h 314"/>
                <a:gd name="T18" fmla="*/ 4 w 128"/>
                <a:gd name="T19" fmla="*/ 4 h 314"/>
                <a:gd name="T20" fmla="*/ 14 w 128"/>
                <a:gd name="T21" fmla="*/ 0 h 314"/>
                <a:gd name="T22" fmla="*/ 114 w 128"/>
                <a:gd name="T23" fmla="*/ 0 h 314"/>
                <a:gd name="T24" fmla="*/ 124 w 128"/>
                <a:gd name="T25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314">
                  <a:moveTo>
                    <a:pt x="124" y="4"/>
                  </a:moveTo>
                  <a:cubicBezTo>
                    <a:pt x="127" y="7"/>
                    <a:pt x="128" y="10"/>
                    <a:pt x="128" y="14"/>
                  </a:cubicBezTo>
                  <a:cubicBezTo>
                    <a:pt x="128" y="299"/>
                    <a:pt x="128" y="299"/>
                    <a:pt x="128" y="299"/>
                  </a:cubicBezTo>
                  <a:cubicBezTo>
                    <a:pt x="128" y="303"/>
                    <a:pt x="127" y="307"/>
                    <a:pt x="124" y="310"/>
                  </a:cubicBezTo>
                  <a:cubicBezTo>
                    <a:pt x="121" y="313"/>
                    <a:pt x="118" y="314"/>
                    <a:pt x="1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0" y="314"/>
                    <a:pt x="7" y="313"/>
                    <a:pt x="4" y="310"/>
                  </a:cubicBezTo>
                  <a:cubicBezTo>
                    <a:pt x="1" y="307"/>
                    <a:pt x="0" y="303"/>
                    <a:pt x="0" y="29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1" y="1"/>
                    <a:pt x="124" y="4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5"/>
            <p:cNvSpPr>
              <a:spLocks/>
            </p:cNvSpPr>
            <p:nvPr/>
          </p:nvSpPr>
          <p:spPr bwMode="auto">
            <a:xfrm>
              <a:off x="7817036" y="2681581"/>
              <a:ext cx="240522" cy="80735"/>
            </a:xfrm>
            <a:custGeom>
              <a:avLst/>
              <a:gdLst>
                <a:gd name="T0" fmla="*/ 109 w 109"/>
                <a:gd name="T1" fmla="*/ 34 h 37"/>
                <a:gd name="T2" fmla="*/ 107 w 109"/>
                <a:gd name="T3" fmla="*/ 36 h 37"/>
                <a:gd name="T4" fmla="*/ 105 w 109"/>
                <a:gd name="T5" fmla="*/ 37 h 37"/>
                <a:gd name="T6" fmla="*/ 4 w 109"/>
                <a:gd name="T7" fmla="*/ 37 h 37"/>
                <a:gd name="T8" fmla="*/ 1 w 109"/>
                <a:gd name="T9" fmla="*/ 36 h 37"/>
                <a:gd name="T10" fmla="*/ 0 w 109"/>
                <a:gd name="T11" fmla="*/ 34 h 37"/>
                <a:gd name="T12" fmla="*/ 0 w 109"/>
                <a:gd name="T13" fmla="*/ 3 h 37"/>
                <a:gd name="T14" fmla="*/ 1 w 109"/>
                <a:gd name="T15" fmla="*/ 1 h 37"/>
                <a:gd name="T16" fmla="*/ 4 w 109"/>
                <a:gd name="T17" fmla="*/ 0 h 37"/>
                <a:gd name="T18" fmla="*/ 105 w 109"/>
                <a:gd name="T19" fmla="*/ 0 h 37"/>
                <a:gd name="T20" fmla="*/ 107 w 109"/>
                <a:gd name="T21" fmla="*/ 1 h 37"/>
                <a:gd name="T22" fmla="*/ 109 w 109"/>
                <a:gd name="T23" fmla="*/ 3 h 37"/>
                <a:gd name="T24" fmla="*/ 109 w 109"/>
                <a:gd name="T25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37">
                  <a:moveTo>
                    <a:pt x="109" y="34"/>
                  </a:moveTo>
                  <a:cubicBezTo>
                    <a:pt x="109" y="35"/>
                    <a:pt x="108" y="35"/>
                    <a:pt x="107" y="36"/>
                  </a:cubicBezTo>
                  <a:cubicBezTo>
                    <a:pt x="107" y="37"/>
                    <a:pt x="106" y="37"/>
                    <a:pt x="105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2" y="37"/>
                    <a:pt x="1" y="36"/>
                  </a:cubicBezTo>
                  <a:cubicBezTo>
                    <a:pt x="1" y="35"/>
                    <a:pt x="0" y="35"/>
                    <a:pt x="0" y="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6" y="0"/>
                    <a:pt x="107" y="0"/>
                    <a:pt x="107" y="1"/>
                  </a:cubicBezTo>
                  <a:cubicBezTo>
                    <a:pt x="108" y="2"/>
                    <a:pt x="109" y="2"/>
                    <a:pt x="109" y="3"/>
                  </a:cubicBezTo>
                  <a:lnTo>
                    <a:pt x="10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66"/>
            <p:cNvSpPr>
              <a:spLocks/>
            </p:cNvSpPr>
            <p:nvPr/>
          </p:nvSpPr>
          <p:spPr bwMode="auto">
            <a:xfrm>
              <a:off x="7817036" y="2779135"/>
              <a:ext cx="240522" cy="79053"/>
            </a:xfrm>
            <a:custGeom>
              <a:avLst/>
              <a:gdLst>
                <a:gd name="T0" fmla="*/ 107 w 109"/>
                <a:gd name="T1" fmla="*/ 0 h 36"/>
                <a:gd name="T2" fmla="*/ 109 w 109"/>
                <a:gd name="T3" fmla="*/ 3 h 36"/>
                <a:gd name="T4" fmla="*/ 109 w 109"/>
                <a:gd name="T5" fmla="*/ 33 h 36"/>
                <a:gd name="T6" fmla="*/ 107 w 109"/>
                <a:gd name="T7" fmla="*/ 35 h 36"/>
                <a:gd name="T8" fmla="*/ 105 w 109"/>
                <a:gd name="T9" fmla="*/ 36 h 36"/>
                <a:gd name="T10" fmla="*/ 4 w 109"/>
                <a:gd name="T11" fmla="*/ 36 h 36"/>
                <a:gd name="T12" fmla="*/ 1 w 109"/>
                <a:gd name="T13" fmla="*/ 35 h 36"/>
                <a:gd name="T14" fmla="*/ 0 w 109"/>
                <a:gd name="T15" fmla="*/ 33 h 36"/>
                <a:gd name="T16" fmla="*/ 0 w 109"/>
                <a:gd name="T17" fmla="*/ 3 h 36"/>
                <a:gd name="T18" fmla="*/ 1 w 109"/>
                <a:gd name="T19" fmla="*/ 0 h 36"/>
                <a:gd name="T20" fmla="*/ 4 w 109"/>
                <a:gd name="T21" fmla="*/ 0 h 36"/>
                <a:gd name="T22" fmla="*/ 105 w 109"/>
                <a:gd name="T23" fmla="*/ 0 h 36"/>
                <a:gd name="T24" fmla="*/ 107 w 109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36">
                  <a:moveTo>
                    <a:pt x="107" y="0"/>
                  </a:moveTo>
                  <a:cubicBezTo>
                    <a:pt x="108" y="1"/>
                    <a:pt x="109" y="2"/>
                    <a:pt x="109" y="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34"/>
                    <a:pt x="108" y="35"/>
                    <a:pt x="107" y="35"/>
                  </a:cubicBezTo>
                  <a:cubicBezTo>
                    <a:pt x="107" y="36"/>
                    <a:pt x="106" y="36"/>
                    <a:pt x="105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6"/>
                    <a:pt x="2" y="36"/>
                    <a:pt x="1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6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7"/>
            <p:cNvSpPr>
              <a:spLocks/>
            </p:cNvSpPr>
            <p:nvPr/>
          </p:nvSpPr>
          <p:spPr bwMode="auto">
            <a:xfrm>
              <a:off x="8000370" y="2743815"/>
              <a:ext cx="35322" cy="8410"/>
            </a:xfrm>
            <a:custGeom>
              <a:avLst/>
              <a:gdLst>
                <a:gd name="T0" fmla="*/ 2 w 16"/>
                <a:gd name="T1" fmla="*/ 0 h 4"/>
                <a:gd name="T2" fmla="*/ 14 w 16"/>
                <a:gd name="T3" fmla="*/ 0 h 4"/>
                <a:gd name="T4" fmla="*/ 15 w 16"/>
                <a:gd name="T5" fmla="*/ 0 h 4"/>
                <a:gd name="T6" fmla="*/ 16 w 16"/>
                <a:gd name="T7" fmla="*/ 2 h 4"/>
                <a:gd name="T8" fmla="*/ 15 w 16"/>
                <a:gd name="T9" fmla="*/ 3 h 4"/>
                <a:gd name="T10" fmla="*/ 14 w 16"/>
                <a:gd name="T11" fmla="*/ 4 h 4"/>
                <a:gd name="T12" fmla="*/ 2 w 16"/>
                <a:gd name="T13" fmla="*/ 4 h 4"/>
                <a:gd name="T14" fmla="*/ 1 w 16"/>
                <a:gd name="T15" fmla="*/ 3 h 4"/>
                <a:gd name="T16" fmla="*/ 0 w 16"/>
                <a:gd name="T17" fmla="*/ 2 h 4"/>
                <a:gd name="T18" fmla="*/ 1 w 16"/>
                <a:gd name="T19" fmla="*/ 0 h 4"/>
                <a:gd name="T20" fmla="*/ 2 w 16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4">
                  <a:moveTo>
                    <a:pt x="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1"/>
                    <a:pt x="16" y="1"/>
                    <a:pt x="16" y="2"/>
                  </a:cubicBezTo>
                  <a:cubicBezTo>
                    <a:pt x="16" y="2"/>
                    <a:pt x="15" y="3"/>
                    <a:pt x="15" y="3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8"/>
            <p:cNvSpPr>
              <a:spLocks/>
            </p:cNvSpPr>
            <p:nvPr/>
          </p:nvSpPr>
          <p:spPr bwMode="auto">
            <a:xfrm>
              <a:off x="7889360" y="3137396"/>
              <a:ext cx="95873" cy="94190"/>
            </a:xfrm>
            <a:custGeom>
              <a:avLst/>
              <a:gdLst>
                <a:gd name="T0" fmla="*/ 43 w 43"/>
                <a:gd name="T1" fmla="*/ 33 h 43"/>
                <a:gd name="T2" fmla="*/ 40 w 43"/>
                <a:gd name="T3" fmla="*/ 40 h 43"/>
                <a:gd name="T4" fmla="*/ 33 w 43"/>
                <a:gd name="T5" fmla="*/ 43 h 43"/>
                <a:gd name="T6" fmla="*/ 9 w 43"/>
                <a:gd name="T7" fmla="*/ 43 h 43"/>
                <a:gd name="T8" fmla="*/ 3 w 43"/>
                <a:gd name="T9" fmla="*/ 40 h 43"/>
                <a:gd name="T10" fmla="*/ 0 w 43"/>
                <a:gd name="T11" fmla="*/ 33 h 43"/>
                <a:gd name="T12" fmla="*/ 0 w 43"/>
                <a:gd name="T13" fmla="*/ 9 h 43"/>
                <a:gd name="T14" fmla="*/ 3 w 43"/>
                <a:gd name="T15" fmla="*/ 2 h 43"/>
                <a:gd name="T16" fmla="*/ 9 w 43"/>
                <a:gd name="T17" fmla="*/ 0 h 43"/>
                <a:gd name="T18" fmla="*/ 33 w 43"/>
                <a:gd name="T19" fmla="*/ 0 h 43"/>
                <a:gd name="T20" fmla="*/ 40 w 43"/>
                <a:gd name="T21" fmla="*/ 2 h 43"/>
                <a:gd name="T22" fmla="*/ 43 w 43"/>
                <a:gd name="T23" fmla="*/ 9 h 43"/>
                <a:gd name="T24" fmla="*/ 43 w 43"/>
                <a:gd name="T25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43" y="33"/>
                  </a:moveTo>
                  <a:cubicBezTo>
                    <a:pt x="43" y="36"/>
                    <a:pt x="42" y="38"/>
                    <a:pt x="40" y="40"/>
                  </a:cubicBezTo>
                  <a:cubicBezTo>
                    <a:pt x="38" y="42"/>
                    <a:pt x="36" y="43"/>
                    <a:pt x="33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3"/>
                    <a:pt x="4" y="42"/>
                    <a:pt x="3" y="40"/>
                  </a:cubicBezTo>
                  <a:cubicBezTo>
                    <a:pt x="1" y="38"/>
                    <a:pt x="0" y="36"/>
                    <a:pt x="0" y="3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0"/>
                    <a:pt x="7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0"/>
                    <a:pt x="40" y="2"/>
                  </a:cubicBezTo>
                  <a:cubicBezTo>
                    <a:pt x="42" y="4"/>
                    <a:pt x="43" y="6"/>
                    <a:pt x="43" y="9"/>
                  </a:cubicBezTo>
                  <a:lnTo>
                    <a:pt x="43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9"/>
            <p:cNvSpPr>
              <a:spLocks/>
            </p:cNvSpPr>
            <p:nvPr/>
          </p:nvSpPr>
          <p:spPr bwMode="auto">
            <a:xfrm>
              <a:off x="7896088" y="3144124"/>
              <a:ext cx="79053" cy="79053"/>
            </a:xfrm>
            <a:custGeom>
              <a:avLst/>
              <a:gdLst>
                <a:gd name="T0" fmla="*/ 2 w 36"/>
                <a:gd name="T1" fmla="*/ 2 h 36"/>
                <a:gd name="T2" fmla="*/ 6 w 36"/>
                <a:gd name="T3" fmla="*/ 0 h 36"/>
                <a:gd name="T4" fmla="*/ 30 w 36"/>
                <a:gd name="T5" fmla="*/ 0 h 36"/>
                <a:gd name="T6" fmla="*/ 35 w 36"/>
                <a:gd name="T7" fmla="*/ 2 h 36"/>
                <a:gd name="T8" fmla="*/ 36 w 36"/>
                <a:gd name="T9" fmla="*/ 6 h 36"/>
                <a:gd name="T10" fmla="*/ 36 w 36"/>
                <a:gd name="T11" fmla="*/ 30 h 36"/>
                <a:gd name="T12" fmla="*/ 35 w 36"/>
                <a:gd name="T13" fmla="*/ 34 h 36"/>
                <a:gd name="T14" fmla="*/ 30 w 36"/>
                <a:gd name="T15" fmla="*/ 36 h 36"/>
                <a:gd name="T16" fmla="*/ 6 w 36"/>
                <a:gd name="T17" fmla="*/ 36 h 36"/>
                <a:gd name="T18" fmla="*/ 2 w 36"/>
                <a:gd name="T19" fmla="*/ 34 h 36"/>
                <a:gd name="T20" fmla="*/ 0 w 36"/>
                <a:gd name="T21" fmla="*/ 30 h 36"/>
                <a:gd name="T22" fmla="*/ 0 w 36"/>
                <a:gd name="T23" fmla="*/ 6 h 36"/>
                <a:gd name="T24" fmla="*/ 2 w 36"/>
                <a:gd name="T2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2" y="2"/>
                  </a:moveTo>
                  <a:cubicBezTo>
                    <a:pt x="3" y="1"/>
                    <a:pt x="5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5" y="2"/>
                  </a:cubicBezTo>
                  <a:cubicBezTo>
                    <a:pt x="36" y="3"/>
                    <a:pt x="36" y="4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2"/>
                    <a:pt x="36" y="33"/>
                    <a:pt x="35" y="34"/>
                  </a:cubicBezTo>
                  <a:cubicBezTo>
                    <a:pt x="33" y="35"/>
                    <a:pt x="32" y="36"/>
                    <a:pt x="30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3" y="35"/>
                    <a:pt x="2" y="34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0"/>
            <p:cNvSpPr>
              <a:spLocks/>
            </p:cNvSpPr>
            <p:nvPr/>
          </p:nvSpPr>
          <p:spPr bwMode="auto">
            <a:xfrm>
              <a:off x="7924682" y="3181127"/>
              <a:ext cx="25230" cy="21866"/>
            </a:xfrm>
            <a:custGeom>
              <a:avLst/>
              <a:gdLst>
                <a:gd name="T0" fmla="*/ 9 w 11"/>
                <a:gd name="T1" fmla="*/ 0 h 10"/>
                <a:gd name="T2" fmla="*/ 11 w 11"/>
                <a:gd name="T3" fmla="*/ 5 h 10"/>
                <a:gd name="T4" fmla="*/ 9 w 11"/>
                <a:gd name="T5" fmla="*/ 9 h 10"/>
                <a:gd name="T6" fmla="*/ 5 w 11"/>
                <a:gd name="T7" fmla="*/ 10 h 10"/>
                <a:gd name="T8" fmla="*/ 1 w 11"/>
                <a:gd name="T9" fmla="*/ 9 h 10"/>
                <a:gd name="T10" fmla="*/ 0 w 11"/>
                <a:gd name="T11" fmla="*/ 5 h 10"/>
                <a:gd name="T12" fmla="*/ 1 w 11"/>
                <a:gd name="T13" fmla="*/ 0 h 10"/>
                <a:gd name="T14" fmla="*/ 2 w 11"/>
                <a:gd name="T15" fmla="*/ 0 h 10"/>
                <a:gd name="T16" fmla="*/ 3 w 11"/>
                <a:gd name="T17" fmla="*/ 0 h 10"/>
                <a:gd name="T18" fmla="*/ 3 w 11"/>
                <a:gd name="T19" fmla="*/ 1 h 10"/>
                <a:gd name="T20" fmla="*/ 3 w 11"/>
                <a:gd name="T21" fmla="*/ 2 h 10"/>
                <a:gd name="T22" fmla="*/ 1 w 11"/>
                <a:gd name="T23" fmla="*/ 5 h 10"/>
                <a:gd name="T24" fmla="*/ 3 w 11"/>
                <a:gd name="T25" fmla="*/ 7 h 10"/>
                <a:gd name="T26" fmla="*/ 5 w 11"/>
                <a:gd name="T27" fmla="*/ 8 h 10"/>
                <a:gd name="T28" fmla="*/ 8 w 11"/>
                <a:gd name="T29" fmla="*/ 7 h 10"/>
                <a:gd name="T30" fmla="*/ 9 w 11"/>
                <a:gd name="T31" fmla="*/ 5 h 10"/>
                <a:gd name="T32" fmla="*/ 8 w 11"/>
                <a:gd name="T33" fmla="*/ 2 h 10"/>
                <a:gd name="T34" fmla="*/ 8 w 11"/>
                <a:gd name="T35" fmla="*/ 1 h 10"/>
                <a:gd name="T36" fmla="*/ 8 w 11"/>
                <a:gd name="T37" fmla="*/ 0 h 10"/>
                <a:gd name="T38" fmla="*/ 9 w 11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11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ubicBezTo>
                    <a:pt x="4" y="10"/>
                    <a:pt x="2" y="10"/>
                    <a:pt x="1" y="9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1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1"/>
            <p:cNvSpPr>
              <a:spLocks/>
            </p:cNvSpPr>
            <p:nvPr/>
          </p:nvSpPr>
          <p:spPr bwMode="auto">
            <a:xfrm>
              <a:off x="7936455" y="3172717"/>
              <a:ext cx="1683" cy="16820"/>
            </a:xfrm>
            <a:custGeom>
              <a:avLst/>
              <a:gdLst>
                <a:gd name="T0" fmla="*/ 1 w 1"/>
                <a:gd name="T1" fmla="*/ 9 h 10"/>
                <a:gd name="T2" fmla="*/ 1 w 1"/>
                <a:gd name="T3" fmla="*/ 9 h 10"/>
                <a:gd name="T4" fmla="*/ 0 w 1"/>
                <a:gd name="T5" fmla="*/ 10 h 10"/>
                <a:gd name="T6" fmla="*/ 0 w 1"/>
                <a:gd name="T7" fmla="*/ 9 h 10"/>
                <a:gd name="T8" fmla="*/ 0 w 1"/>
                <a:gd name="T9" fmla="*/ 9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1 w 1"/>
                <a:gd name="T17" fmla="*/ 0 h 10"/>
                <a:gd name="T18" fmla="*/ 1 w 1"/>
                <a:gd name="T19" fmla="*/ 0 h 10"/>
                <a:gd name="T20" fmla="*/ 1 w 1"/>
                <a:gd name="T2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0">
                  <a:moveTo>
                    <a:pt x="1" y="9"/>
                  </a:moveTo>
                  <a:lnTo>
                    <a:pt x="1" y="9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72"/>
            <p:cNvSpPr>
              <a:spLocks noChangeArrowheads="1"/>
            </p:cNvSpPr>
            <p:nvPr/>
          </p:nvSpPr>
          <p:spPr bwMode="auto">
            <a:xfrm>
              <a:off x="8114687" y="3172717"/>
              <a:ext cx="78386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Target </a:t>
              </a:r>
              <a:r>
                <a:rPr lang="en-US" altLang="en-US" sz="1100" b="1" dirty="0" smtClean="0">
                  <a:solidFill>
                    <a:srgbClr val="217783"/>
                  </a:solidFill>
                  <a:latin typeface="Calibri" pitchFamily="34" charset="0"/>
                </a:rPr>
                <a:t>Server</a:t>
              </a:r>
              <a:endParaRPr lang="en-US" altLang="en-US" sz="1100" b="1" dirty="0">
                <a:solidFill>
                  <a:srgbClr val="217783"/>
                </a:solidFill>
                <a:latin typeface="Calibri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92628" y="3421444"/>
            <a:ext cx="1892218" cy="1179062"/>
            <a:chOff x="5392628" y="3421444"/>
            <a:chExt cx="1892218" cy="1179062"/>
          </a:xfrm>
        </p:grpSpPr>
        <p:sp>
          <p:nvSpPr>
            <p:cNvPr id="252" name="Freeform 91"/>
            <p:cNvSpPr>
              <a:spLocks/>
            </p:cNvSpPr>
            <p:nvPr/>
          </p:nvSpPr>
          <p:spPr bwMode="auto">
            <a:xfrm>
              <a:off x="5392628" y="3421444"/>
              <a:ext cx="1892218" cy="1179062"/>
            </a:xfrm>
            <a:custGeom>
              <a:avLst/>
              <a:gdLst>
                <a:gd name="T0" fmla="*/ 0 w 860"/>
                <a:gd name="T1" fmla="*/ 40 h 536"/>
                <a:gd name="T2" fmla="*/ 40 w 860"/>
                <a:gd name="T3" fmla="*/ 0 h 536"/>
                <a:gd name="T4" fmla="*/ 820 w 860"/>
                <a:gd name="T5" fmla="*/ 0 h 536"/>
                <a:gd name="T6" fmla="*/ 860 w 860"/>
                <a:gd name="T7" fmla="*/ 40 h 536"/>
                <a:gd name="T8" fmla="*/ 860 w 860"/>
                <a:gd name="T9" fmla="*/ 496 h 536"/>
                <a:gd name="T10" fmla="*/ 820 w 860"/>
                <a:gd name="T11" fmla="*/ 536 h 536"/>
                <a:gd name="T12" fmla="*/ 40 w 860"/>
                <a:gd name="T13" fmla="*/ 536 h 536"/>
                <a:gd name="T14" fmla="*/ 0 w 860"/>
                <a:gd name="T15" fmla="*/ 496 h 536"/>
                <a:gd name="T16" fmla="*/ 0 w 860"/>
                <a:gd name="T17" fmla="*/ 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0" h="536">
                  <a:moveTo>
                    <a:pt x="0" y="40"/>
                  </a:moveTo>
                  <a:cubicBezTo>
                    <a:pt x="0" y="13"/>
                    <a:pt x="13" y="0"/>
                    <a:pt x="40" y="0"/>
                  </a:cubicBezTo>
                  <a:cubicBezTo>
                    <a:pt x="820" y="0"/>
                    <a:pt x="820" y="0"/>
                    <a:pt x="820" y="0"/>
                  </a:cubicBezTo>
                  <a:cubicBezTo>
                    <a:pt x="847" y="0"/>
                    <a:pt x="860" y="13"/>
                    <a:pt x="860" y="40"/>
                  </a:cubicBezTo>
                  <a:cubicBezTo>
                    <a:pt x="860" y="496"/>
                    <a:pt x="860" y="496"/>
                    <a:pt x="860" y="496"/>
                  </a:cubicBezTo>
                  <a:cubicBezTo>
                    <a:pt x="860" y="523"/>
                    <a:pt x="847" y="536"/>
                    <a:pt x="820" y="536"/>
                  </a:cubicBezTo>
                  <a:cubicBezTo>
                    <a:pt x="40" y="536"/>
                    <a:pt x="40" y="536"/>
                    <a:pt x="40" y="536"/>
                  </a:cubicBezTo>
                  <a:cubicBezTo>
                    <a:pt x="13" y="536"/>
                    <a:pt x="0" y="523"/>
                    <a:pt x="0" y="496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92"/>
            <p:cNvSpPr>
              <a:spLocks/>
            </p:cNvSpPr>
            <p:nvPr/>
          </p:nvSpPr>
          <p:spPr bwMode="auto">
            <a:xfrm>
              <a:off x="5392628" y="3421444"/>
              <a:ext cx="1892218" cy="1179062"/>
            </a:xfrm>
            <a:custGeom>
              <a:avLst/>
              <a:gdLst>
                <a:gd name="T0" fmla="*/ 0 w 860"/>
                <a:gd name="T1" fmla="*/ 40 h 536"/>
                <a:gd name="T2" fmla="*/ 0 w 860"/>
                <a:gd name="T3" fmla="*/ 496 h 536"/>
                <a:gd name="T4" fmla="*/ 40 w 860"/>
                <a:gd name="T5" fmla="*/ 536 h 536"/>
                <a:gd name="T6" fmla="*/ 820 w 860"/>
                <a:gd name="T7" fmla="*/ 536 h 536"/>
                <a:gd name="T8" fmla="*/ 860 w 860"/>
                <a:gd name="T9" fmla="*/ 496 h 536"/>
                <a:gd name="T10" fmla="*/ 860 w 860"/>
                <a:gd name="T11" fmla="*/ 40 h 536"/>
                <a:gd name="T12" fmla="*/ 820 w 860"/>
                <a:gd name="T13" fmla="*/ 0 h 536"/>
                <a:gd name="T14" fmla="*/ 40 w 860"/>
                <a:gd name="T15" fmla="*/ 0 h 536"/>
                <a:gd name="T16" fmla="*/ 0 w 860"/>
                <a:gd name="T17" fmla="*/ 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0" h="536">
                  <a:moveTo>
                    <a:pt x="0" y="40"/>
                  </a:moveTo>
                  <a:cubicBezTo>
                    <a:pt x="0" y="496"/>
                    <a:pt x="0" y="496"/>
                    <a:pt x="0" y="496"/>
                  </a:cubicBezTo>
                  <a:cubicBezTo>
                    <a:pt x="0" y="523"/>
                    <a:pt x="13" y="536"/>
                    <a:pt x="40" y="536"/>
                  </a:cubicBezTo>
                  <a:cubicBezTo>
                    <a:pt x="820" y="536"/>
                    <a:pt x="820" y="536"/>
                    <a:pt x="820" y="536"/>
                  </a:cubicBezTo>
                  <a:cubicBezTo>
                    <a:pt x="847" y="536"/>
                    <a:pt x="860" y="523"/>
                    <a:pt x="860" y="496"/>
                  </a:cubicBezTo>
                  <a:cubicBezTo>
                    <a:pt x="860" y="40"/>
                    <a:pt x="860" y="40"/>
                    <a:pt x="860" y="40"/>
                  </a:cubicBezTo>
                  <a:cubicBezTo>
                    <a:pt x="860" y="13"/>
                    <a:pt x="847" y="0"/>
                    <a:pt x="82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3"/>
            <p:cNvSpPr>
              <a:spLocks noEditPoints="1"/>
            </p:cNvSpPr>
            <p:nvPr/>
          </p:nvSpPr>
          <p:spPr bwMode="auto">
            <a:xfrm>
              <a:off x="5512048" y="4358302"/>
              <a:ext cx="1673561" cy="119420"/>
            </a:xfrm>
            <a:custGeom>
              <a:avLst/>
              <a:gdLst>
                <a:gd name="T0" fmla="*/ 22 w 761"/>
                <a:gd name="T1" fmla="*/ 2 h 54"/>
                <a:gd name="T2" fmla="*/ 9 w 761"/>
                <a:gd name="T3" fmla="*/ 17 h 54"/>
                <a:gd name="T4" fmla="*/ 48 w 761"/>
                <a:gd name="T5" fmla="*/ 43 h 54"/>
                <a:gd name="T6" fmla="*/ 45 w 761"/>
                <a:gd name="T7" fmla="*/ 19 h 54"/>
                <a:gd name="T8" fmla="*/ 89 w 761"/>
                <a:gd name="T9" fmla="*/ 42 h 54"/>
                <a:gd name="T10" fmla="*/ 69 w 761"/>
                <a:gd name="T11" fmla="*/ 42 h 54"/>
                <a:gd name="T12" fmla="*/ 131 w 761"/>
                <a:gd name="T13" fmla="*/ 13 h 54"/>
                <a:gd name="T14" fmla="*/ 118 w 761"/>
                <a:gd name="T15" fmla="*/ 36 h 54"/>
                <a:gd name="T16" fmla="*/ 102 w 761"/>
                <a:gd name="T17" fmla="*/ 19 h 54"/>
                <a:gd name="T18" fmla="*/ 131 w 761"/>
                <a:gd name="T19" fmla="*/ 13 h 54"/>
                <a:gd name="T20" fmla="*/ 160 w 761"/>
                <a:gd name="T21" fmla="*/ 42 h 54"/>
                <a:gd name="T22" fmla="*/ 141 w 761"/>
                <a:gd name="T23" fmla="*/ 13 h 54"/>
                <a:gd name="T24" fmla="*/ 200 w 761"/>
                <a:gd name="T25" fmla="*/ 39 h 54"/>
                <a:gd name="T26" fmla="*/ 192 w 761"/>
                <a:gd name="T27" fmla="*/ 19 h 54"/>
                <a:gd name="T28" fmla="*/ 233 w 761"/>
                <a:gd name="T29" fmla="*/ 43 h 54"/>
                <a:gd name="T30" fmla="*/ 217 w 761"/>
                <a:gd name="T31" fmla="*/ 13 h 54"/>
                <a:gd name="T32" fmla="*/ 236 w 761"/>
                <a:gd name="T33" fmla="*/ 14 h 54"/>
                <a:gd name="T34" fmla="*/ 246 w 761"/>
                <a:gd name="T35" fmla="*/ 36 h 54"/>
                <a:gd name="T36" fmla="*/ 254 w 761"/>
                <a:gd name="T37" fmla="*/ 12 h 54"/>
                <a:gd name="T38" fmla="*/ 251 w 761"/>
                <a:gd name="T39" fmla="*/ 18 h 54"/>
                <a:gd name="T40" fmla="*/ 285 w 761"/>
                <a:gd name="T41" fmla="*/ 42 h 54"/>
                <a:gd name="T42" fmla="*/ 321 w 761"/>
                <a:gd name="T43" fmla="*/ 42 h 54"/>
                <a:gd name="T44" fmla="*/ 301 w 761"/>
                <a:gd name="T45" fmla="*/ 42 h 54"/>
                <a:gd name="T46" fmla="*/ 352 w 761"/>
                <a:gd name="T47" fmla="*/ 39 h 54"/>
                <a:gd name="T48" fmla="*/ 334 w 761"/>
                <a:gd name="T49" fmla="*/ 13 h 54"/>
                <a:gd name="T50" fmla="*/ 351 w 761"/>
                <a:gd name="T51" fmla="*/ 19 h 54"/>
                <a:gd name="T52" fmla="*/ 366 w 761"/>
                <a:gd name="T53" fmla="*/ 35 h 54"/>
                <a:gd name="T54" fmla="*/ 371 w 761"/>
                <a:gd name="T55" fmla="*/ 43 h 54"/>
                <a:gd name="T56" fmla="*/ 366 w 761"/>
                <a:gd name="T57" fmla="*/ 20 h 54"/>
                <a:gd name="T58" fmla="*/ 396 w 761"/>
                <a:gd name="T59" fmla="*/ 35 h 54"/>
                <a:gd name="T60" fmla="*/ 391 w 761"/>
                <a:gd name="T61" fmla="*/ 40 h 54"/>
                <a:gd name="T62" fmla="*/ 403 w 761"/>
                <a:gd name="T63" fmla="*/ 41 h 54"/>
                <a:gd name="T64" fmla="*/ 396 w 761"/>
                <a:gd name="T65" fmla="*/ 22 h 54"/>
                <a:gd name="T66" fmla="*/ 430 w 761"/>
                <a:gd name="T67" fmla="*/ 22 h 54"/>
                <a:gd name="T68" fmla="*/ 427 w 761"/>
                <a:gd name="T69" fmla="*/ 13 h 54"/>
                <a:gd name="T70" fmla="*/ 464 w 761"/>
                <a:gd name="T71" fmla="*/ 43 h 54"/>
                <a:gd name="T72" fmla="*/ 458 w 761"/>
                <a:gd name="T73" fmla="*/ 19 h 54"/>
                <a:gd name="T74" fmla="*/ 464 w 761"/>
                <a:gd name="T75" fmla="*/ 14 h 54"/>
                <a:gd name="T76" fmla="*/ 504 w 761"/>
                <a:gd name="T77" fmla="*/ 42 h 54"/>
                <a:gd name="T78" fmla="*/ 491 w 761"/>
                <a:gd name="T79" fmla="*/ 36 h 54"/>
                <a:gd name="T80" fmla="*/ 472 w 761"/>
                <a:gd name="T81" fmla="*/ 14 h 54"/>
                <a:gd name="T82" fmla="*/ 500 w 761"/>
                <a:gd name="T83" fmla="*/ 8 h 54"/>
                <a:gd name="T84" fmla="*/ 519 w 761"/>
                <a:gd name="T85" fmla="*/ 13 h 54"/>
                <a:gd name="T86" fmla="*/ 525 w 761"/>
                <a:gd name="T87" fmla="*/ 37 h 54"/>
                <a:gd name="T88" fmla="*/ 561 w 761"/>
                <a:gd name="T89" fmla="*/ 19 h 54"/>
                <a:gd name="T90" fmla="*/ 553 w 761"/>
                <a:gd name="T91" fmla="*/ 13 h 54"/>
                <a:gd name="T92" fmla="*/ 596 w 761"/>
                <a:gd name="T93" fmla="*/ 41 h 54"/>
                <a:gd name="T94" fmla="*/ 606 w 761"/>
                <a:gd name="T95" fmla="*/ 26 h 54"/>
                <a:gd name="T96" fmla="*/ 618 w 761"/>
                <a:gd name="T97" fmla="*/ 9 h 54"/>
                <a:gd name="T98" fmla="*/ 619 w 761"/>
                <a:gd name="T99" fmla="*/ 26 h 54"/>
                <a:gd name="T100" fmla="*/ 650 w 761"/>
                <a:gd name="T101" fmla="*/ 39 h 54"/>
                <a:gd name="T102" fmla="*/ 651 w 761"/>
                <a:gd name="T103" fmla="*/ 20 h 54"/>
                <a:gd name="T104" fmla="*/ 673 w 761"/>
                <a:gd name="T105" fmla="*/ 19 h 54"/>
                <a:gd name="T106" fmla="*/ 660 w 761"/>
                <a:gd name="T107" fmla="*/ 12 h 54"/>
                <a:gd name="T108" fmla="*/ 676 w 761"/>
                <a:gd name="T109" fmla="*/ 16 h 54"/>
                <a:gd name="T110" fmla="*/ 677 w 761"/>
                <a:gd name="T111" fmla="*/ 14 h 54"/>
                <a:gd name="T112" fmla="*/ 706 w 761"/>
                <a:gd name="T113" fmla="*/ 13 h 54"/>
                <a:gd name="T114" fmla="*/ 735 w 761"/>
                <a:gd name="T115" fmla="*/ 38 h 54"/>
                <a:gd name="T116" fmla="*/ 734 w 761"/>
                <a:gd name="T117" fmla="*/ 16 h 54"/>
                <a:gd name="T118" fmla="*/ 759 w 761"/>
                <a:gd name="T119" fmla="*/ 20 h 54"/>
                <a:gd name="T120" fmla="*/ 744 w 761"/>
                <a:gd name="T121" fmla="*/ 13 h 54"/>
                <a:gd name="T122" fmla="*/ 761 w 761"/>
                <a:gd name="T12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1" h="54">
                  <a:moveTo>
                    <a:pt x="30" y="36"/>
                  </a:moveTo>
                  <a:cubicBezTo>
                    <a:pt x="30" y="37"/>
                    <a:pt x="30" y="37"/>
                    <a:pt x="30" y="38"/>
                  </a:cubicBezTo>
                  <a:cubicBezTo>
                    <a:pt x="29" y="38"/>
                    <a:pt x="29" y="38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1"/>
                    <a:pt x="27" y="41"/>
                  </a:cubicBezTo>
                  <a:cubicBezTo>
                    <a:pt x="27" y="41"/>
                    <a:pt x="26" y="42"/>
                    <a:pt x="25" y="42"/>
                  </a:cubicBezTo>
                  <a:cubicBezTo>
                    <a:pt x="24" y="42"/>
                    <a:pt x="23" y="43"/>
                    <a:pt x="22" y="43"/>
                  </a:cubicBezTo>
                  <a:cubicBezTo>
                    <a:pt x="20" y="43"/>
                    <a:pt x="19" y="43"/>
                    <a:pt x="18" y="43"/>
                  </a:cubicBezTo>
                  <a:cubicBezTo>
                    <a:pt x="15" y="43"/>
                    <a:pt x="12" y="43"/>
                    <a:pt x="10" y="42"/>
                  </a:cubicBezTo>
                  <a:cubicBezTo>
                    <a:pt x="8" y="41"/>
                    <a:pt x="6" y="40"/>
                    <a:pt x="5" y="38"/>
                  </a:cubicBezTo>
                  <a:cubicBezTo>
                    <a:pt x="3" y="36"/>
                    <a:pt x="2" y="34"/>
                    <a:pt x="1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1"/>
                    <a:pt x="3" y="9"/>
                    <a:pt x="5" y="7"/>
                  </a:cubicBezTo>
                  <a:cubicBezTo>
                    <a:pt x="7" y="5"/>
                    <a:pt x="8" y="4"/>
                    <a:pt x="11" y="3"/>
                  </a:cubicBezTo>
                  <a:cubicBezTo>
                    <a:pt x="13" y="2"/>
                    <a:pt x="16" y="2"/>
                    <a:pt x="18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3" y="2"/>
                    <a:pt x="24" y="2"/>
                    <a:pt x="25" y="3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8" y="4"/>
                    <a:pt x="28" y="4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9" y="6"/>
                    <a:pt x="29" y="7"/>
                    <a:pt x="29" y="7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9"/>
                    <a:pt x="29" y="10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8" y="12"/>
                    <a:pt x="28" y="12"/>
                    <a:pt x="27" y="11"/>
                  </a:cubicBezTo>
                  <a:cubicBezTo>
                    <a:pt x="27" y="11"/>
                    <a:pt x="26" y="11"/>
                    <a:pt x="25" y="10"/>
                  </a:cubicBezTo>
                  <a:cubicBezTo>
                    <a:pt x="24" y="10"/>
                    <a:pt x="24" y="9"/>
                    <a:pt x="23" y="9"/>
                  </a:cubicBezTo>
                  <a:cubicBezTo>
                    <a:pt x="21" y="9"/>
                    <a:pt x="20" y="8"/>
                    <a:pt x="19" y="8"/>
                  </a:cubicBezTo>
                  <a:cubicBezTo>
                    <a:pt x="17" y="8"/>
                    <a:pt x="16" y="9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0" y="13"/>
                    <a:pt x="10" y="15"/>
                    <a:pt x="9" y="17"/>
                  </a:cubicBezTo>
                  <a:cubicBezTo>
                    <a:pt x="9" y="18"/>
                    <a:pt x="9" y="20"/>
                    <a:pt x="9" y="22"/>
                  </a:cubicBezTo>
                  <a:cubicBezTo>
                    <a:pt x="9" y="25"/>
                    <a:pt x="9" y="27"/>
                    <a:pt x="9" y="29"/>
                  </a:cubicBezTo>
                  <a:cubicBezTo>
                    <a:pt x="10" y="30"/>
                    <a:pt x="10" y="32"/>
                    <a:pt x="11" y="33"/>
                  </a:cubicBezTo>
                  <a:cubicBezTo>
                    <a:pt x="12" y="34"/>
                    <a:pt x="13" y="35"/>
                    <a:pt x="15" y="35"/>
                  </a:cubicBezTo>
                  <a:cubicBezTo>
                    <a:pt x="16" y="36"/>
                    <a:pt x="17" y="36"/>
                    <a:pt x="19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6" y="34"/>
                    <a:pt x="27" y="34"/>
                    <a:pt x="27" y="34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4"/>
                  </a:cubicBezTo>
                  <a:cubicBezTo>
                    <a:pt x="29" y="34"/>
                    <a:pt x="29" y="34"/>
                    <a:pt x="30" y="35"/>
                  </a:cubicBezTo>
                  <a:cubicBezTo>
                    <a:pt x="30" y="35"/>
                    <a:pt x="30" y="36"/>
                    <a:pt x="30" y="36"/>
                  </a:cubicBezTo>
                  <a:close/>
                  <a:moveTo>
                    <a:pt x="63" y="27"/>
                  </a:moveTo>
                  <a:cubicBezTo>
                    <a:pt x="63" y="30"/>
                    <a:pt x="63" y="32"/>
                    <a:pt x="62" y="34"/>
                  </a:cubicBezTo>
                  <a:cubicBezTo>
                    <a:pt x="62" y="36"/>
                    <a:pt x="61" y="37"/>
                    <a:pt x="59" y="39"/>
                  </a:cubicBezTo>
                  <a:cubicBezTo>
                    <a:pt x="58" y="40"/>
                    <a:pt x="57" y="41"/>
                    <a:pt x="55" y="42"/>
                  </a:cubicBezTo>
                  <a:cubicBezTo>
                    <a:pt x="53" y="43"/>
                    <a:pt x="50" y="43"/>
                    <a:pt x="48" y="43"/>
                  </a:cubicBezTo>
                  <a:cubicBezTo>
                    <a:pt x="45" y="43"/>
                    <a:pt x="43" y="43"/>
                    <a:pt x="41" y="42"/>
                  </a:cubicBezTo>
                  <a:cubicBezTo>
                    <a:pt x="40" y="42"/>
                    <a:pt x="38" y="41"/>
                    <a:pt x="37" y="39"/>
                  </a:cubicBezTo>
                  <a:cubicBezTo>
                    <a:pt x="36" y="38"/>
                    <a:pt x="35" y="36"/>
                    <a:pt x="34" y="34"/>
                  </a:cubicBezTo>
                  <a:cubicBezTo>
                    <a:pt x="34" y="33"/>
                    <a:pt x="33" y="30"/>
                    <a:pt x="33" y="28"/>
                  </a:cubicBezTo>
                  <a:cubicBezTo>
                    <a:pt x="33" y="26"/>
                    <a:pt x="34" y="23"/>
                    <a:pt x="34" y="21"/>
                  </a:cubicBezTo>
                  <a:cubicBezTo>
                    <a:pt x="35" y="19"/>
                    <a:pt x="36" y="18"/>
                    <a:pt x="37" y="16"/>
                  </a:cubicBezTo>
                  <a:cubicBezTo>
                    <a:pt x="38" y="15"/>
                    <a:pt x="40" y="14"/>
                    <a:pt x="42" y="13"/>
                  </a:cubicBezTo>
                  <a:cubicBezTo>
                    <a:pt x="44" y="12"/>
                    <a:pt x="46" y="12"/>
                    <a:pt x="49" y="12"/>
                  </a:cubicBezTo>
                  <a:cubicBezTo>
                    <a:pt x="51" y="12"/>
                    <a:pt x="53" y="12"/>
                    <a:pt x="55" y="13"/>
                  </a:cubicBezTo>
                  <a:cubicBezTo>
                    <a:pt x="57" y="14"/>
                    <a:pt x="58" y="15"/>
                    <a:pt x="60" y="16"/>
                  </a:cubicBezTo>
                  <a:cubicBezTo>
                    <a:pt x="61" y="17"/>
                    <a:pt x="62" y="19"/>
                    <a:pt x="62" y="21"/>
                  </a:cubicBezTo>
                  <a:cubicBezTo>
                    <a:pt x="63" y="23"/>
                    <a:pt x="63" y="25"/>
                    <a:pt x="63" y="27"/>
                  </a:cubicBezTo>
                  <a:close/>
                  <a:moveTo>
                    <a:pt x="55" y="28"/>
                  </a:moveTo>
                  <a:cubicBezTo>
                    <a:pt x="55" y="26"/>
                    <a:pt x="55" y="25"/>
                    <a:pt x="55" y="24"/>
                  </a:cubicBezTo>
                  <a:cubicBezTo>
                    <a:pt x="55" y="23"/>
                    <a:pt x="54" y="22"/>
                    <a:pt x="54" y="21"/>
                  </a:cubicBezTo>
                  <a:cubicBezTo>
                    <a:pt x="53" y="20"/>
                    <a:pt x="52" y="19"/>
                    <a:pt x="52" y="19"/>
                  </a:cubicBezTo>
                  <a:cubicBezTo>
                    <a:pt x="51" y="18"/>
                    <a:pt x="50" y="18"/>
                    <a:pt x="48" y="18"/>
                  </a:cubicBezTo>
                  <a:cubicBezTo>
                    <a:pt x="47" y="18"/>
                    <a:pt x="46" y="18"/>
                    <a:pt x="45" y="19"/>
                  </a:cubicBezTo>
                  <a:cubicBezTo>
                    <a:pt x="44" y="19"/>
                    <a:pt x="44" y="20"/>
                    <a:pt x="43" y="21"/>
                  </a:cubicBezTo>
                  <a:cubicBezTo>
                    <a:pt x="43" y="21"/>
                    <a:pt x="42" y="22"/>
                    <a:pt x="42" y="24"/>
                  </a:cubicBezTo>
                  <a:cubicBezTo>
                    <a:pt x="42" y="25"/>
                    <a:pt x="41" y="26"/>
                    <a:pt x="41" y="28"/>
                  </a:cubicBezTo>
                  <a:cubicBezTo>
                    <a:pt x="41" y="29"/>
                    <a:pt x="42" y="30"/>
                    <a:pt x="42" y="31"/>
                  </a:cubicBezTo>
                  <a:cubicBezTo>
                    <a:pt x="42" y="32"/>
                    <a:pt x="42" y="33"/>
                    <a:pt x="43" y="34"/>
                  </a:cubicBezTo>
                  <a:cubicBezTo>
                    <a:pt x="43" y="35"/>
                    <a:pt x="44" y="36"/>
                    <a:pt x="45" y="36"/>
                  </a:cubicBezTo>
                  <a:cubicBezTo>
                    <a:pt x="46" y="37"/>
                    <a:pt x="47" y="37"/>
                    <a:pt x="48" y="37"/>
                  </a:cubicBezTo>
                  <a:cubicBezTo>
                    <a:pt x="49" y="37"/>
                    <a:pt x="50" y="37"/>
                    <a:pt x="51" y="36"/>
                  </a:cubicBezTo>
                  <a:cubicBezTo>
                    <a:pt x="52" y="36"/>
                    <a:pt x="53" y="35"/>
                    <a:pt x="53" y="35"/>
                  </a:cubicBezTo>
                  <a:cubicBezTo>
                    <a:pt x="54" y="34"/>
                    <a:pt x="54" y="33"/>
                    <a:pt x="55" y="32"/>
                  </a:cubicBezTo>
                  <a:cubicBezTo>
                    <a:pt x="55" y="30"/>
                    <a:pt x="55" y="29"/>
                    <a:pt x="55" y="28"/>
                  </a:cubicBezTo>
                  <a:close/>
                  <a:moveTo>
                    <a:pt x="96" y="42"/>
                  </a:move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5" y="42"/>
                  </a:cubicBezTo>
                  <a:cubicBezTo>
                    <a:pt x="95" y="43"/>
                    <a:pt x="95" y="43"/>
                    <a:pt x="94" y="43"/>
                  </a:cubicBezTo>
                  <a:cubicBezTo>
                    <a:pt x="94" y="43"/>
                    <a:pt x="93" y="43"/>
                    <a:pt x="92" y="43"/>
                  </a:cubicBezTo>
                  <a:cubicBezTo>
                    <a:pt x="91" y="43"/>
                    <a:pt x="91" y="43"/>
                    <a:pt x="90" y="43"/>
                  </a:cubicBezTo>
                  <a:cubicBezTo>
                    <a:pt x="90" y="43"/>
                    <a:pt x="89" y="43"/>
                    <a:pt x="89" y="42"/>
                  </a:cubicBezTo>
                  <a:cubicBezTo>
                    <a:pt x="89" y="42"/>
                    <a:pt x="89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4"/>
                    <a:pt x="88" y="23"/>
                    <a:pt x="88" y="22"/>
                  </a:cubicBezTo>
                  <a:cubicBezTo>
                    <a:pt x="88" y="22"/>
                    <a:pt x="87" y="21"/>
                    <a:pt x="87" y="20"/>
                  </a:cubicBezTo>
                  <a:cubicBezTo>
                    <a:pt x="87" y="20"/>
                    <a:pt x="86" y="19"/>
                    <a:pt x="86" y="19"/>
                  </a:cubicBezTo>
                  <a:cubicBezTo>
                    <a:pt x="85" y="19"/>
                    <a:pt x="84" y="19"/>
                    <a:pt x="84" y="19"/>
                  </a:cubicBezTo>
                  <a:cubicBezTo>
                    <a:pt x="83" y="19"/>
                    <a:pt x="81" y="19"/>
                    <a:pt x="80" y="20"/>
                  </a:cubicBezTo>
                  <a:cubicBezTo>
                    <a:pt x="79" y="21"/>
                    <a:pt x="78" y="22"/>
                    <a:pt x="77" y="23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6" y="42"/>
                  </a:cubicBezTo>
                  <a:cubicBezTo>
                    <a:pt x="76" y="43"/>
                    <a:pt x="76" y="43"/>
                    <a:pt x="75" y="43"/>
                  </a:cubicBezTo>
                  <a:cubicBezTo>
                    <a:pt x="75" y="43"/>
                    <a:pt x="74" y="43"/>
                    <a:pt x="73" y="43"/>
                  </a:cubicBezTo>
                  <a:cubicBezTo>
                    <a:pt x="73" y="43"/>
                    <a:pt x="72" y="43"/>
                    <a:pt x="71" y="43"/>
                  </a:cubicBezTo>
                  <a:cubicBezTo>
                    <a:pt x="71" y="43"/>
                    <a:pt x="71" y="43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3"/>
                    <a:pt x="69" y="13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3"/>
                    <a:pt x="71" y="13"/>
                    <a:pt x="71" y="12"/>
                  </a:cubicBezTo>
                  <a:cubicBezTo>
                    <a:pt x="72" y="12"/>
                    <a:pt x="72" y="12"/>
                    <a:pt x="73" y="12"/>
                  </a:cubicBezTo>
                  <a:cubicBezTo>
                    <a:pt x="73" y="12"/>
                    <a:pt x="74" y="12"/>
                    <a:pt x="74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6" y="13"/>
                    <a:pt x="76" y="1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5"/>
                    <a:pt x="79" y="14"/>
                    <a:pt x="81" y="13"/>
                  </a:cubicBezTo>
                  <a:cubicBezTo>
                    <a:pt x="82" y="12"/>
                    <a:pt x="84" y="12"/>
                    <a:pt x="86" y="12"/>
                  </a:cubicBezTo>
                  <a:cubicBezTo>
                    <a:pt x="88" y="12"/>
                    <a:pt x="89" y="12"/>
                    <a:pt x="91" y="13"/>
                  </a:cubicBezTo>
                  <a:cubicBezTo>
                    <a:pt x="92" y="13"/>
                    <a:pt x="93" y="14"/>
                    <a:pt x="94" y="15"/>
                  </a:cubicBezTo>
                  <a:cubicBezTo>
                    <a:pt x="95" y="16"/>
                    <a:pt x="95" y="18"/>
                    <a:pt x="96" y="19"/>
                  </a:cubicBezTo>
                  <a:cubicBezTo>
                    <a:pt x="96" y="21"/>
                    <a:pt x="96" y="22"/>
                    <a:pt x="96" y="24"/>
                  </a:cubicBezTo>
                  <a:lnTo>
                    <a:pt x="96" y="42"/>
                  </a:lnTo>
                  <a:close/>
                  <a:moveTo>
                    <a:pt x="131" y="13"/>
                  </a:moveTo>
                  <a:cubicBezTo>
                    <a:pt x="132" y="13"/>
                    <a:pt x="132" y="13"/>
                    <a:pt x="133" y="13"/>
                  </a:cubicBezTo>
                  <a:cubicBezTo>
                    <a:pt x="133" y="14"/>
                    <a:pt x="133" y="14"/>
                    <a:pt x="133" y="15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2" y="43"/>
                    <a:pt x="132" y="43"/>
                    <a:pt x="131" y="43"/>
                  </a:cubicBezTo>
                  <a:cubicBezTo>
                    <a:pt x="131" y="43"/>
                    <a:pt x="130" y="43"/>
                    <a:pt x="129" y="43"/>
                  </a:cubicBezTo>
                  <a:cubicBezTo>
                    <a:pt x="129" y="43"/>
                    <a:pt x="128" y="43"/>
                    <a:pt x="127" y="43"/>
                  </a:cubicBezTo>
                  <a:cubicBezTo>
                    <a:pt x="127" y="43"/>
                    <a:pt x="127" y="43"/>
                    <a:pt x="126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2"/>
                    <a:pt x="125" y="42"/>
                    <a:pt x="125" y="42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3" y="34"/>
                    <a:pt x="113" y="35"/>
                    <a:pt x="114" y="35"/>
                  </a:cubicBezTo>
                  <a:cubicBezTo>
                    <a:pt x="114" y="36"/>
                    <a:pt x="115" y="37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8" y="36"/>
                    <a:pt x="119" y="36"/>
                    <a:pt x="119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38"/>
                    <a:pt x="120" y="38"/>
                    <a:pt x="120" y="39"/>
                  </a:cubicBezTo>
                  <a:cubicBezTo>
                    <a:pt x="120" y="40"/>
                    <a:pt x="120" y="40"/>
                    <a:pt x="120" y="41"/>
                  </a:cubicBezTo>
                  <a:cubicBezTo>
                    <a:pt x="120" y="41"/>
                    <a:pt x="120" y="42"/>
                    <a:pt x="120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4" y="43"/>
                  </a:cubicBezTo>
                  <a:cubicBezTo>
                    <a:pt x="113" y="43"/>
                    <a:pt x="111" y="43"/>
                    <a:pt x="110" y="43"/>
                  </a:cubicBezTo>
                  <a:cubicBezTo>
                    <a:pt x="109" y="42"/>
                    <a:pt x="108" y="42"/>
                    <a:pt x="107" y="41"/>
                  </a:cubicBezTo>
                  <a:cubicBezTo>
                    <a:pt x="107" y="40"/>
                    <a:pt x="106" y="39"/>
                    <a:pt x="106" y="38"/>
                  </a:cubicBezTo>
                  <a:cubicBezTo>
                    <a:pt x="105" y="36"/>
                    <a:pt x="105" y="35"/>
                    <a:pt x="105" y="33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1" y="19"/>
                    <a:pt x="101" y="19"/>
                    <a:pt x="101" y="18"/>
                  </a:cubicBezTo>
                  <a:cubicBezTo>
                    <a:pt x="101" y="18"/>
                    <a:pt x="101" y="17"/>
                    <a:pt x="101" y="16"/>
                  </a:cubicBezTo>
                  <a:cubicBezTo>
                    <a:pt x="101" y="15"/>
                    <a:pt x="101" y="15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2" y="13"/>
                    <a:pt x="102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6"/>
                    <a:pt x="106" y="6"/>
                    <a:pt x="106" y="5"/>
                  </a:cubicBezTo>
                  <a:cubicBezTo>
                    <a:pt x="106" y="5"/>
                    <a:pt x="107" y="5"/>
                    <a:pt x="107" y="5"/>
                  </a:cubicBezTo>
                  <a:cubicBezTo>
                    <a:pt x="108" y="5"/>
                    <a:pt x="108" y="5"/>
                    <a:pt x="109" y="5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2" y="5"/>
                    <a:pt x="112" y="5"/>
                  </a:cubicBezTo>
                  <a:cubicBezTo>
                    <a:pt x="112" y="6"/>
                    <a:pt x="113" y="6"/>
                    <a:pt x="113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13"/>
                    <a:pt x="113" y="13"/>
                    <a:pt x="113" y="13"/>
                  </a:cubicBezTo>
                  <a:lnTo>
                    <a:pt x="131" y="13"/>
                  </a:lnTo>
                  <a:close/>
                  <a:moveTo>
                    <a:pt x="134" y="4"/>
                  </a:moveTo>
                  <a:cubicBezTo>
                    <a:pt x="134" y="6"/>
                    <a:pt x="134" y="7"/>
                    <a:pt x="133" y="8"/>
                  </a:cubicBezTo>
                  <a:cubicBezTo>
                    <a:pt x="132" y="8"/>
                    <a:pt x="131" y="8"/>
                    <a:pt x="129" y="8"/>
                  </a:cubicBezTo>
                  <a:cubicBezTo>
                    <a:pt x="128" y="8"/>
                    <a:pt x="126" y="8"/>
                    <a:pt x="126" y="8"/>
                  </a:cubicBezTo>
                  <a:cubicBezTo>
                    <a:pt x="125" y="7"/>
                    <a:pt x="125" y="6"/>
                    <a:pt x="125" y="4"/>
                  </a:cubicBezTo>
                  <a:cubicBezTo>
                    <a:pt x="125" y="3"/>
                    <a:pt x="125" y="2"/>
                    <a:pt x="126" y="1"/>
                  </a:cubicBezTo>
                  <a:cubicBezTo>
                    <a:pt x="126" y="0"/>
                    <a:pt x="128" y="0"/>
                    <a:pt x="129" y="0"/>
                  </a:cubicBezTo>
                  <a:cubicBezTo>
                    <a:pt x="131" y="0"/>
                    <a:pt x="132" y="0"/>
                    <a:pt x="133" y="1"/>
                  </a:cubicBezTo>
                  <a:cubicBezTo>
                    <a:pt x="134" y="2"/>
                    <a:pt x="134" y="3"/>
                    <a:pt x="134" y="4"/>
                  </a:cubicBezTo>
                  <a:close/>
                  <a:moveTo>
                    <a:pt x="168" y="42"/>
                  </a:moveTo>
                  <a:cubicBezTo>
                    <a:pt x="168" y="42"/>
                    <a:pt x="168" y="42"/>
                    <a:pt x="168" y="42"/>
                  </a:cubicBezTo>
                  <a:cubicBezTo>
                    <a:pt x="168" y="42"/>
                    <a:pt x="167" y="42"/>
                    <a:pt x="167" y="42"/>
                  </a:cubicBezTo>
                  <a:cubicBezTo>
                    <a:pt x="167" y="43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3" y="43"/>
                    <a:pt x="163" y="43"/>
                    <a:pt x="162" y="43"/>
                  </a:cubicBezTo>
                  <a:cubicBezTo>
                    <a:pt x="162" y="43"/>
                    <a:pt x="161" y="43"/>
                    <a:pt x="161" y="42"/>
                  </a:cubicBezTo>
                  <a:cubicBezTo>
                    <a:pt x="161" y="42"/>
                    <a:pt x="160" y="42"/>
                    <a:pt x="160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24"/>
                    <a:pt x="160" y="23"/>
                    <a:pt x="160" y="22"/>
                  </a:cubicBezTo>
                  <a:cubicBezTo>
                    <a:pt x="160" y="22"/>
                    <a:pt x="159" y="21"/>
                    <a:pt x="159" y="20"/>
                  </a:cubicBezTo>
                  <a:cubicBezTo>
                    <a:pt x="158" y="20"/>
                    <a:pt x="158" y="19"/>
                    <a:pt x="157" y="19"/>
                  </a:cubicBezTo>
                  <a:cubicBezTo>
                    <a:pt x="157" y="19"/>
                    <a:pt x="156" y="19"/>
                    <a:pt x="155" y="19"/>
                  </a:cubicBezTo>
                  <a:cubicBezTo>
                    <a:pt x="154" y="19"/>
                    <a:pt x="153" y="19"/>
                    <a:pt x="152" y="20"/>
                  </a:cubicBezTo>
                  <a:cubicBezTo>
                    <a:pt x="151" y="21"/>
                    <a:pt x="150" y="22"/>
                    <a:pt x="149" y="2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8" y="42"/>
                  </a:cubicBezTo>
                  <a:cubicBezTo>
                    <a:pt x="148" y="43"/>
                    <a:pt x="148" y="43"/>
                    <a:pt x="147" y="43"/>
                  </a:cubicBezTo>
                  <a:cubicBezTo>
                    <a:pt x="147" y="43"/>
                    <a:pt x="146" y="43"/>
                    <a:pt x="145" y="43"/>
                  </a:cubicBezTo>
                  <a:cubicBezTo>
                    <a:pt x="144" y="43"/>
                    <a:pt x="144" y="43"/>
                    <a:pt x="143" y="43"/>
                  </a:cubicBezTo>
                  <a:cubicBezTo>
                    <a:pt x="143" y="43"/>
                    <a:pt x="142" y="43"/>
                    <a:pt x="142" y="42"/>
                  </a:cubicBezTo>
                  <a:cubicBezTo>
                    <a:pt x="142" y="42"/>
                    <a:pt x="142" y="42"/>
                    <a:pt x="141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1" y="13"/>
                    <a:pt x="142" y="13"/>
                    <a:pt x="142" y="13"/>
                  </a:cubicBezTo>
                  <a:cubicBezTo>
                    <a:pt x="142" y="13"/>
                    <a:pt x="143" y="13"/>
                    <a:pt x="143" y="12"/>
                  </a:cubicBezTo>
                  <a:cubicBezTo>
                    <a:pt x="143" y="12"/>
                    <a:pt x="144" y="12"/>
                    <a:pt x="145" y="12"/>
                  </a:cubicBezTo>
                  <a:cubicBezTo>
                    <a:pt x="145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48" y="13"/>
                    <a:pt x="148" y="14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9" y="15"/>
                    <a:pt x="151" y="14"/>
                    <a:pt x="153" y="13"/>
                  </a:cubicBezTo>
                  <a:cubicBezTo>
                    <a:pt x="154" y="12"/>
                    <a:pt x="156" y="12"/>
                    <a:pt x="158" y="12"/>
                  </a:cubicBezTo>
                  <a:cubicBezTo>
                    <a:pt x="160" y="12"/>
                    <a:pt x="161" y="12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66" y="16"/>
                    <a:pt x="167" y="18"/>
                    <a:pt x="167" y="19"/>
                  </a:cubicBezTo>
                  <a:cubicBezTo>
                    <a:pt x="168" y="21"/>
                    <a:pt x="168" y="22"/>
                    <a:pt x="168" y="24"/>
                  </a:cubicBezTo>
                  <a:lnTo>
                    <a:pt x="168" y="42"/>
                  </a:lnTo>
                  <a:close/>
                  <a:moveTo>
                    <a:pt x="204" y="27"/>
                  </a:moveTo>
                  <a:cubicBezTo>
                    <a:pt x="204" y="30"/>
                    <a:pt x="203" y="32"/>
                    <a:pt x="203" y="34"/>
                  </a:cubicBezTo>
                  <a:cubicBezTo>
                    <a:pt x="202" y="36"/>
                    <a:pt x="201" y="37"/>
                    <a:pt x="200" y="39"/>
                  </a:cubicBezTo>
                  <a:cubicBezTo>
                    <a:pt x="199" y="40"/>
                    <a:pt x="197" y="41"/>
                    <a:pt x="195" y="42"/>
                  </a:cubicBezTo>
                  <a:cubicBezTo>
                    <a:pt x="193" y="43"/>
                    <a:pt x="191" y="43"/>
                    <a:pt x="188" y="43"/>
                  </a:cubicBezTo>
                  <a:cubicBezTo>
                    <a:pt x="186" y="43"/>
                    <a:pt x="184" y="43"/>
                    <a:pt x="182" y="42"/>
                  </a:cubicBezTo>
                  <a:cubicBezTo>
                    <a:pt x="180" y="42"/>
                    <a:pt x="179" y="41"/>
                    <a:pt x="177" y="39"/>
                  </a:cubicBezTo>
                  <a:cubicBezTo>
                    <a:pt x="176" y="38"/>
                    <a:pt x="175" y="36"/>
                    <a:pt x="175" y="34"/>
                  </a:cubicBezTo>
                  <a:cubicBezTo>
                    <a:pt x="174" y="33"/>
                    <a:pt x="174" y="30"/>
                    <a:pt x="174" y="28"/>
                  </a:cubicBezTo>
                  <a:cubicBezTo>
                    <a:pt x="174" y="26"/>
                    <a:pt x="174" y="23"/>
                    <a:pt x="175" y="21"/>
                  </a:cubicBezTo>
                  <a:cubicBezTo>
                    <a:pt x="175" y="19"/>
                    <a:pt x="176" y="18"/>
                    <a:pt x="178" y="16"/>
                  </a:cubicBezTo>
                  <a:cubicBezTo>
                    <a:pt x="179" y="15"/>
                    <a:pt x="181" y="14"/>
                    <a:pt x="182" y="13"/>
                  </a:cubicBezTo>
                  <a:cubicBezTo>
                    <a:pt x="184" y="12"/>
                    <a:pt x="187" y="12"/>
                    <a:pt x="189" y="12"/>
                  </a:cubicBezTo>
                  <a:cubicBezTo>
                    <a:pt x="192" y="12"/>
                    <a:pt x="194" y="12"/>
                    <a:pt x="196" y="13"/>
                  </a:cubicBezTo>
                  <a:cubicBezTo>
                    <a:pt x="197" y="14"/>
                    <a:pt x="199" y="15"/>
                    <a:pt x="200" y="16"/>
                  </a:cubicBezTo>
                  <a:cubicBezTo>
                    <a:pt x="201" y="17"/>
                    <a:pt x="202" y="19"/>
                    <a:pt x="203" y="21"/>
                  </a:cubicBezTo>
                  <a:cubicBezTo>
                    <a:pt x="203" y="23"/>
                    <a:pt x="204" y="25"/>
                    <a:pt x="204" y="27"/>
                  </a:cubicBezTo>
                  <a:close/>
                  <a:moveTo>
                    <a:pt x="196" y="28"/>
                  </a:moveTo>
                  <a:cubicBezTo>
                    <a:pt x="196" y="26"/>
                    <a:pt x="196" y="25"/>
                    <a:pt x="195" y="24"/>
                  </a:cubicBezTo>
                  <a:cubicBezTo>
                    <a:pt x="195" y="23"/>
                    <a:pt x="195" y="22"/>
                    <a:pt x="194" y="21"/>
                  </a:cubicBezTo>
                  <a:cubicBezTo>
                    <a:pt x="194" y="20"/>
                    <a:pt x="193" y="19"/>
                    <a:pt x="192" y="19"/>
                  </a:cubicBezTo>
                  <a:cubicBezTo>
                    <a:pt x="191" y="18"/>
                    <a:pt x="190" y="18"/>
                    <a:pt x="189" y="18"/>
                  </a:cubicBezTo>
                  <a:cubicBezTo>
                    <a:pt x="188" y="18"/>
                    <a:pt x="187" y="18"/>
                    <a:pt x="186" y="19"/>
                  </a:cubicBezTo>
                  <a:cubicBezTo>
                    <a:pt x="185" y="19"/>
                    <a:pt x="184" y="20"/>
                    <a:pt x="184" y="21"/>
                  </a:cubicBezTo>
                  <a:cubicBezTo>
                    <a:pt x="183" y="21"/>
                    <a:pt x="183" y="22"/>
                    <a:pt x="182" y="24"/>
                  </a:cubicBezTo>
                  <a:cubicBezTo>
                    <a:pt x="182" y="25"/>
                    <a:pt x="182" y="26"/>
                    <a:pt x="182" y="28"/>
                  </a:cubicBezTo>
                  <a:cubicBezTo>
                    <a:pt x="182" y="29"/>
                    <a:pt x="182" y="30"/>
                    <a:pt x="182" y="31"/>
                  </a:cubicBezTo>
                  <a:cubicBezTo>
                    <a:pt x="183" y="32"/>
                    <a:pt x="183" y="33"/>
                    <a:pt x="183" y="34"/>
                  </a:cubicBezTo>
                  <a:cubicBezTo>
                    <a:pt x="184" y="35"/>
                    <a:pt x="185" y="36"/>
                    <a:pt x="185" y="36"/>
                  </a:cubicBezTo>
                  <a:cubicBezTo>
                    <a:pt x="186" y="37"/>
                    <a:pt x="187" y="37"/>
                    <a:pt x="189" y="37"/>
                  </a:cubicBezTo>
                  <a:cubicBezTo>
                    <a:pt x="190" y="37"/>
                    <a:pt x="191" y="37"/>
                    <a:pt x="192" y="36"/>
                  </a:cubicBezTo>
                  <a:cubicBezTo>
                    <a:pt x="193" y="36"/>
                    <a:pt x="193" y="35"/>
                    <a:pt x="194" y="35"/>
                  </a:cubicBezTo>
                  <a:cubicBezTo>
                    <a:pt x="195" y="34"/>
                    <a:pt x="195" y="33"/>
                    <a:pt x="195" y="32"/>
                  </a:cubicBezTo>
                  <a:cubicBezTo>
                    <a:pt x="196" y="30"/>
                    <a:pt x="196" y="29"/>
                    <a:pt x="196" y="28"/>
                  </a:cubicBezTo>
                  <a:close/>
                  <a:moveTo>
                    <a:pt x="236" y="42"/>
                  </a:moveTo>
                  <a:cubicBezTo>
                    <a:pt x="236" y="42"/>
                    <a:pt x="236" y="42"/>
                    <a:pt x="236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5" y="43"/>
                    <a:pt x="235" y="43"/>
                    <a:pt x="235" y="43"/>
                  </a:cubicBezTo>
                  <a:cubicBezTo>
                    <a:pt x="234" y="43"/>
                    <a:pt x="234" y="43"/>
                    <a:pt x="233" y="43"/>
                  </a:cubicBezTo>
                  <a:cubicBezTo>
                    <a:pt x="232" y="43"/>
                    <a:pt x="232" y="43"/>
                    <a:pt x="231" y="43"/>
                  </a:cubicBezTo>
                  <a:cubicBezTo>
                    <a:pt x="231" y="43"/>
                    <a:pt x="231" y="43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8" y="40"/>
                    <a:pt x="227" y="41"/>
                    <a:pt x="225" y="42"/>
                  </a:cubicBezTo>
                  <a:cubicBezTo>
                    <a:pt x="223" y="43"/>
                    <a:pt x="222" y="43"/>
                    <a:pt x="220" y="43"/>
                  </a:cubicBezTo>
                  <a:cubicBezTo>
                    <a:pt x="218" y="43"/>
                    <a:pt x="217" y="43"/>
                    <a:pt x="215" y="42"/>
                  </a:cubicBezTo>
                  <a:cubicBezTo>
                    <a:pt x="214" y="42"/>
                    <a:pt x="213" y="41"/>
                    <a:pt x="212" y="40"/>
                  </a:cubicBezTo>
                  <a:cubicBezTo>
                    <a:pt x="211" y="39"/>
                    <a:pt x="211" y="37"/>
                    <a:pt x="210" y="36"/>
                  </a:cubicBezTo>
                  <a:cubicBezTo>
                    <a:pt x="210" y="35"/>
                    <a:pt x="210" y="33"/>
                    <a:pt x="210" y="31"/>
                  </a:cubicBezTo>
                  <a:cubicBezTo>
                    <a:pt x="210" y="14"/>
                    <a:pt x="210" y="14"/>
                    <a:pt x="210" y="14"/>
                  </a:cubicBezTo>
                  <a:cubicBezTo>
                    <a:pt x="210" y="13"/>
                    <a:pt x="210" y="13"/>
                    <a:pt x="210" y="13"/>
                  </a:cubicBezTo>
                  <a:cubicBezTo>
                    <a:pt x="210" y="13"/>
                    <a:pt x="210" y="13"/>
                    <a:pt x="211" y="13"/>
                  </a:cubicBezTo>
                  <a:cubicBezTo>
                    <a:pt x="211" y="13"/>
                    <a:pt x="211" y="13"/>
                    <a:pt x="212" y="12"/>
                  </a:cubicBezTo>
                  <a:cubicBezTo>
                    <a:pt x="212" y="12"/>
                    <a:pt x="213" y="12"/>
                    <a:pt x="214" y="12"/>
                  </a:cubicBezTo>
                  <a:cubicBezTo>
                    <a:pt x="214" y="12"/>
                    <a:pt x="215" y="12"/>
                    <a:pt x="216" y="12"/>
                  </a:cubicBezTo>
                  <a:cubicBezTo>
                    <a:pt x="216" y="13"/>
                    <a:pt x="217" y="13"/>
                    <a:pt x="217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4"/>
                  </a:cubicBezTo>
                  <a:cubicBezTo>
                    <a:pt x="218" y="29"/>
                    <a:pt x="218" y="29"/>
                    <a:pt x="218" y="29"/>
                  </a:cubicBezTo>
                  <a:cubicBezTo>
                    <a:pt x="218" y="31"/>
                    <a:pt x="218" y="32"/>
                    <a:pt x="218" y="33"/>
                  </a:cubicBezTo>
                  <a:cubicBezTo>
                    <a:pt x="218" y="34"/>
                    <a:pt x="218" y="34"/>
                    <a:pt x="219" y="35"/>
                  </a:cubicBezTo>
                  <a:cubicBezTo>
                    <a:pt x="219" y="35"/>
                    <a:pt x="220" y="36"/>
                    <a:pt x="220" y="36"/>
                  </a:cubicBezTo>
                  <a:cubicBezTo>
                    <a:pt x="221" y="36"/>
                    <a:pt x="222" y="36"/>
                    <a:pt x="222" y="36"/>
                  </a:cubicBezTo>
                  <a:cubicBezTo>
                    <a:pt x="223" y="36"/>
                    <a:pt x="224" y="36"/>
                    <a:pt x="225" y="35"/>
                  </a:cubicBezTo>
                  <a:cubicBezTo>
                    <a:pt x="226" y="35"/>
                    <a:pt x="227" y="34"/>
                    <a:pt x="229" y="32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0" y="13"/>
                    <a:pt x="230" y="13"/>
                    <a:pt x="231" y="12"/>
                  </a:cubicBezTo>
                  <a:cubicBezTo>
                    <a:pt x="231" y="12"/>
                    <a:pt x="232" y="12"/>
                    <a:pt x="232" y="12"/>
                  </a:cubicBezTo>
                  <a:cubicBezTo>
                    <a:pt x="233" y="12"/>
                    <a:pt x="234" y="12"/>
                    <a:pt x="234" y="12"/>
                  </a:cubicBezTo>
                  <a:cubicBezTo>
                    <a:pt x="235" y="13"/>
                    <a:pt x="235" y="13"/>
                    <a:pt x="236" y="13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36" y="13"/>
                    <a:pt x="236" y="13"/>
                    <a:pt x="236" y="14"/>
                  </a:cubicBezTo>
                  <a:lnTo>
                    <a:pt x="236" y="42"/>
                  </a:lnTo>
                  <a:close/>
                  <a:moveTo>
                    <a:pt x="264" y="34"/>
                  </a:moveTo>
                  <a:cubicBezTo>
                    <a:pt x="264" y="35"/>
                    <a:pt x="264" y="37"/>
                    <a:pt x="263" y="38"/>
                  </a:cubicBezTo>
                  <a:cubicBezTo>
                    <a:pt x="262" y="39"/>
                    <a:pt x="262" y="40"/>
                    <a:pt x="261" y="41"/>
                  </a:cubicBezTo>
                  <a:cubicBezTo>
                    <a:pt x="259" y="42"/>
                    <a:pt x="258" y="42"/>
                    <a:pt x="257" y="43"/>
                  </a:cubicBezTo>
                  <a:cubicBezTo>
                    <a:pt x="255" y="43"/>
                    <a:pt x="254" y="43"/>
                    <a:pt x="252" y="43"/>
                  </a:cubicBezTo>
                  <a:cubicBezTo>
                    <a:pt x="251" y="43"/>
                    <a:pt x="250" y="43"/>
                    <a:pt x="249" y="43"/>
                  </a:cubicBezTo>
                  <a:cubicBezTo>
                    <a:pt x="248" y="43"/>
                    <a:pt x="247" y="43"/>
                    <a:pt x="246" y="42"/>
                  </a:cubicBezTo>
                  <a:cubicBezTo>
                    <a:pt x="246" y="42"/>
                    <a:pt x="245" y="42"/>
                    <a:pt x="244" y="42"/>
                  </a:cubicBezTo>
                  <a:cubicBezTo>
                    <a:pt x="244" y="42"/>
                    <a:pt x="244" y="41"/>
                    <a:pt x="243" y="41"/>
                  </a:cubicBezTo>
                  <a:cubicBezTo>
                    <a:pt x="243" y="41"/>
                    <a:pt x="243" y="40"/>
                    <a:pt x="243" y="40"/>
                  </a:cubicBezTo>
                  <a:cubicBezTo>
                    <a:pt x="243" y="40"/>
                    <a:pt x="243" y="39"/>
                    <a:pt x="243" y="38"/>
                  </a:cubicBezTo>
                  <a:cubicBezTo>
                    <a:pt x="243" y="37"/>
                    <a:pt x="243" y="37"/>
                    <a:pt x="243" y="36"/>
                  </a:cubicBezTo>
                  <a:cubicBezTo>
                    <a:pt x="243" y="36"/>
                    <a:pt x="243" y="36"/>
                    <a:pt x="243" y="36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43" y="35"/>
                    <a:pt x="243" y="35"/>
                    <a:pt x="244" y="35"/>
                  </a:cubicBezTo>
                  <a:cubicBezTo>
                    <a:pt x="244" y="35"/>
                    <a:pt x="244" y="35"/>
                    <a:pt x="245" y="35"/>
                  </a:cubicBezTo>
                  <a:cubicBezTo>
                    <a:pt x="245" y="36"/>
                    <a:pt x="246" y="36"/>
                    <a:pt x="246" y="36"/>
                  </a:cubicBezTo>
                  <a:cubicBezTo>
                    <a:pt x="247" y="37"/>
                    <a:pt x="248" y="37"/>
                    <a:pt x="249" y="37"/>
                  </a:cubicBezTo>
                  <a:cubicBezTo>
                    <a:pt x="250" y="37"/>
                    <a:pt x="251" y="38"/>
                    <a:pt x="252" y="38"/>
                  </a:cubicBezTo>
                  <a:cubicBezTo>
                    <a:pt x="252" y="38"/>
                    <a:pt x="253" y="38"/>
                    <a:pt x="254" y="37"/>
                  </a:cubicBezTo>
                  <a:cubicBezTo>
                    <a:pt x="254" y="37"/>
                    <a:pt x="255" y="37"/>
                    <a:pt x="255" y="37"/>
                  </a:cubicBezTo>
                  <a:cubicBezTo>
                    <a:pt x="255" y="36"/>
                    <a:pt x="256" y="36"/>
                    <a:pt x="256" y="36"/>
                  </a:cubicBezTo>
                  <a:cubicBezTo>
                    <a:pt x="256" y="35"/>
                    <a:pt x="256" y="35"/>
                    <a:pt x="256" y="34"/>
                  </a:cubicBezTo>
                  <a:cubicBezTo>
                    <a:pt x="256" y="34"/>
                    <a:pt x="256" y="33"/>
                    <a:pt x="256" y="33"/>
                  </a:cubicBezTo>
                  <a:cubicBezTo>
                    <a:pt x="255" y="32"/>
                    <a:pt x="255" y="32"/>
                    <a:pt x="254" y="32"/>
                  </a:cubicBezTo>
                  <a:cubicBezTo>
                    <a:pt x="254" y="31"/>
                    <a:pt x="253" y="31"/>
                    <a:pt x="252" y="31"/>
                  </a:cubicBezTo>
                  <a:cubicBezTo>
                    <a:pt x="251" y="30"/>
                    <a:pt x="250" y="30"/>
                    <a:pt x="250" y="30"/>
                  </a:cubicBezTo>
                  <a:cubicBezTo>
                    <a:pt x="249" y="29"/>
                    <a:pt x="248" y="29"/>
                    <a:pt x="247" y="28"/>
                  </a:cubicBezTo>
                  <a:cubicBezTo>
                    <a:pt x="246" y="28"/>
                    <a:pt x="246" y="27"/>
                    <a:pt x="245" y="27"/>
                  </a:cubicBezTo>
                  <a:cubicBezTo>
                    <a:pt x="244" y="26"/>
                    <a:pt x="244" y="25"/>
                    <a:pt x="243" y="24"/>
                  </a:cubicBezTo>
                  <a:cubicBezTo>
                    <a:pt x="243" y="23"/>
                    <a:pt x="243" y="22"/>
                    <a:pt x="243" y="21"/>
                  </a:cubicBezTo>
                  <a:cubicBezTo>
                    <a:pt x="243" y="20"/>
                    <a:pt x="243" y="18"/>
                    <a:pt x="244" y="17"/>
                  </a:cubicBezTo>
                  <a:cubicBezTo>
                    <a:pt x="244" y="16"/>
                    <a:pt x="245" y="15"/>
                    <a:pt x="246" y="14"/>
                  </a:cubicBezTo>
                  <a:cubicBezTo>
                    <a:pt x="247" y="14"/>
                    <a:pt x="248" y="13"/>
                    <a:pt x="249" y="13"/>
                  </a:cubicBezTo>
                  <a:cubicBezTo>
                    <a:pt x="251" y="12"/>
                    <a:pt x="252" y="12"/>
                    <a:pt x="254" y="12"/>
                  </a:cubicBezTo>
                  <a:cubicBezTo>
                    <a:pt x="255" y="12"/>
                    <a:pt x="256" y="12"/>
                    <a:pt x="257" y="12"/>
                  </a:cubicBezTo>
                  <a:cubicBezTo>
                    <a:pt x="258" y="12"/>
                    <a:pt x="258" y="12"/>
                    <a:pt x="259" y="13"/>
                  </a:cubicBezTo>
                  <a:cubicBezTo>
                    <a:pt x="260" y="13"/>
                    <a:pt x="260" y="13"/>
                    <a:pt x="261" y="13"/>
                  </a:cubicBezTo>
                  <a:cubicBezTo>
                    <a:pt x="261" y="13"/>
                    <a:pt x="261" y="14"/>
                    <a:pt x="262" y="14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2" y="14"/>
                    <a:pt x="262" y="15"/>
                    <a:pt x="262" y="15"/>
                  </a:cubicBezTo>
                  <a:cubicBezTo>
                    <a:pt x="262" y="15"/>
                    <a:pt x="262" y="15"/>
                    <a:pt x="262" y="16"/>
                  </a:cubicBezTo>
                  <a:cubicBezTo>
                    <a:pt x="262" y="16"/>
                    <a:pt x="262" y="16"/>
                    <a:pt x="262" y="17"/>
                  </a:cubicBezTo>
                  <a:cubicBezTo>
                    <a:pt x="262" y="17"/>
                    <a:pt x="262" y="18"/>
                    <a:pt x="262" y="18"/>
                  </a:cubicBezTo>
                  <a:cubicBezTo>
                    <a:pt x="262" y="18"/>
                    <a:pt x="262" y="19"/>
                    <a:pt x="262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2" y="19"/>
                    <a:pt x="262" y="20"/>
                    <a:pt x="261" y="20"/>
                  </a:cubicBezTo>
                  <a:cubicBezTo>
                    <a:pt x="261" y="20"/>
                    <a:pt x="261" y="19"/>
                    <a:pt x="261" y="19"/>
                  </a:cubicBezTo>
                  <a:cubicBezTo>
                    <a:pt x="260" y="19"/>
                    <a:pt x="260" y="19"/>
                    <a:pt x="259" y="18"/>
                  </a:cubicBezTo>
                  <a:cubicBezTo>
                    <a:pt x="258" y="18"/>
                    <a:pt x="258" y="18"/>
                    <a:pt x="257" y="18"/>
                  </a:cubicBezTo>
                  <a:cubicBezTo>
                    <a:pt x="256" y="18"/>
                    <a:pt x="255" y="17"/>
                    <a:pt x="254" y="17"/>
                  </a:cubicBezTo>
                  <a:cubicBezTo>
                    <a:pt x="254" y="17"/>
                    <a:pt x="253" y="18"/>
                    <a:pt x="252" y="18"/>
                  </a:cubicBezTo>
                  <a:cubicBezTo>
                    <a:pt x="252" y="18"/>
                    <a:pt x="252" y="18"/>
                    <a:pt x="251" y="18"/>
                  </a:cubicBezTo>
                  <a:cubicBezTo>
                    <a:pt x="251" y="19"/>
                    <a:pt x="251" y="19"/>
                    <a:pt x="250" y="19"/>
                  </a:cubicBezTo>
                  <a:cubicBezTo>
                    <a:pt x="250" y="20"/>
                    <a:pt x="250" y="20"/>
                    <a:pt x="250" y="20"/>
                  </a:cubicBezTo>
                  <a:cubicBezTo>
                    <a:pt x="250" y="21"/>
                    <a:pt x="250" y="22"/>
                    <a:pt x="251" y="22"/>
                  </a:cubicBezTo>
                  <a:cubicBezTo>
                    <a:pt x="251" y="22"/>
                    <a:pt x="252" y="23"/>
                    <a:pt x="252" y="23"/>
                  </a:cubicBezTo>
                  <a:cubicBezTo>
                    <a:pt x="253" y="24"/>
                    <a:pt x="254" y="24"/>
                    <a:pt x="255" y="24"/>
                  </a:cubicBezTo>
                  <a:cubicBezTo>
                    <a:pt x="255" y="24"/>
                    <a:pt x="256" y="25"/>
                    <a:pt x="257" y="25"/>
                  </a:cubicBezTo>
                  <a:cubicBezTo>
                    <a:pt x="258" y="25"/>
                    <a:pt x="259" y="26"/>
                    <a:pt x="260" y="26"/>
                  </a:cubicBezTo>
                  <a:cubicBezTo>
                    <a:pt x="260" y="27"/>
                    <a:pt x="261" y="27"/>
                    <a:pt x="262" y="28"/>
                  </a:cubicBezTo>
                  <a:cubicBezTo>
                    <a:pt x="262" y="29"/>
                    <a:pt x="263" y="29"/>
                    <a:pt x="263" y="30"/>
                  </a:cubicBezTo>
                  <a:cubicBezTo>
                    <a:pt x="264" y="31"/>
                    <a:pt x="264" y="32"/>
                    <a:pt x="264" y="34"/>
                  </a:cubicBezTo>
                  <a:close/>
                  <a:moveTo>
                    <a:pt x="293" y="41"/>
                  </a:moveTo>
                  <a:cubicBezTo>
                    <a:pt x="293" y="42"/>
                    <a:pt x="293" y="42"/>
                    <a:pt x="293" y="42"/>
                  </a:cubicBezTo>
                  <a:cubicBezTo>
                    <a:pt x="293" y="42"/>
                    <a:pt x="292" y="42"/>
                    <a:pt x="292" y="42"/>
                  </a:cubicBezTo>
                  <a:cubicBezTo>
                    <a:pt x="292" y="43"/>
                    <a:pt x="291" y="43"/>
                    <a:pt x="291" y="43"/>
                  </a:cubicBezTo>
                  <a:cubicBezTo>
                    <a:pt x="290" y="43"/>
                    <a:pt x="290" y="43"/>
                    <a:pt x="289" y="43"/>
                  </a:cubicBezTo>
                  <a:cubicBezTo>
                    <a:pt x="288" y="43"/>
                    <a:pt x="287" y="43"/>
                    <a:pt x="287" y="43"/>
                  </a:cubicBezTo>
                  <a:cubicBezTo>
                    <a:pt x="286" y="43"/>
                    <a:pt x="286" y="43"/>
                    <a:pt x="286" y="42"/>
                  </a:cubicBezTo>
                  <a:cubicBezTo>
                    <a:pt x="285" y="42"/>
                    <a:pt x="285" y="42"/>
                    <a:pt x="285" y="42"/>
                  </a:cubicBezTo>
                  <a:cubicBezTo>
                    <a:pt x="285" y="42"/>
                    <a:pt x="285" y="42"/>
                    <a:pt x="285" y="41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5" y="3"/>
                    <a:pt x="285" y="3"/>
                    <a:pt x="285" y="3"/>
                  </a:cubicBezTo>
                  <a:cubicBezTo>
                    <a:pt x="285" y="3"/>
                    <a:pt x="285" y="2"/>
                    <a:pt x="286" y="2"/>
                  </a:cubicBezTo>
                  <a:cubicBezTo>
                    <a:pt x="286" y="2"/>
                    <a:pt x="286" y="2"/>
                    <a:pt x="287" y="2"/>
                  </a:cubicBezTo>
                  <a:cubicBezTo>
                    <a:pt x="287" y="2"/>
                    <a:pt x="288" y="2"/>
                    <a:pt x="289" y="2"/>
                  </a:cubicBezTo>
                  <a:cubicBezTo>
                    <a:pt x="290" y="2"/>
                    <a:pt x="290" y="2"/>
                    <a:pt x="291" y="2"/>
                  </a:cubicBezTo>
                  <a:cubicBezTo>
                    <a:pt x="291" y="2"/>
                    <a:pt x="292" y="2"/>
                    <a:pt x="292" y="2"/>
                  </a:cubicBezTo>
                  <a:cubicBezTo>
                    <a:pt x="292" y="2"/>
                    <a:pt x="293" y="3"/>
                    <a:pt x="293" y="3"/>
                  </a:cubicBezTo>
                  <a:cubicBezTo>
                    <a:pt x="293" y="3"/>
                    <a:pt x="293" y="3"/>
                    <a:pt x="293" y="3"/>
                  </a:cubicBezTo>
                  <a:lnTo>
                    <a:pt x="293" y="41"/>
                  </a:lnTo>
                  <a:close/>
                  <a:moveTo>
                    <a:pt x="328" y="42"/>
                  </a:moveTo>
                  <a:cubicBezTo>
                    <a:pt x="328" y="42"/>
                    <a:pt x="328" y="42"/>
                    <a:pt x="328" y="42"/>
                  </a:cubicBezTo>
                  <a:cubicBezTo>
                    <a:pt x="328" y="42"/>
                    <a:pt x="327" y="42"/>
                    <a:pt x="327" y="42"/>
                  </a:cubicBezTo>
                  <a:cubicBezTo>
                    <a:pt x="327" y="43"/>
                    <a:pt x="326" y="43"/>
                    <a:pt x="326" y="43"/>
                  </a:cubicBezTo>
                  <a:cubicBezTo>
                    <a:pt x="325" y="43"/>
                    <a:pt x="325" y="43"/>
                    <a:pt x="324" y="43"/>
                  </a:cubicBezTo>
                  <a:cubicBezTo>
                    <a:pt x="323" y="43"/>
                    <a:pt x="323" y="43"/>
                    <a:pt x="322" y="43"/>
                  </a:cubicBezTo>
                  <a:cubicBezTo>
                    <a:pt x="322" y="43"/>
                    <a:pt x="321" y="43"/>
                    <a:pt x="321" y="42"/>
                  </a:cubicBezTo>
                  <a:cubicBezTo>
                    <a:pt x="321" y="42"/>
                    <a:pt x="320" y="42"/>
                    <a:pt x="320" y="42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4"/>
                    <a:pt x="320" y="23"/>
                    <a:pt x="320" y="22"/>
                  </a:cubicBezTo>
                  <a:cubicBezTo>
                    <a:pt x="320" y="22"/>
                    <a:pt x="319" y="21"/>
                    <a:pt x="319" y="20"/>
                  </a:cubicBezTo>
                  <a:cubicBezTo>
                    <a:pt x="319" y="20"/>
                    <a:pt x="318" y="19"/>
                    <a:pt x="318" y="19"/>
                  </a:cubicBezTo>
                  <a:cubicBezTo>
                    <a:pt x="317" y="19"/>
                    <a:pt x="316" y="19"/>
                    <a:pt x="315" y="19"/>
                  </a:cubicBezTo>
                  <a:cubicBezTo>
                    <a:pt x="314" y="19"/>
                    <a:pt x="313" y="19"/>
                    <a:pt x="312" y="20"/>
                  </a:cubicBezTo>
                  <a:cubicBezTo>
                    <a:pt x="311" y="21"/>
                    <a:pt x="310" y="22"/>
                    <a:pt x="309" y="23"/>
                  </a:cubicBezTo>
                  <a:cubicBezTo>
                    <a:pt x="309" y="42"/>
                    <a:pt x="309" y="42"/>
                    <a:pt x="309" y="42"/>
                  </a:cubicBezTo>
                  <a:cubicBezTo>
                    <a:pt x="309" y="42"/>
                    <a:pt x="309" y="42"/>
                    <a:pt x="309" y="42"/>
                  </a:cubicBezTo>
                  <a:cubicBezTo>
                    <a:pt x="309" y="42"/>
                    <a:pt x="309" y="42"/>
                    <a:pt x="308" y="42"/>
                  </a:cubicBezTo>
                  <a:cubicBezTo>
                    <a:pt x="308" y="43"/>
                    <a:pt x="308" y="43"/>
                    <a:pt x="307" y="43"/>
                  </a:cubicBezTo>
                  <a:cubicBezTo>
                    <a:pt x="307" y="43"/>
                    <a:pt x="306" y="43"/>
                    <a:pt x="305" y="43"/>
                  </a:cubicBezTo>
                  <a:cubicBezTo>
                    <a:pt x="305" y="43"/>
                    <a:pt x="304" y="43"/>
                    <a:pt x="303" y="43"/>
                  </a:cubicBezTo>
                  <a:cubicBezTo>
                    <a:pt x="303" y="43"/>
                    <a:pt x="303" y="43"/>
                    <a:pt x="302" y="4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1" y="42"/>
                    <a:pt x="301" y="42"/>
                    <a:pt x="301" y="42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13"/>
                    <a:pt x="301" y="13"/>
                    <a:pt x="302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13"/>
                    <a:pt x="303" y="13"/>
                    <a:pt x="303" y="12"/>
                  </a:cubicBezTo>
                  <a:cubicBezTo>
                    <a:pt x="304" y="12"/>
                    <a:pt x="304" y="12"/>
                    <a:pt x="305" y="12"/>
                  </a:cubicBezTo>
                  <a:cubicBezTo>
                    <a:pt x="305" y="12"/>
                    <a:pt x="306" y="12"/>
                    <a:pt x="306" y="12"/>
                  </a:cubicBezTo>
                  <a:cubicBezTo>
                    <a:pt x="307" y="13"/>
                    <a:pt x="307" y="13"/>
                    <a:pt x="307" y="13"/>
                  </a:cubicBezTo>
                  <a:cubicBezTo>
                    <a:pt x="308" y="13"/>
                    <a:pt x="308" y="13"/>
                    <a:pt x="308" y="13"/>
                  </a:cubicBezTo>
                  <a:cubicBezTo>
                    <a:pt x="308" y="13"/>
                    <a:pt x="308" y="13"/>
                    <a:pt x="308" y="14"/>
                  </a:cubicBezTo>
                  <a:cubicBezTo>
                    <a:pt x="308" y="17"/>
                    <a:pt x="308" y="17"/>
                    <a:pt x="308" y="17"/>
                  </a:cubicBezTo>
                  <a:cubicBezTo>
                    <a:pt x="310" y="15"/>
                    <a:pt x="311" y="14"/>
                    <a:pt x="313" y="13"/>
                  </a:cubicBezTo>
                  <a:cubicBezTo>
                    <a:pt x="314" y="12"/>
                    <a:pt x="316" y="12"/>
                    <a:pt x="318" y="12"/>
                  </a:cubicBezTo>
                  <a:cubicBezTo>
                    <a:pt x="320" y="12"/>
                    <a:pt x="321" y="12"/>
                    <a:pt x="323" y="13"/>
                  </a:cubicBezTo>
                  <a:cubicBezTo>
                    <a:pt x="324" y="13"/>
                    <a:pt x="325" y="14"/>
                    <a:pt x="326" y="15"/>
                  </a:cubicBezTo>
                  <a:cubicBezTo>
                    <a:pt x="327" y="16"/>
                    <a:pt x="327" y="18"/>
                    <a:pt x="327" y="19"/>
                  </a:cubicBezTo>
                  <a:cubicBezTo>
                    <a:pt x="328" y="21"/>
                    <a:pt x="328" y="22"/>
                    <a:pt x="328" y="24"/>
                  </a:cubicBezTo>
                  <a:lnTo>
                    <a:pt x="328" y="42"/>
                  </a:lnTo>
                  <a:close/>
                  <a:moveTo>
                    <a:pt x="352" y="39"/>
                  </a:moveTo>
                  <a:cubicBezTo>
                    <a:pt x="352" y="40"/>
                    <a:pt x="352" y="40"/>
                    <a:pt x="352" y="41"/>
                  </a:cubicBezTo>
                  <a:cubicBezTo>
                    <a:pt x="352" y="41"/>
                    <a:pt x="352" y="42"/>
                    <a:pt x="352" y="42"/>
                  </a:cubicBezTo>
                  <a:cubicBezTo>
                    <a:pt x="351" y="42"/>
                    <a:pt x="351" y="42"/>
                    <a:pt x="351" y="42"/>
                  </a:cubicBezTo>
                  <a:cubicBezTo>
                    <a:pt x="350" y="43"/>
                    <a:pt x="350" y="43"/>
                    <a:pt x="349" y="43"/>
                  </a:cubicBezTo>
                  <a:cubicBezTo>
                    <a:pt x="349" y="43"/>
                    <a:pt x="348" y="43"/>
                    <a:pt x="348" y="43"/>
                  </a:cubicBezTo>
                  <a:cubicBezTo>
                    <a:pt x="347" y="43"/>
                    <a:pt x="347" y="43"/>
                    <a:pt x="346" y="43"/>
                  </a:cubicBezTo>
                  <a:cubicBezTo>
                    <a:pt x="345" y="43"/>
                    <a:pt x="343" y="43"/>
                    <a:pt x="342" y="43"/>
                  </a:cubicBezTo>
                  <a:cubicBezTo>
                    <a:pt x="341" y="42"/>
                    <a:pt x="340" y="42"/>
                    <a:pt x="339" y="41"/>
                  </a:cubicBezTo>
                  <a:cubicBezTo>
                    <a:pt x="338" y="40"/>
                    <a:pt x="338" y="39"/>
                    <a:pt x="338" y="38"/>
                  </a:cubicBezTo>
                  <a:cubicBezTo>
                    <a:pt x="337" y="36"/>
                    <a:pt x="337" y="35"/>
                    <a:pt x="337" y="33"/>
                  </a:cubicBezTo>
                  <a:cubicBezTo>
                    <a:pt x="337" y="19"/>
                    <a:pt x="337" y="19"/>
                    <a:pt x="337" y="19"/>
                  </a:cubicBezTo>
                  <a:cubicBezTo>
                    <a:pt x="334" y="19"/>
                    <a:pt x="334" y="19"/>
                    <a:pt x="334" y="19"/>
                  </a:cubicBezTo>
                  <a:cubicBezTo>
                    <a:pt x="333" y="19"/>
                    <a:pt x="333" y="19"/>
                    <a:pt x="333" y="18"/>
                  </a:cubicBezTo>
                  <a:cubicBezTo>
                    <a:pt x="333" y="18"/>
                    <a:pt x="332" y="17"/>
                    <a:pt x="332" y="16"/>
                  </a:cubicBezTo>
                  <a:cubicBezTo>
                    <a:pt x="332" y="15"/>
                    <a:pt x="333" y="15"/>
                    <a:pt x="333" y="14"/>
                  </a:cubicBezTo>
                  <a:cubicBezTo>
                    <a:pt x="333" y="14"/>
                    <a:pt x="333" y="14"/>
                    <a:pt x="333" y="13"/>
                  </a:cubicBezTo>
                  <a:cubicBezTo>
                    <a:pt x="333" y="13"/>
                    <a:pt x="333" y="13"/>
                    <a:pt x="333" y="13"/>
                  </a:cubicBezTo>
                  <a:cubicBezTo>
                    <a:pt x="333" y="13"/>
                    <a:pt x="334" y="13"/>
                    <a:pt x="334" y="13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7" y="6"/>
                    <a:pt x="338" y="6"/>
                    <a:pt x="338" y="5"/>
                  </a:cubicBezTo>
                  <a:cubicBezTo>
                    <a:pt x="338" y="5"/>
                    <a:pt x="339" y="5"/>
                    <a:pt x="339" y="5"/>
                  </a:cubicBezTo>
                  <a:cubicBezTo>
                    <a:pt x="340" y="5"/>
                    <a:pt x="340" y="5"/>
                    <a:pt x="341" y="5"/>
                  </a:cubicBezTo>
                  <a:cubicBezTo>
                    <a:pt x="342" y="5"/>
                    <a:pt x="342" y="5"/>
                    <a:pt x="343" y="5"/>
                  </a:cubicBezTo>
                  <a:cubicBezTo>
                    <a:pt x="343" y="5"/>
                    <a:pt x="344" y="5"/>
                    <a:pt x="344" y="5"/>
                  </a:cubicBezTo>
                  <a:cubicBezTo>
                    <a:pt x="344" y="6"/>
                    <a:pt x="345" y="6"/>
                    <a:pt x="345" y="6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5" y="13"/>
                    <a:pt x="345" y="13"/>
                    <a:pt x="345" y="13"/>
                  </a:cubicBezTo>
                  <a:cubicBezTo>
                    <a:pt x="351" y="13"/>
                    <a:pt x="351" y="13"/>
                    <a:pt x="351" y="13"/>
                  </a:cubicBezTo>
                  <a:cubicBezTo>
                    <a:pt x="351" y="13"/>
                    <a:pt x="351" y="13"/>
                    <a:pt x="352" y="13"/>
                  </a:cubicBezTo>
                  <a:cubicBezTo>
                    <a:pt x="352" y="13"/>
                    <a:pt x="352" y="13"/>
                    <a:pt x="352" y="13"/>
                  </a:cubicBezTo>
                  <a:cubicBezTo>
                    <a:pt x="352" y="14"/>
                    <a:pt x="352" y="14"/>
                    <a:pt x="352" y="14"/>
                  </a:cubicBezTo>
                  <a:cubicBezTo>
                    <a:pt x="352" y="15"/>
                    <a:pt x="352" y="15"/>
                    <a:pt x="352" y="16"/>
                  </a:cubicBezTo>
                  <a:cubicBezTo>
                    <a:pt x="352" y="17"/>
                    <a:pt x="352" y="18"/>
                    <a:pt x="352" y="18"/>
                  </a:cubicBezTo>
                  <a:cubicBezTo>
                    <a:pt x="352" y="19"/>
                    <a:pt x="351" y="19"/>
                    <a:pt x="351" y="19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5" y="34"/>
                    <a:pt x="345" y="35"/>
                    <a:pt x="346" y="35"/>
                  </a:cubicBezTo>
                  <a:cubicBezTo>
                    <a:pt x="346" y="36"/>
                    <a:pt x="347" y="37"/>
                    <a:pt x="348" y="37"/>
                  </a:cubicBezTo>
                  <a:cubicBezTo>
                    <a:pt x="349" y="37"/>
                    <a:pt x="349" y="37"/>
                    <a:pt x="349" y="37"/>
                  </a:cubicBezTo>
                  <a:cubicBezTo>
                    <a:pt x="350" y="36"/>
                    <a:pt x="350" y="36"/>
                    <a:pt x="350" y="36"/>
                  </a:cubicBezTo>
                  <a:cubicBezTo>
                    <a:pt x="350" y="36"/>
                    <a:pt x="351" y="36"/>
                    <a:pt x="351" y="36"/>
                  </a:cubicBezTo>
                  <a:cubicBezTo>
                    <a:pt x="351" y="36"/>
                    <a:pt x="351" y="36"/>
                    <a:pt x="351" y="36"/>
                  </a:cubicBezTo>
                  <a:cubicBezTo>
                    <a:pt x="351" y="36"/>
                    <a:pt x="352" y="36"/>
                    <a:pt x="352" y="36"/>
                  </a:cubicBezTo>
                  <a:cubicBezTo>
                    <a:pt x="352" y="36"/>
                    <a:pt x="352" y="36"/>
                    <a:pt x="352" y="36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8"/>
                    <a:pt x="352" y="38"/>
                    <a:pt x="352" y="39"/>
                  </a:cubicBezTo>
                  <a:close/>
                  <a:moveTo>
                    <a:pt x="384" y="27"/>
                  </a:moveTo>
                  <a:cubicBezTo>
                    <a:pt x="384" y="28"/>
                    <a:pt x="383" y="28"/>
                    <a:pt x="383" y="29"/>
                  </a:cubicBezTo>
                  <a:cubicBezTo>
                    <a:pt x="383" y="29"/>
                    <a:pt x="382" y="30"/>
                    <a:pt x="381" y="30"/>
                  </a:cubicBezTo>
                  <a:cubicBezTo>
                    <a:pt x="364" y="30"/>
                    <a:pt x="364" y="30"/>
                    <a:pt x="364" y="30"/>
                  </a:cubicBezTo>
                  <a:cubicBezTo>
                    <a:pt x="364" y="31"/>
                    <a:pt x="364" y="32"/>
                    <a:pt x="365" y="33"/>
                  </a:cubicBezTo>
                  <a:cubicBezTo>
                    <a:pt x="365" y="34"/>
                    <a:pt x="365" y="35"/>
                    <a:pt x="366" y="35"/>
                  </a:cubicBezTo>
                  <a:cubicBezTo>
                    <a:pt x="367" y="36"/>
                    <a:pt x="367" y="36"/>
                    <a:pt x="368" y="37"/>
                  </a:cubicBezTo>
                  <a:cubicBezTo>
                    <a:pt x="369" y="37"/>
                    <a:pt x="371" y="37"/>
                    <a:pt x="372" y="37"/>
                  </a:cubicBezTo>
                  <a:cubicBezTo>
                    <a:pt x="373" y="37"/>
                    <a:pt x="374" y="37"/>
                    <a:pt x="376" y="37"/>
                  </a:cubicBezTo>
                  <a:cubicBezTo>
                    <a:pt x="377" y="37"/>
                    <a:pt x="377" y="37"/>
                    <a:pt x="378" y="36"/>
                  </a:cubicBezTo>
                  <a:cubicBezTo>
                    <a:pt x="379" y="36"/>
                    <a:pt x="380" y="36"/>
                    <a:pt x="380" y="36"/>
                  </a:cubicBezTo>
                  <a:cubicBezTo>
                    <a:pt x="381" y="36"/>
                    <a:pt x="381" y="35"/>
                    <a:pt x="381" y="35"/>
                  </a:cubicBezTo>
                  <a:cubicBezTo>
                    <a:pt x="382" y="35"/>
                    <a:pt x="382" y="36"/>
                    <a:pt x="382" y="36"/>
                  </a:cubicBezTo>
                  <a:cubicBezTo>
                    <a:pt x="382" y="36"/>
                    <a:pt x="382" y="36"/>
                    <a:pt x="382" y="36"/>
                  </a:cubicBezTo>
                  <a:cubicBezTo>
                    <a:pt x="382" y="36"/>
                    <a:pt x="382" y="36"/>
                    <a:pt x="382" y="37"/>
                  </a:cubicBezTo>
                  <a:cubicBezTo>
                    <a:pt x="382" y="37"/>
                    <a:pt x="382" y="38"/>
                    <a:pt x="382" y="38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2" y="40"/>
                    <a:pt x="382" y="40"/>
                    <a:pt x="382" y="40"/>
                  </a:cubicBezTo>
                  <a:cubicBezTo>
                    <a:pt x="382" y="40"/>
                    <a:pt x="382" y="40"/>
                    <a:pt x="382" y="41"/>
                  </a:cubicBezTo>
                  <a:cubicBezTo>
                    <a:pt x="382" y="41"/>
                    <a:pt x="382" y="41"/>
                    <a:pt x="382" y="41"/>
                  </a:cubicBezTo>
                  <a:cubicBezTo>
                    <a:pt x="382" y="41"/>
                    <a:pt x="381" y="41"/>
                    <a:pt x="381" y="42"/>
                  </a:cubicBezTo>
                  <a:cubicBezTo>
                    <a:pt x="380" y="42"/>
                    <a:pt x="379" y="42"/>
                    <a:pt x="378" y="42"/>
                  </a:cubicBezTo>
                  <a:cubicBezTo>
                    <a:pt x="377" y="43"/>
                    <a:pt x="376" y="43"/>
                    <a:pt x="375" y="43"/>
                  </a:cubicBezTo>
                  <a:cubicBezTo>
                    <a:pt x="374" y="43"/>
                    <a:pt x="373" y="43"/>
                    <a:pt x="371" y="43"/>
                  </a:cubicBezTo>
                  <a:cubicBezTo>
                    <a:pt x="369" y="43"/>
                    <a:pt x="367" y="43"/>
                    <a:pt x="365" y="42"/>
                  </a:cubicBezTo>
                  <a:cubicBezTo>
                    <a:pt x="363" y="42"/>
                    <a:pt x="361" y="41"/>
                    <a:pt x="360" y="40"/>
                  </a:cubicBezTo>
                  <a:cubicBezTo>
                    <a:pt x="359" y="38"/>
                    <a:pt x="358" y="37"/>
                    <a:pt x="357" y="35"/>
                  </a:cubicBezTo>
                  <a:cubicBezTo>
                    <a:pt x="357" y="33"/>
                    <a:pt x="356" y="31"/>
                    <a:pt x="356" y="28"/>
                  </a:cubicBezTo>
                  <a:cubicBezTo>
                    <a:pt x="356" y="25"/>
                    <a:pt x="357" y="23"/>
                    <a:pt x="357" y="21"/>
                  </a:cubicBezTo>
                  <a:cubicBezTo>
                    <a:pt x="358" y="19"/>
                    <a:pt x="359" y="18"/>
                    <a:pt x="360" y="16"/>
                  </a:cubicBezTo>
                  <a:cubicBezTo>
                    <a:pt x="361" y="15"/>
                    <a:pt x="363" y="14"/>
                    <a:pt x="365" y="13"/>
                  </a:cubicBezTo>
                  <a:cubicBezTo>
                    <a:pt x="366" y="12"/>
                    <a:pt x="368" y="12"/>
                    <a:pt x="370" y="12"/>
                  </a:cubicBezTo>
                  <a:cubicBezTo>
                    <a:pt x="373" y="12"/>
                    <a:pt x="375" y="12"/>
                    <a:pt x="376" y="13"/>
                  </a:cubicBezTo>
                  <a:cubicBezTo>
                    <a:pt x="378" y="14"/>
                    <a:pt x="379" y="15"/>
                    <a:pt x="381" y="16"/>
                  </a:cubicBezTo>
                  <a:cubicBezTo>
                    <a:pt x="382" y="17"/>
                    <a:pt x="382" y="18"/>
                    <a:pt x="383" y="20"/>
                  </a:cubicBezTo>
                  <a:cubicBezTo>
                    <a:pt x="383" y="22"/>
                    <a:pt x="384" y="24"/>
                    <a:pt x="384" y="26"/>
                  </a:cubicBezTo>
                  <a:lnTo>
                    <a:pt x="384" y="27"/>
                  </a:lnTo>
                  <a:close/>
                  <a:moveTo>
                    <a:pt x="376" y="25"/>
                  </a:moveTo>
                  <a:cubicBezTo>
                    <a:pt x="376" y="22"/>
                    <a:pt x="376" y="21"/>
                    <a:pt x="375" y="19"/>
                  </a:cubicBezTo>
                  <a:cubicBezTo>
                    <a:pt x="374" y="18"/>
                    <a:pt x="372" y="17"/>
                    <a:pt x="370" y="17"/>
                  </a:cubicBezTo>
                  <a:cubicBezTo>
                    <a:pt x="369" y="17"/>
                    <a:pt x="368" y="18"/>
                    <a:pt x="368" y="18"/>
                  </a:cubicBezTo>
                  <a:cubicBezTo>
                    <a:pt x="367" y="18"/>
                    <a:pt x="366" y="19"/>
                    <a:pt x="366" y="20"/>
                  </a:cubicBezTo>
                  <a:cubicBezTo>
                    <a:pt x="365" y="20"/>
                    <a:pt x="365" y="21"/>
                    <a:pt x="365" y="22"/>
                  </a:cubicBezTo>
                  <a:cubicBezTo>
                    <a:pt x="364" y="23"/>
                    <a:pt x="364" y="24"/>
                    <a:pt x="364" y="25"/>
                  </a:cubicBezTo>
                  <a:lnTo>
                    <a:pt x="376" y="25"/>
                  </a:lnTo>
                  <a:close/>
                  <a:moveTo>
                    <a:pt x="415" y="16"/>
                  </a:moveTo>
                  <a:cubicBezTo>
                    <a:pt x="415" y="17"/>
                    <a:pt x="415" y="17"/>
                    <a:pt x="415" y="18"/>
                  </a:cubicBezTo>
                  <a:cubicBezTo>
                    <a:pt x="415" y="18"/>
                    <a:pt x="414" y="19"/>
                    <a:pt x="414" y="19"/>
                  </a:cubicBezTo>
                  <a:cubicBezTo>
                    <a:pt x="411" y="19"/>
                    <a:pt x="411" y="19"/>
                    <a:pt x="411" y="19"/>
                  </a:cubicBezTo>
                  <a:cubicBezTo>
                    <a:pt x="411" y="19"/>
                    <a:pt x="412" y="20"/>
                    <a:pt x="412" y="20"/>
                  </a:cubicBezTo>
                  <a:cubicBezTo>
                    <a:pt x="412" y="21"/>
                    <a:pt x="412" y="22"/>
                    <a:pt x="412" y="22"/>
                  </a:cubicBezTo>
                  <a:cubicBezTo>
                    <a:pt x="412" y="24"/>
                    <a:pt x="412" y="25"/>
                    <a:pt x="411" y="27"/>
                  </a:cubicBezTo>
                  <a:cubicBezTo>
                    <a:pt x="411" y="28"/>
                    <a:pt x="410" y="29"/>
                    <a:pt x="409" y="30"/>
                  </a:cubicBezTo>
                  <a:cubicBezTo>
                    <a:pt x="408" y="31"/>
                    <a:pt x="407" y="31"/>
                    <a:pt x="405" y="32"/>
                  </a:cubicBezTo>
                  <a:cubicBezTo>
                    <a:pt x="404" y="32"/>
                    <a:pt x="402" y="32"/>
                    <a:pt x="400" y="32"/>
                  </a:cubicBezTo>
                  <a:cubicBezTo>
                    <a:pt x="400" y="32"/>
                    <a:pt x="399" y="32"/>
                    <a:pt x="398" y="32"/>
                  </a:cubicBezTo>
                  <a:cubicBezTo>
                    <a:pt x="397" y="32"/>
                    <a:pt x="396" y="32"/>
                    <a:pt x="396" y="31"/>
                  </a:cubicBezTo>
                  <a:cubicBezTo>
                    <a:pt x="396" y="32"/>
                    <a:pt x="396" y="32"/>
                    <a:pt x="395" y="32"/>
                  </a:cubicBezTo>
                  <a:cubicBezTo>
                    <a:pt x="395" y="33"/>
                    <a:pt x="395" y="33"/>
                    <a:pt x="395" y="34"/>
                  </a:cubicBezTo>
                  <a:cubicBezTo>
                    <a:pt x="395" y="34"/>
                    <a:pt x="395" y="35"/>
                    <a:pt x="396" y="35"/>
                  </a:cubicBezTo>
                  <a:cubicBezTo>
                    <a:pt x="396" y="35"/>
                    <a:pt x="397" y="36"/>
                    <a:pt x="398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6" y="36"/>
                    <a:pt x="408" y="36"/>
                    <a:pt x="409" y="37"/>
                  </a:cubicBezTo>
                  <a:cubicBezTo>
                    <a:pt x="410" y="37"/>
                    <a:pt x="411" y="37"/>
                    <a:pt x="412" y="38"/>
                  </a:cubicBezTo>
                  <a:cubicBezTo>
                    <a:pt x="413" y="39"/>
                    <a:pt x="414" y="40"/>
                    <a:pt x="414" y="41"/>
                  </a:cubicBezTo>
                  <a:cubicBezTo>
                    <a:pt x="415" y="42"/>
                    <a:pt x="415" y="43"/>
                    <a:pt x="415" y="44"/>
                  </a:cubicBezTo>
                  <a:cubicBezTo>
                    <a:pt x="415" y="45"/>
                    <a:pt x="415" y="47"/>
                    <a:pt x="414" y="48"/>
                  </a:cubicBezTo>
                  <a:cubicBezTo>
                    <a:pt x="413" y="49"/>
                    <a:pt x="412" y="50"/>
                    <a:pt x="411" y="51"/>
                  </a:cubicBezTo>
                  <a:cubicBezTo>
                    <a:pt x="410" y="52"/>
                    <a:pt x="409" y="53"/>
                    <a:pt x="407" y="53"/>
                  </a:cubicBezTo>
                  <a:cubicBezTo>
                    <a:pt x="405" y="54"/>
                    <a:pt x="403" y="54"/>
                    <a:pt x="400" y="54"/>
                  </a:cubicBezTo>
                  <a:cubicBezTo>
                    <a:pt x="398" y="54"/>
                    <a:pt x="396" y="54"/>
                    <a:pt x="394" y="53"/>
                  </a:cubicBezTo>
                  <a:cubicBezTo>
                    <a:pt x="393" y="53"/>
                    <a:pt x="391" y="53"/>
                    <a:pt x="390" y="52"/>
                  </a:cubicBezTo>
                  <a:cubicBezTo>
                    <a:pt x="389" y="51"/>
                    <a:pt x="388" y="50"/>
                    <a:pt x="388" y="49"/>
                  </a:cubicBezTo>
                  <a:cubicBezTo>
                    <a:pt x="387" y="49"/>
                    <a:pt x="387" y="48"/>
                    <a:pt x="387" y="46"/>
                  </a:cubicBezTo>
                  <a:cubicBezTo>
                    <a:pt x="387" y="46"/>
                    <a:pt x="387" y="45"/>
                    <a:pt x="387" y="44"/>
                  </a:cubicBezTo>
                  <a:cubicBezTo>
                    <a:pt x="387" y="44"/>
                    <a:pt x="388" y="43"/>
                    <a:pt x="388" y="43"/>
                  </a:cubicBezTo>
                  <a:cubicBezTo>
                    <a:pt x="388" y="42"/>
                    <a:pt x="389" y="42"/>
                    <a:pt x="389" y="41"/>
                  </a:cubicBezTo>
                  <a:cubicBezTo>
                    <a:pt x="390" y="41"/>
                    <a:pt x="390" y="40"/>
                    <a:pt x="391" y="40"/>
                  </a:cubicBezTo>
                  <a:cubicBezTo>
                    <a:pt x="390" y="39"/>
                    <a:pt x="389" y="38"/>
                    <a:pt x="389" y="38"/>
                  </a:cubicBezTo>
                  <a:cubicBezTo>
                    <a:pt x="388" y="37"/>
                    <a:pt x="388" y="36"/>
                    <a:pt x="388" y="35"/>
                  </a:cubicBezTo>
                  <a:cubicBezTo>
                    <a:pt x="388" y="34"/>
                    <a:pt x="389" y="33"/>
                    <a:pt x="389" y="32"/>
                  </a:cubicBezTo>
                  <a:cubicBezTo>
                    <a:pt x="390" y="31"/>
                    <a:pt x="390" y="30"/>
                    <a:pt x="391" y="29"/>
                  </a:cubicBezTo>
                  <a:cubicBezTo>
                    <a:pt x="391" y="28"/>
                    <a:pt x="390" y="27"/>
                    <a:pt x="390" y="26"/>
                  </a:cubicBezTo>
                  <a:cubicBezTo>
                    <a:pt x="389" y="25"/>
                    <a:pt x="389" y="24"/>
                    <a:pt x="389" y="22"/>
                  </a:cubicBezTo>
                  <a:cubicBezTo>
                    <a:pt x="389" y="21"/>
                    <a:pt x="389" y="19"/>
                    <a:pt x="390" y="18"/>
                  </a:cubicBezTo>
                  <a:cubicBezTo>
                    <a:pt x="390" y="17"/>
                    <a:pt x="391" y="16"/>
                    <a:pt x="392" y="15"/>
                  </a:cubicBezTo>
                  <a:cubicBezTo>
                    <a:pt x="393" y="14"/>
                    <a:pt x="394" y="13"/>
                    <a:pt x="396" y="13"/>
                  </a:cubicBezTo>
                  <a:cubicBezTo>
                    <a:pt x="397" y="12"/>
                    <a:pt x="399" y="12"/>
                    <a:pt x="400" y="12"/>
                  </a:cubicBezTo>
                  <a:cubicBezTo>
                    <a:pt x="401" y="12"/>
                    <a:pt x="402" y="12"/>
                    <a:pt x="403" y="12"/>
                  </a:cubicBezTo>
                  <a:cubicBezTo>
                    <a:pt x="404" y="12"/>
                    <a:pt x="405" y="12"/>
                    <a:pt x="405" y="13"/>
                  </a:cubicBezTo>
                  <a:cubicBezTo>
                    <a:pt x="414" y="13"/>
                    <a:pt x="414" y="13"/>
                    <a:pt x="414" y="13"/>
                  </a:cubicBezTo>
                  <a:cubicBezTo>
                    <a:pt x="414" y="13"/>
                    <a:pt x="415" y="13"/>
                    <a:pt x="415" y="13"/>
                  </a:cubicBezTo>
                  <a:cubicBezTo>
                    <a:pt x="415" y="14"/>
                    <a:pt x="415" y="15"/>
                    <a:pt x="415" y="16"/>
                  </a:cubicBezTo>
                  <a:close/>
                  <a:moveTo>
                    <a:pt x="407" y="44"/>
                  </a:moveTo>
                  <a:cubicBezTo>
                    <a:pt x="407" y="44"/>
                    <a:pt x="407" y="43"/>
                    <a:pt x="406" y="42"/>
                  </a:cubicBezTo>
                  <a:cubicBezTo>
                    <a:pt x="405" y="42"/>
                    <a:pt x="404" y="42"/>
                    <a:pt x="403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7" y="42"/>
                    <a:pt x="396" y="42"/>
                    <a:pt x="396" y="42"/>
                  </a:cubicBezTo>
                  <a:cubicBezTo>
                    <a:pt x="396" y="43"/>
                    <a:pt x="395" y="43"/>
                    <a:pt x="395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5" y="46"/>
                    <a:pt x="395" y="47"/>
                    <a:pt x="396" y="48"/>
                  </a:cubicBezTo>
                  <a:cubicBezTo>
                    <a:pt x="397" y="48"/>
                    <a:pt x="399" y="49"/>
                    <a:pt x="401" y="49"/>
                  </a:cubicBezTo>
                  <a:cubicBezTo>
                    <a:pt x="402" y="49"/>
                    <a:pt x="403" y="49"/>
                    <a:pt x="404" y="48"/>
                  </a:cubicBezTo>
                  <a:cubicBezTo>
                    <a:pt x="404" y="48"/>
                    <a:pt x="405" y="48"/>
                    <a:pt x="406" y="47"/>
                  </a:cubicBezTo>
                  <a:cubicBezTo>
                    <a:pt x="406" y="47"/>
                    <a:pt x="406" y="46"/>
                    <a:pt x="407" y="46"/>
                  </a:cubicBezTo>
                  <a:cubicBezTo>
                    <a:pt x="407" y="46"/>
                    <a:pt x="407" y="45"/>
                    <a:pt x="407" y="44"/>
                  </a:cubicBezTo>
                  <a:close/>
                  <a:moveTo>
                    <a:pt x="405" y="22"/>
                  </a:moveTo>
                  <a:cubicBezTo>
                    <a:pt x="405" y="21"/>
                    <a:pt x="405" y="20"/>
                    <a:pt x="404" y="19"/>
                  </a:cubicBezTo>
                  <a:cubicBezTo>
                    <a:pt x="403" y="18"/>
                    <a:pt x="402" y="17"/>
                    <a:pt x="400" y="17"/>
                  </a:cubicBezTo>
                  <a:cubicBezTo>
                    <a:pt x="400" y="17"/>
                    <a:pt x="399" y="18"/>
                    <a:pt x="398" y="18"/>
                  </a:cubicBezTo>
                  <a:cubicBezTo>
                    <a:pt x="398" y="18"/>
                    <a:pt x="397" y="18"/>
                    <a:pt x="397" y="19"/>
                  </a:cubicBezTo>
                  <a:cubicBezTo>
                    <a:pt x="396" y="19"/>
                    <a:pt x="396" y="20"/>
                    <a:pt x="396" y="20"/>
                  </a:cubicBezTo>
                  <a:cubicBezTo>
                    <a:pt x="396" y="21"/>
                    <a:pt x="396" y="22"/>
                    <a:pt x="396" y="22"/>
                  </a:cubicBezTo>
                  <a:cubicBezTo>
                    <a:pt x="396" y="24"/>
                    <a:pt x="396" y="25"/>
                    <a:pt x="397" y="26"/>
                  </a:cubicBezTo>
                  <a:cubicBezTo>
                    <a:pt x="398" y="27"/>
                    <a:pt x="399" y="27"/>
                    <a:pt x="400" y="27"/>
                  </a:cubicBezTo>
                  <a:cubicBezTo>
                    <a:pt x="401" y="27"/>
                    <a:pt x="402" y="27"/>
                    <a:pt x="403" y="27"/>
                  </a:cubicBezTo>
                  <a:cubicBezTo>
                    <a:pt x="403" y="26"/>
                    <a:pt x="404" y="26"/>
                    <a:pt x="404" y="26"/>
                  </a:cubicBezTo>
                  <a:cubicBezTo>
                    <a:pt x="404" y="25"/>
                    <a:pt x="405" y="25"/>
                    <a:pt x="405" y="24"/>
                  </a:cubicBezTo>
                  <a:cubicBezTo>
                    <a:pt x="405" y="23"/>
                    <a:pt x="405" y="23"/>
                    <a:pt x="405" y="22"/>
                  </a:cubicBezTo>
                  <a:close/>
                  <a:moveTo>
                    <a:pt x="438" y="16"/>
                  </a:moveTo>
                  <a:cubicBezTo>
                    <a:pt x="438" y="17"/>
                    <a:pt x="438" y="18"/>
                    <a:pt x="438" y="18"/>
                  </a:cubicBezTo>
                  <a:cubicBezTo>
                    <a:pt x="438" y="19"/>
                    <a:pt x="438" y="19"/>
                    <a:pt x="438" y="19"/>
                  </a:cubicBezTo>
                  <a:cubicBezTo>
                    <a:pt x="438" y="19"/>
                    <a:pt x="438" y="20"/>
                    <a:pt x="438" y="20"/>
                  </a:cubicBezTo>
                  <a:cubicBezTo>
                    <a:pt x="438" y="20"/>
                    <a:pt x="437" y="20"/>
                    <a:pt x="437" y="20"/>
                  </a:cubicBezTo>
                  <a:cubicBezTo>
                    <a:pt x="437" y="20"/>
                    <a:pt x="437" y="20"/>
                    <a:pt x="437" y="20"/>
                  </a:cubicBezTo>
                  <a:cubicBezTo>
                    <a:pt x="437" y="20"/>
                    <a:pt x="436" y="20"/>
                    <a:pt x="436" y="20"/>
                  </a:cubicBezTo>
                  <a:cubicBezTo>
                    <a:pt x="436" y="20"/>
                    <a:pt x="435" y="19"/>
                    <a:pt x="435" y="19"/>
                  </a:cubicBezTo>
                  <a:cubicBezTo>
                    <a:pt x="435" y="19"/>
                    <a:pt x="434" y="19"/>
                    <a:pt x="434" y="19"/>
                  </a:cubicBezTo>
                  <a:cubicBezTo>
                    <a:pt x="434" y="19"/>
                    <a:pt x="433" y="19"/>
                    <a:pt x="433" y="20"/>
                  </a:cubicBezTo>
                  <a:cubicBezTo>
                    <a:pt x="432" y="20"/>
                    <a:pt x="432" y="20"/>
                    <a:pt x="431" y="20"/>
                  </a:cubicBezTo>
                  <a:cubicBezTo>
                    <a:pt x="431" y="21"/>
                    <a:pt x="430" y="21"/>
                    <a:pt x="430" y="22"/>
                  </a:cubicBezTo>
                  <a:cubicBezTo>
                    <a:pt x="429" y="22"/>
                    <a:pt x="429" y="23"/>
                    <a:pt x="428" y="24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427" y="43"/>
                    <a:pt x="427" y="43"/>
                    <a:pt x="426" y="43"/>
                  </a:cubicBezTo>
                  <a:cubicBezTo>
                    <a:pt x="426" y="43"/>
                    <a:pt x="425" y="43"/>
                    <a:pt x="424" y="43"/>
                  </a:cubicBezTo>
                  <a:cubicBezTo>
                    <a:pt x="424" y="43"/>
                    <a:pt x="423" y="43"/>
                    <a:pt x="422" y="43"/>
                  </a:cubicBezTo>
                  <a:cubicBezTo>
                    <a:pt x="422" y="43"/>
                    <a:pt x="422" y="43"/>
                    <a:pt x="421" y="42"/>
                  </a:cubicBezTo>
                  <a:cubicBezTo>
                    <a:pt x="421" y="42"/>
                    <a:pt x="421" y="42"/>
                    <a:pt x="421" y="42"/>
                  </a:cubicBezTo>
                  <a:cubicBezTo>
                    <a:pt x="421" y="42"/>
                    <a:pt x="420" y="42"/>
                    <a:pt x="420" y="42"/>
                  </a:cubicBezTo>
                  <a:cubicBezTo>
                    <a:pt x="420" y="14"/>
                    <a:pt x="420" y="14"/>
                    <a:pt x="420" y="14"/>
                  </a:cubicBezTo>
                  <a:cubicBezTo>
                    <a:pt x="420" y="13"/>
                    <a:pt x="421" y="13"/>
                    <a:pt x="421" y="13"/>
                  </a:cubicBezTo>
                  <a:cubicBezTo>
                    <a:pt x="421" y="13"/>
                    <a:pt x="421" y="13"/>
                    <a:pt x="421" y="13"/>
                  </a:cubicBezTo>
                  <a:cubicBezTo>
                    <a:pt x="421" y="13"/>
                    <a:pt x="422" y="13"/>
                    <a:pt x="422" y="12"/>
                  </a:cubicBezTo>
                  <a:cubicBezTo>
                    <a:pt x="423" y="12"/>
                    <a:pt x="423" y="12"/>
                    <a:pt x="424" y="12"/>
                  </a:cubicBezTo>
                  <a:cubicBezTo>
                    <a:pt x="425" y="12"/>
                    <a:pt x="425" y="12"/>
                    <a:pt x="425" y="12"/>
                  </a:cubicBezTo>
                  <a:cubicBezTo>
                    <a:pt x="426" y="13"/>
                    <a:pt x="426" y="13"/>
                    <a:pt x="427" y="13"/>
                  </a:cubicBezTo>
                  <a:cubicBezTo>
                    <a:pt x="427" y="13"/>
                    <a:pt x="427" y="13"/>
                    <a:pt x="427" y="13"/>
                  </a:cubicBezTo>
                  <a:cubicBezTo>
                    <a:pt x="427" y="13"/>
                    <a:pt x="427" y="13"/>
                    <a:pt x="427" y="14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8" y="16"/>
                    <a:pt x="429" y="15"/>
                    <a:pt x="429" y="15"/>
                  </a:cubicBezTo>
                  <a:cubicBezTo>
                    <a:pt x="430" y="14"/>
                    <a:pt x="431" y="13"/>
                    <a:pt x="431" y="13"/>
                  </a:cubicBezTo>
                  <a:cubicBezTo>
                    <a:pt x="432" y="13"/>
                    <a:pt x="432" y="12"/>
                    <a:pt x="433" y="12"/>
                  </a:cubicBezTo>
                  <a:cubicBezTo>
                    <a:pt x="433" y="12"/>
                    <a:pt x="434" y="12"/>
                    <a:pt x="435" y="12"/>
                  </a:cubicBezTo>
                  <a:cubicBezTo>
                    <a:pt x="435" y="12"/>
                    <a:pt x="435" y="12"/>
                    <a:pt x="435" y="12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7" y="12"/>
                    <a:pt x="437" y="12"/>
                    <a:pt x="437" y="12"/>
                  </a:cubicBezTo>
                  <a:cubicBezTo>
                    <a:pt x="438" y="12"/>
                    <a:pt x="438" y="13"/>
                    <a:pt x="438" y="13"/>
                  </a:cubicBezTo>
                  <a:cubicBezTo>
                    <a:pt x="438" y="13"/>
                    <a:pt x="438" y="13"/>
                    <a:pt x="438" y="13"/>
                  </a:cubicBezTo>
                  <a:cubicBezTo>
                    <a:pt x="438" y="13"/>
                    <a:pt x="438" y="13"/>
                    <a:pt x="438" y="13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15"/>
                    <a:pt x="438" y="16"/>
                    <a:pt x="438" y="16"/>
                  </a:cubicBezTo>
                  <a:close/>
                  <a:moveTo>
                    <a:pt x="467" y="42"/>
                  </a:moveTo>
                  <a:cubicBezTo>
                    <a:pt x="467" y="42"/>
                    <a:pt x="467" y="42"/>
                    <a:pt x="467" y="42"/>
                  </a:cubicBezTo>
                  <a:cubicBezTo>
                    <a:pt x="466" y="42"/>
                    <a:pt x="466" y="43"/>
                    <a:pt x="466" y="43"/>
                  </a:cubicBezTo>
                  <a:cubicBezTo>
                    <a:pt x="465" y="43"/>
                    <a:pt x="465" y="43"/>
                    <a:pt x="464" y="43"/>
                  </a:cubicBezTo>
                  <a:cubicBezTo>
                    <a:pt x="463" y="43"/>
                    <a:pt x="462" y="43"/>
                    <a:pt x="462" y="43"/>
                  </a:cubicBezTo>
                  <a:cubicBezTo>
                    <a:pt x="461" y="43"/>
                    <a:pt x="461" y="42"/>
                    <a:pt x="461" y="42"/>
                  </a:cubicBezTo>
                  <a:cubicBezTo>
                    <a:pt x="461" y="42"/>
                    <a:pt x="460" y="42"/>
                    <a:pt x="460" y="42"/>
                  </a:cubicBezTo>
                  <a:cubicBezTo>
                    <a:pt x="460" y="39"/>
                    <a:pt x="460" y="39"/>
                    <a:pt x="460" y="39"/>
                  </a:cubicBezTo>
                  <a:cubicBezTo>
                    <a:pt x="459" y="41"/>
                    <a:pt x="458" y="42"/>
                    <a:pt x="457" y="42"/>
                  </a:cubicBezTo>
                  <a:cubicBezTo>
                    <a:pt x="455" y="43"/>
                    <a:pt x="453" y="43"/>
                    <a:pt x="452" y="43"/>
                  </a:cubicBezTo>
                  <a:cubicBezTo>
                    <a:pt x="450" y="43"/>
                    <a:pt x="449" y="43"/>
                    <a:pt x="448" y="43"/>
                  </a:cubicBezTo>
                  <a:cubicBezTo>
                    <a:pt x="446" y="42"/>
                    <a:pt x="445" y="42"/>
                    <a:pt x="444" y="41"/>
                  </a:cubicBezTo>
                  <a:cubicBezTo>
                    <a:pt x="443" y="40"/>
                    <a:pt x="443" y="39"/>
                    <a:pt x="442" y="38"/>
                  </a:cubicBezTo>
                  <a:cubicBezTo>
                    <a:pt x="442" y="37"/>
                    <a:pt x="441" y="36"/>
                    <a:pt x="441" y="34"/>
                  </a:cubicBezTo>
                  <a:cubicBezTo>
                    <a:pt x="441" y="33"/>
                    <a:pt x="442" y="31"/>
                    <a:pt x="442" y="30"/>
                  </a:cubicBezTo>
                  <a:cubicBezTo>
                    <a:pt x="443" y="29"/>
                    <a:pt x="444" y="28"/>
                    <a:pt x="445" y="27"/>
                  </a:cubicBezTo>
                  <a:cubicBezTo>
                    <a:pt x="447" y="26"/>
                    <a:pt x="448" y="26"/>
                    <a:pt x="450" y="25"/>
                  </a:cubicBezTo>
                  <a:cubicBezTo>
                    <a:pt x="452" y="25"/>
                    <a:pt x="454" y="25"/>
                    <a:pt x="457" y="25"/>
                  </a:cubicBezTo>
                  <a:cubicBezTo>
                    <a:pt x="459" y="25"/>
                    <a:pt x="459" y="25"/>
                    <a:pt x="459" y="25"/>
                  </a:cubicBezTo>
                  <a:cubicBezTo>
                    <a:pt x="459" y="23"/>
                    <a:pt x="459" y="23"/>
                    <a:pt x="459" y="23"/>
                  </a:cubicBezTo>
                  <a:cubicBezTo>
                    <a:pt x="459" y="22"/>
                    <a:pt x="459" y="21"/>
                    <a:pt x="459" y="21"/>
                  </a:cubicBezTo>
                  <a:cubicBezTo>
                    <a:pt x="459" y="20"/>
                    <a:pt x="459" y="20"/>
                    <a:pt x="458" y="19"/>
                  </a:cubicBezTo>
                  <a:cubicBezTo>
                    <a:pt x="458" y="19"/>
                    <a:pt x="457" y="18"/>
                    <a:pt x="456" y="18"/>
                  </a:cubicBezTo>
                  <a:cubicBezTo>
                    <a:pt x="456" y="18"/>
                    <a:pt x="455" y="18"/>
                    <a:pt x="454" y="18"/>
                  </a:cubicBezTo>
                  <a:cubicBezTo>
                    <a:pt x="453" y="18"/>
                    <a:pt x="451" y="18"/>
                    <a:pt x="450" y="18"/>
                  </a:cubicBezTo>
                  <a:cubicBezTo>
                    <a:pt x="449" y="19"/>
                    <a:pt x="449" y="19"/>
                    <a:pt x="448" y="19"/>
                  </a:cubicBezTo>
                  <a:cubicBezTo>
                    <a:pt x="447" y="20"/>
                    <a:pt x="446" y="20"/>
                    <a:pt x="446" y="20"/>
                  </a:cubicBezTo>
                  <a:cubicBezTo>
                    <a:pt x="445" y="21"/>
                    <a:pt x="445" y="21"/>
                    <a:pt x="444" y="21"/>
                  </a:cubicBezTo>
                  <a:cubicBezTo>
                    <a:pt x="444" y="21"/>
                    <a:pt x="444" y="21"/>
                    <a:pt x="444" y="20"/>
                  </a:cubicBezTo>
                  <a:cubicBezTo>
                    <a:pt x="444" y="20"/>
                    <a:pt x="443" y="20"/>
                    <a:pt x="443" y="20"/>
                  </a:cubicBezTo>
                  <a:cubicBezTo>
                    <a:pt x="443" y="20"/>
                    <a:pt x="443" y="19"/>
                    <a:pt x="443" y="19"/>
                  </a:cubicBezTo>
                  <a:cubicBezTo>
                    <a:pt x="443" y="18"/>
                    <a:pt x="443" y="18"/>
                    <a:pt x="443" y="18"/>
                  </a:cubicBezTo>
                  <a:cubicBezTo>
                    <a:pt x="443" y="17"/>
                    <a:pt x="443" y="16"/>
                    <a:pt x="443" y="16"/>
                  </a:cubicBezTo>
                  <a:cubicBezTo>
                    <a:pt x="443" y="16"/>
                    <a:pt x="443" y="15"/>
                    <a:pt x="444" y="15"/>
                  </a:cubicBezTo>
                  <a:cubicBezTo>
                    <a:pt x="444" y="15"/>
                    <a:pt x="445" y="14"/>
                    <a:pt x="445" y="14"/>
                  </a:cubicBezTo>
                  <a:cubicBezTo>
                    <a:pt x="446" y="14"/>
                    <a:pt x="447" y="13"/>
                    <a:pt x="448" y="13"/>
                  </a:cubicBezTo>
                  <a:cubicBezTo>
                    <a:pt x="449" y="13"/>
                    <a:pt x="450" y="12"/>
                    <a:pt x="451" y="12"/>
                  </a:cubicBezTo>
                  <a:cubicBezTo>
                    <a:pt x="452" y="12"/>
                    <a:pt x="453" y="12"/>
                    <a:pt x="455" y="12"/>
                  </a:cubicBezTo>
                  <a:cubicBezTo>
                    <a:pt x="457" y="12"/>
                    <a:pt x="459" y="12"/>
                    <a:pt x="460" y="13"/>
                  </a:cubicBezTo>
                  <a:cubicBezTo>
                    <a:pt x="462" y="13"/>
                    <a:pt x="463" y="14"/>
                    <a:pt x="464" y="14"/>
                  </a:cubicBezTo>
                  <a:cubicBezTo>
                    <a:pt x="465" y="15"/>
                    <a:pt x="466" y="17"/>
                    <a:pt x="466" y="18"/>
                  </a:cubicBezTo>
                  <a:cubicBezTo>
                    <a:pt x="467" y="19"/>
                    <a:pt x="467" y="21"/>
                    <a:pt x="467" y="23"/>
                  </a:cubicBezTo>
                  <a:lnTo>
                    <a:pt x="467" y="42"/>
                  </a:lnTo>
                  <a:close/>
                  <a:moveTo>
                    <a:pt x="459" y="30"/>
                  </a:moveTo>
                  <a:cubicBezTo>
                    <a:pt x="456" y="30"/>
                    <a:pt x="456" y="30"/>
                    <a:pt x="456" y="30"/>
                  </a:cubicBezTo>
                  <a:cubicBezTo>
                    <a:pt x="455" y="30"/>
                    <a:pt x="454" y="30"/>
                    <a:pt x="453" y="30"/>
                  </a:cubicBezTo>
                  <a:cubicBezTo>
                    <a:pt x="452" y="30"/>
                    <a:pt x="451" y="30"/>
                    <a:pt x="451" y="31"/>
                  </a:cubicBezTo>
                  <a:cubicBezTo>
                    <a:pt x="450" y="31"/>
                    <a:pt x="450" y="32"/>
                    <a:pt x="450" y="32"/>
                  </a:cubicBezTo>
                  <a:cubicBezTo>
                    <a:pt x="449" y="33"/>
                    <a:pt x="449" y="33"/>
                    <a:pt x="449" y="34"/>
                  </a:cubicBezTo>
                  <a:cubicBezTo>
                    <a:pt x="449" y="35"/>
                    <a:pt x="450" y="36"/>
                    <a:pt x="450" y="37"/>
                  </a:cubicBezTo>
                  <a:cubicBezTo>
                    <a:pt x="451" y="37"/>
                    <a:pt x="452" y="38"/>
                    <a:pt x="453" y="38"/>
                  </a:cubicBezTo>
                  <a:cubicBezTo>
                    <a:pt x="454" y="38"/>
                    <a:pt x="455" y="37"/>
                    <a:pt x="456" y="37"/>
                  </a:cubicBezTo>
                  <a:cubicBezTo>
                    <a:pt x="457" y="36"/>
                    <a:pt x="458" y="36"/>
                    <a:pt x="459" y="34"/>
                  </a:cubicBezTo>
                  <a:lnTo>
                    <a:pt x="459" y="30"/>
                  </a:lnTo>
                  <a:close/>
                  <a:moveTo>
                    <a:pt x="502" y="13"/>
                  </a:moveTo>
                  <a:cubicBezTo>
                    <a:pt x="503" y="13"/>
                    <a:pt x="504" y="13"/>
                    <a:pt x="504" y="13"/>
                  </a:cubicBezTo>
                  <a:cubicBezTo>
                    <a:pt x="504" y="14"/>
                    <a:pt x="504" y="14"/>
                    <a:pt x="504" y="15"/>
                  </a:cubicBezTo>
                  <a:cubicBezTo>
                    <a:pt x="504" y="42"/>
                    <a:pt x="504" y="42"/>
                    <a:pt x="504" y="42"/>
                  </a:cubicBezTo>
                  <a:cubicBezTo>
                    <a:pt x="504" y="42"/>
                    <a:pt x="504" y="42"/>
                    <a:pt x="504" y="42"/>
                  </a:cubicBezTo>
                  <a:cubicBezTo>
                    <a:pt x="504" y="42"/>
                    <a:pt x="504" y="42"/>
                    <a:pt x="504" y="42"/>
                  </a:cubicBezTo>
                  <a:cubicBezTo>
                    <a:pt x="503" y="43"/>
                    <a:pt x="503" y="43"/>
                    <a:pt x="502" y="43"/>
                  </a:cubicBezTo>
                  <a:cubicBezTo>
                    <a:pt x="502" y="43"/>
                    <a:pt x="501" y="43"/>
                    <a:pt x="500" y="43"/>
                  </a:cubicBezTo>
                  <a:cubicBezTo>
                    <a:pt x="500" y="43"/>
                    <a:pt x="499" y="43"/>
                    <a:pt x="499" y="43"/>
                  </a:cubicBezTo>
                  <a:cubicBezTo>
                    <a:pt x="498" y="43"/>
                    <a:pt x="498" y="43"/>
                    <a:pt x="497" y="42"/>
                  </a:cubicBezTo>
                  <a:cubicBezTo>
                    <a:pt x="497" y="42"/>
                    <a:pt x="497" y="42"/>
                    <a:pt x="497" y="42"/>
                  </a:cubicBezTo>
                  <a:cubicBezTo>
                    <a:pt x="497" y="42"/>
                    <a:pt x="497" y="42"/>
                    <a:pt x="497" y="42"/>
                  </a:cubicBezTo>
                  <a:cubicBezTo>
                    <a:pt x="497" y="19"/>
                    <a:pt x="497" y="19"/>
                    <a:pt x="497" y="19"/>
                  </a:cubicBezTo>
                  <a:cubicBezTo>
                    <a:pt x="484" y="19"/>
                    <a:pt x="484" y="19"/>
                    <a:pt x="484" y="19"/>
                  </a:cubicBezTo>
                  <a:cubicBezTo>
                    <a:pt x="484" y="32"/>
                    <a:pt x="484" y="32"/>
                    <a:pt x="484" y="32"/>
                  </a:cubicBezTo>
                  <a:cubicBezTo>
                    <a:pt x="484" y="34"/>
                    <a:pt x="484" y="35"/>
                    <a:pt x="485" y="35"/>
                  </a:cubicBezTo>
                  <a:cubicBezTo>
                    <a:pt x="485" y="36"/>
                    <a:pt x="486" y="37"/>
                    <a:pt x="487" y="37"/>
                  </a:cubicBezTo>
                  <a:cubicBezTo>
                    <a:pt x="488" y="37"/>
                    <a:pt x="488" y="37"/>
                    <a:pt x="488" y="37"/>
                  </a:cubicBezTo>
                  <a:cubicBezTo>
                    <a:pt x="489" y="36"/>
                    <a:pt x="489" y="36"/>
                    <a:pt x="489" y="36"/>
                  </a:cubicBezTo>
                  <a:cubicBezTo>
                    <a:pt x="490" y="36"/>
                    <a:pt x="490" y="36"/>
                    <a:pt x="490" y="36"/>
                  </a:cubicBezTo>
                  <a:cubicBezTo>
                    <a:pt x="490" y="36"/>
                    <a:pt x="490" y="36"/>
                    <a:pt x="490" y="36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91" y="38"/>
                    <a:pt x="491" y="38"/>
                    <a:pt x="491" y="39"/>
                  </a:cubicBezTo>
                  <a:cubicBezTo>
                    <a:pt x="491" y="40"/>
                    <a:pt x="491" y="40"/>
                    <a:pt x="491" y="41"/>
                  </a:cubicBezTo>
                  <a:cubicBezTo>
                    <a:pt x="491" y="41"/>
                    <a:pt x="491" y="42"/>
                    <a:pt x="491" y="42"/>
                  </a:cubicBezTo>
                  <a:cubicBezTo>
                    <a:pt x="491" y="42"/>
                    <a:pt x="490" y="42"/>
                    <a:pt x="490" y="42"/>
                  </a:cubicBezTo>
                  <a:cubicBezTo>
                    <a:pt x="489" y="43"/>
                    <a:pt x="489" y="43"/>
                    <a:pt x="489" y="43"/>
                  </a:cubicBezTo>
                  <a:cubicBezTo>
                    <a:pt x="488" y="43"/>
                    <a:pt x="488" y="43"/>
                    <a:pt x="487" y="43"/>
                  </a:cubicBezTo>
                  <a:cubicBezTo>
                    <a:pt x="486" y="43"/>
                    <a:pt x="486" y="43"/>
                    <a:pt x="485" y="43"/>
                  </a:cubicBezTo>
                  <a:cubicBezTo>
                    <a:pt x="484" y="43"/>
                    <a:pt x="482" y="43"/>
                    <a:pt x="481" y="43"/>
                  </a:cubicBezTo>
                  <a:cubicBezTo>
                    <a:pt x="480" y="42"/>
                    <a:pt x="479" y="42"/>
                    <a:pt x="478" y="41"/>
                  </a:cubicBezTo>
                  <a:cubicBezTo>
                    <a:pt x="478" y="40"/>
                    <a:pt x="477" y="39"/>
                    <a:pt x="477" y="38"/>
                  </a:cubicBezTo>
                  <a:cubicBezTo>
                    <a:pt x="476" y="36"/>
                    <a:pt x="476" y="35"/>
                    <a:pt x="476" y="33"/>
                  </a:cubicBezTo>
                  <a:cubicBezTo>
                    <a:pt x="476" y="19"/>
                    <a:pt x="476" y="19"/>
                    <a:pt x="476" y="1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72" y="19"/>
                    <a:pt x="472" y="19"/>
                    <a:pt x="472" y="18"/>
                  </a:cubicBezTo>
                  <a:cubicBezTo>
                    <a:pt x="472" y="18"/>
                    <a:pt x="472" y="17"/>
                    <a:pt x="472" y="16"/>
                  </a:cubicBezTo>
                  <a:cubicBezTo>
                    <a:pt x="472" y="15"/>
                    <a:pt x="472" y="15"/>
                    <a:pt x="472" y="14"/>
                  </a:cubicBezTo>
                  <a:cubicBezTo>
                    <a:pt x="472" y="14"/>
                    <a:pt x="472" y="14"/>
                    <a:pt x="472" y="13"/>
                  </a:cubicBezTo>
                  <a:cubicBezTo>
                    <a:pt x="472" y="13"/>
                    <a:pt x="472" y="13"/>
                    <a:pt x="472" y="13"/>
                  </a:cubicBezTo>
                  <a:cubicBezTo>
                    <a:pt x="472" y="13"/>
                    <a:pt x="473" y="13"/>
                    <a:pt x="473" y="13"/>
                  </a:cubicBezTo>
                  <a:cubicBezTo>
                    <a:pt x="476" y="13"/>
                    <a:pt x="476" y="13"/>
                    <a:pt x="476" y="13"/>
                  </a:cubicBezTo>
                  <a:cubicBezTo>
                    <a:pt x="476" y="6"/>
                    <a:pt x="476" y="6"/>
                    <a:pt x="476" y="6"/>
                  </a:cubicBezTo>
                  <a:cubicBezTo>
                    <a:pt x="476" y="6"/>
                    <a:pt x="476" y="6"/>
                    <a:pt x="476" y="6"/>
                  </a:cubicBezTo>
                  <a:cubicBezTo>
                    <a:pt x="476" y="6"/>
                    <a:pt x="477" y="6"/>
                    <a:pt x="477" y="5"/>
                  </a:cubicBezTo>
                  <a:cubicBezTo>
                    <a:pt x="477" y="5"/>
                    <a:pt x="478" y="5"/>
                    <a:pt x="478" y="5"/>
                  </a:cubicBezTo>
                  <a:cubicBezTo>
                    <a:pt x="479" y="5"/>
                    <a:pt x="479" y="5"/>
                    <a:pt x="480" y="5"/>
                  </a:cubicBezTo>
                  <a:cubicBezTo>
                    <a:pt x="481" y="5"/>
                    <a:pt x="481" y="5"/>
                    <a:pt x="482" y="5"/>
                  </a:cubicBezTo>
                  <a:cubicBezTo>
                    <a:pt x="482" y="5"/>
                    <a:pt x="483" y="5"/>
                    <a:pt x="483" y="5"/>
                  </a:cubicBezTo>
                  <a:cubicBezTo>
                    <a:pt x="483" y="6"/>
                    <a:pt x="484" y="6"/>
                    <a:pt x="484" y="6"/>
                  </a:cubicBezTo>
                  <a:cubicBezTo>
                    <a:pt x="484" y="6"/>
                    <a:pt x="484" y="6"/>
                    <a:pt x="484" y="6"/>
                  </a:cubicBezTo>
                  <a:cubicBezTo>
                    <a:pt x="484" y="13"/>
                    <a:pt x="484" y="13"/>
                    <a:pt x="484" y="13"/>
                  </a:cubicBezTo>
                  <a:lnTo>
                    <a:pt x="502" y="13"/>
                  </a:lnTo>
                  <a:close/>
                  <a:moveTo>
                    <a:pt x="505" y="4"/>
                  </a:moveTo>
                  <a:cubicBezTo>
                    <a:pt x="505" y="6"/>
                    <a:pt x="505" y="7"/>
                    <a:pt x="504" y="8"/>
                  </a:cubicBezTo>
                  <a:cubicBezTo>
                    <a:pt x="503" y="8"/>
                    <a:pt x="502" y="8"/>
                    <a:pt x="500" y="8"/>
                  </a:cubicBezTo>
                  <a:cubicBezTo>
                    <a:pt x="499" y="8"/>
                    <a:pt x="497" y="8"/>
                    <a:pt x="497" y="8"/>
                  </a:cubicBezTo>
                  <a:cubicBezTo>
                    <a:pt x="496" y="7"/>
                    <a:pt x="496" y="6"/>
                    <a:pt x="496" y="4"/>
                  </a:cubicBezTo>
                  <a:cubicBezTo>
                    <a:pt x="496" y="3"/>
                    <a:pt x="496" y="2"/>
                    <a:pt x="497" y="1"/>
                  </a:cubicBezTo>
                  <a:cubicBezTo>
                    <a:pt x="498" y="0"/>
                    <a:pt x="499" y="0"/>
                    <a:pt x="500" y="0"/>
                  </a:cubicBezTo>
                  <a:cubicBezTo>
                    <a:pt x="502" y="0"/>
                    <a:pt x="503" y="0"/>
                    <a:pt x="504" y="1"/>
                  </a:cubicBezTo>
                  <a:cubicBezTo>
                    <a:pt x="505" y="2"/>
                    <a:pt x="505" y="3"/>
                    <a:pt x="505" y="4"/>
                  </a:cubicBezTo>
                  <a:close/>
                  <a:moveTo>
                    <a:pt x="540" y="27"/>
                  </a:moveTo>
                  <a:cubicBezTo>
                    <a:pt x="540" y="30"/>
                    <a:pt x="540" y="32"/>
                    <a:pt x="540" y="34"/>
                  </a:cubicBezTo>
                  <a:cubicBezTo>
                    <a:pt x="539" y="36"/>
                    <a:pt x="538" y="37"/>
                    <a:pt x="537" y="39"/>
                  </a:cubicBezTo>
                  <a:cubicBezTo>
                    <a:pt x="535" y="40"/>
                    <a:pt x="534" y="41"/>
                    <a:pt x="532" y="42"/>
                  </a:cubicBezTo>
                  <a:cubicBezTo>
                    <a:pt x="530" y="43"/>
                    <a:pt x="528" y="43"/>
                    <a:pt x="525" y="43"/>
                  </a:cubicBezTo>
                  <a:cubicBezTo>
                    <a:pt x="523" y="43"/>
                    <a:pt x="521" y="43"/>
                    <a:pt x="519" y="42"/>
                  </a:cubicBezTo>
                  <a:cubicBezTo>
                    <a:pt x="517" y="42"/>
                    <a:pt x="515" y="41"/>
                    <a:pt x="514" y="39"/>
                  </a:cubicBezTo>
                  <a:cubicBezTo>
                    <a:pt x="513" y="38"/>
                    <a:pt x="512" y="36"/>
                    <a:pt x="511" y="34"/>
                  </a:cubicBezTo>
                  <a:cubicBezTo>
                    <a:pt x="511" y="33"/>
                    <a:pt x="511" y="30"/>
                    <a:pt x="511" y="28"/>
                  </a:cubicBezTo>
                  <a:cubicBezTo>
                    <a:pt x="511" y="26"/>
                    <a:pt x="511" y="23"/>
                    <a:pt x="512" y="21"/>
                  </a:cubicBezTo>
                  <a:cubicBezTo>
                    <a:pt x="512" y="19"/>
                    <a:pt x="513" y="18"/>
                    <a:pt x="514" y="16"/>
                  </a:cubicBezTo>
                  <a:cubicBezTo>
                    <a:pt x="516" y="15"/>
                    <a:pt x="517" y="14"/>
                    <a:pt x="519" y="13"/>
                  </a:cubicBezTo>
                  <a:cubicBezTo>
                    <a:pt x="521" y="12"/>
                    <a:pt x="523" y="12"/>
                    <a:pt x="526" y="12"/>
                  </a:cubicBezTo>
                  <a:cubicBezTo>
                    <a:pt x="528" y="12"/>
                    <a:pt x="531" y="12"/>
                    <a:pt x="532" y="13"/>
                  </a:cubicBezTo>
                  <a:cubicBezTo>
                    <a:pt x="534" y="14"/>
                    <a:pt x="536" y="15"/>
                    <a:pt x="537" y="16"/>
                  </a:cubicBezTo>
                  <a:cubicBezTo>
                    <a:pt x="538" y="17"/>
                    <a:pt x="539" y="19"/>
                    <a:pt x="540" y="21"/>
                  </a:cubicBezTo>
                  <a:cubicBezTo>
                    <a:pt x="540" y="23"/>
                    <a:pt x="540" y="25"/>
                    <a:pt x="540" y="27"/>
                  </a:cubicBezTo>
                  <a:close/>
                  <a:moveTo>
                    <a:pt x="532" y="28"/>
                  </a:moveTo>
                  <a:cubicBezTo>
                    <a:pt x="532" y="26"/>
                    <a:pt x="532" y="25"/>
                    <a:pt x="532" y="24"/>
                  </a:cubicBezTo>
                  <a:cubicBezTo>
                    <a:pt x="532" y="23"/>
                    <a:pt x="531" y="22"/>
                    <a:pt x="531" y="21"/>
                  </a:cubicBezTo>
                  <a:cubicBezTo>
                    <a:pt x="530" y="20"/>
                    <a:pt x="530" y="19"/>
                    <a:pt x="529" y="19"/>
                  </a:cubicBezTo>
                  <a:cubicBezTo>
                    <a:pt x="528" y="18"/>
                    <a:pt x="527" y="18"/>
                    <a:pt x="526" y="18"/>
                  </a:cubicBezTo>
                  <a:cubicBezTo>
                    <a:pt x="524" y="18"/>
                    <a:pt x="523" y="18"/>
                    <a:pt x="523" y="19"/>
                  </a:cubicBezTo>
                  <a:cubicBezTo>
                    <a:pt x="522" y="19"/>
                    <a:pt x="521" y="20"/>
                    <a:pt x="520" y="21"/>
                  </a:cubicBezTo>
                  <a:cubicBezTo>
                    <a:pt x="520" y="21"/>
                    <a:pt x="519" y="22"/>
                    <a:pt x="519" y="24"/>
                  </a:cubicBezTo>
                  <a:cubicBezTo>
                    <a:pt x="519" y="25"/>
                    <a:pt x="519" y="26"/>
                    <a:pt x="519" y="28"/>
                  </a:cubicBezTo>
                  <a:cubicBezTo>
                    <a:pt x="519" y="29"/>
                    <a:pt x="519" y="30"/>
                    <a:pt x="519" y="31"/>
                  </a:cubicBezTo>
                  <a:cubicBezTo>
                    <a:pt x="519" y="32"/>
                    <a:pt x="520" y="33"/>
                    <a:pt x="520" y="34"/>
                  </a:cubicBezTo>
                  <a:cubicBezTo>
                    <a:pt x="521" y="35"/>
                    <a:pt x="521" y="36"/>
                    <a:pt x="522" y="36"/>
                  </a:cubicBezTo>
                  <a:cubicBezTo>
                    <a:pt x="523" y="37"/>
                    <a:pt x="524" y="37"/>
                    <a:pt x="525" y="37"/>
                  </a:cubicBezTo>
                  <a:cubicBezTo>
                    <a:pt x="527" y="37"/>
                    <a:pt x="528" y="37"/>
                    <a:pt x="529" y="36"/>
                  </a:cubicBezTo>
                  <a:cubicBezTo>
                    <a:pt x="529" y="36"/>
                    <a:pt x="530" y="35"/>
                    <a:pt x="531" y="35"/>
                  </a:cubicBezTo>
                  <a:cubicBezTo>
                    <a:pt x="531" y="34"/>
                    <a:pt x="532" y="33"/>
                    <a:pt x="532" y="32"/>
                  </a:cubicBezTo>
                  <a:cubicBezTo>
                    <a:pt x="532" y="30"/>
                    <a:pt x="532" y="29"/>
                    <a:pt x="532" y="28"/>
                  </a:cubicBezTo>
                  <a:close/>
                  <a:moveTo>
                    <a:pt x="573" y="42"/>
                  </a:moveTo>
                  <a:cubicBezTo>
                    <a:pt x="573" y="42"/>
                    <a:pt x="573" y="42"/>
                    <a:pt x="573" y="42"/>
                  </a:cubicBezTo>
                  <a:cubicBezTo>
                    <a:pt x="573" y="42"/>
                    <a:pt x="573" y="42"/>
                    <a:pt x="572" y="42"/>
                  </a:cubicBezTo>
                  <a:cubicBezTo>
                    <a:pt x="572" y="43"/>
                    <a:pt x="572" y="43"/>
                    <a:pt x="571" y="43"/>
                  </a:cubicBezTo>
                  <a:cubicBezTo>
                    <a:pt x="571" y="43"/>
                    <a:pt x="570" y="43"/>
                    <a:pt x="569" y="43"/>
                  </a:cubicBezTo>
                  <a:cubicBezTo>
                    <a:pt x="569" y="43"/>
                    <a:pt x="568" y="43"/>
                    <a:pt x="567" y="43"/>
                  </a:cubicBezTo>
                  <a:cubicBezTo>
                    <a:pt x="567" y="43"/>
                    <a:pt x="567" y="43"/>
                    <a:pt x="566" y="42"/>
                  </a:cubicBezTo>
                  <a:cubicBezTo>
                    <a:pt x="566" y="42"/>
                    <a:pt x="566" y="42"/>
                    <a:pt x="566" y="42"/>
                  </a:cubicBezTo>
                  <a:cubicBezTo>
                    <a:pt x="566" y="42"/>
                    <a:pt x="565" y="42"/>
                    <a:pt x="565" y="42"/>
                  </a:cubicBezTo>
                  <a:cubicBezTo>
                    <a:pt x="565" y="26"/>
                    <a:pt x="565" y="26"/>
                    <a:pt x="565" y="26"/>
                  </a:cubicBezTo>
                  <a:cubicBezTo>
                    <a:pt x="565" y="24"/>
                    <a:pt x="565" y="23"/>
                    <a:pt x="565" y="22"/>
                  </a:cubicBezTo>
                  <a:cubicBezTo>
                    <a:pt x="565" y="22"/>
                    <a:pt x="565" y="21"/>
                    <a:pt x="564" y="20"/>
                  </a:cubicBezTo>
                  <a:cubicBezTo>
                    <a:pt x="564" y="20"/>
                    <a:pt x="563" y="19"/>
                    <a:pt x="563" y="19"/>
                  </a:cubicBezTo>
                  <a:cubicBezTo>
                    <a:pt x="562" y="19"/>
                    <a:pt x="562" y="19"/>
                    <a:pt x="561" y="19"/>
                  </a:cubicBezTo>
                  <a:cubicBezTo>
                    <a:pt x="560" y="19"/>
                    <a:pt x="559" y="19"/>
                    <a:pt x="558" y="20"/>
                  </a:cubicBezTo>
                  <a:cubicBezTo>
                    <a:pt x="557" y="21"/>
                    <a:pt x="556" y="22"/>
                    <a:pt x="555" y="23"/>
                  </a:cubicBezTo>
                  <a:cubicBezTo>
                    <a:pt x="555" y="42"/>
                    <a:pt x="555" y="42"/>
                    <a:pt x="555" y="42"/>
                  </a:cubicBezTo>
                  <a:cubicBezTo>
                    <a:pt x="555" y="42"/>
                    <a:pt x="554" y="42"/>
                    <a:pt x="554" y="42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53" y="43"/>
                    <a:pt x="553" y="43"/>
                    <a:pt x="553" y="43"/>
                  </a:cubicBezTo>
                  <a:cubicBezTo>
                    <a:pt x="552" y="43"/>
                    <a:pt x="551" y="43"/>
                    <a:pt x="551" y="43"/>
                  </a:cubicBezTo>
                  <a:cubicBezTo>
                    <a:pt x="550" y="43"/>
                    <a:pt x="549" y="43"/>
                    <a:pt x="549" y="43"/>
                  </a:cubicBezTo>
                  <a:cubicBezTo>
                    <a:pt x="548" y="43"/>
                    <a:pt x="548" y="43"/>
                    <a:pt x="548" y="42"/>
                  </a:cubicBezTo>
                  <a:cubicBezTo>
                    <a:pt x="547" y="42"/>
                    <a:pt x="547" y="42"/>
                    <a:pt x="547" y="42"/>
                  </a:cubicBezTo>
                  <a:cubicBezTo>
                    <a:pt x="547" y="42"/>
                    <a:pt x="547" y="42"/>
                    <a:pt x="547" y="4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8" y="13"/>
                    <a:pt x="548" y="13"/>
                    <a:pt x="548" y="12"/>
                  </a:cubicBezTo>
                  <a:cubicBezTo>
                    <a:pt x="549" y="12"/>
                    <a:pt x="549" y="12"/>
                    <a:pt x="550" y="12"/>
                  </a:cubicBezTo>
                  <a:cubicBezTo>
                    <a:pt x="551" y="12"/>
                    <a:pt x="551" y="12"/>
                    <a:pt x="552" y="12"/>
                  </a:cubicBezTo>
                  <a:cubicBezTo>
                    <a:pt x="552" y="13"/>
                    <a:pt x="552" y="13"/>
                    <a:pt x="553" y="13"/>
                  </a:cubicBezTo>
                  <a:cubicBezTo>
                    <a:pt x="553" y="13"/>
                    <a:pt x="553" y="13"/>
                    <a:pt x="553" y="13"/>
                  </a:cubicBezTo>
                  <a:cubicBezTo>
                    <a:pt x="553" y="13"/>
                    <a:pt x="553" y="13"/>
                    <a:pt x="553" y="14"/>
                  </a:cubicBezTo>
                  <a:cubicBezTo>
                    <a:pt x="553" y="17"/>
                    <a:pt x="553" y="17"/>
                    <a:pt x="553" y="17"/>
                  </a:cubicBezTo>
                  <a:cubicBezTo>
                    <a:pt x="555" y="15"/>
                    <a:pt x="557" y="14"/>
                    <a:pt x="558" y="13"/>
                  </a:cubicBezTo>
                  <a:cubicBezTo>
                    <a:pt x="560" y="12"/>
                    <a:pt x="561" y="12"/>
                    <a:pt x="563" y="12"/>
                  </a:cubicBezTo>
                  <a:cubicBezTo>
                    <a:pt x="565" y="12"/>
                    <a:pt x="567" y="12"/>
                    <a:pt x="568" y="13"/>
                  </a:cubicBezTo>
                  <a:cubicBezTo>
                    <a:pt x="569" y="13"/>
                    <a:pt x="570" y="14"/>
                    <a:pt x="571" y="15"/>
                  </a:cubicBezTo>
                  <a:cubicBezTo>
                    <a:pt x="572" y="16"/>
                    <a:pt x="572" y="18"/>
                    <a:pt x="573" y="19"/>
                  </a:cubicBezTo>
                  <a:cubicBezTo>
                    <a:pt x="573" y="21"/>
                    <a:pt x="573" y="22"/>
                    <a:pt x="573" y="24"/>
                  </a:cubicBezTo>
                  <a:lnTo>
                    <a:pt x="573" y="42"/>
                  </a:lnTo>
                  <a:close/>
                  <a:moveTo>
                    <a:pt x="620" y="30"/>
                  </a:moveTo>
                  <a:cubicBezTo>
                    <a:pt x="620" y="33"/>
                    <a:pt x="620" y="34"/>
                    <a:pt x="619" y="36"/>
                  </a:cubicBezTo>
                  <a:cubicBezTo>
                    <a:pt x="618" y="38"/>
                    <a:pt x="617" y="39"/>
                    <a:pt x="616" y="40"/>
                  </a:cubicBezTo>
                  <a:cubicBezTo>
                    <a:pt x="614" y="41"/>
                    <a:pt x="613" y="42"/>
                    <a:pt x="611" y="43"/>
                  </a:cubicBezTo>
                  <a:cubicBezTo>
                    <a:pt x="609" y="43"/>
                    <a:pt x="607" y="43"/>
                    <a:pt x="605" y="43"/>
                  </a:cubicBezTo>
                  <a:cubicBezTo>
                    <a:pt x="604" y="43"/>
                    <a:pt x="602" y="43"/>
                    <a:pt x="601" y="43"/>
                  </a:cubicBezTo>
                  <a:cubicBezTo>
                    <a:pt x="600" y="43"/>
                    <a:pt x="599" y="42"/>
                    <a:pt x="598" y="42"/>
                  </a:cubicBezTo>
                  <a:cubicBezTo>
                    <a:pt x="597" y="42"/>
                    <a:pt x="596" y="41"/>
                    <a:pt x="596" y="41"/>
                  </a:cubicBezTo>
                  <a:cubicBezTo>
                    <a:pt x="595" y="41"/>
                    <a:pt x="595" y="40"/>
                    <a:pt x="594" y="40"/>
                  </a:cubicBezTo>
                  <a:cubicBezTo>
                    <a:pt x="594" y="40"/>
                    <a:pt x="594" y="40"/>
                    <a:pt x="594" y="39"/>
                  </a:cubicBezTo>
                  <a:cubicBezTo>
                    <a:pt x="594" y="39"/>
                    <a:pt x="594" y="38"/>
                    <a:pt x="594" y="37"/>
                  </a:cubicBezTo>
                  <a:cubicBezTo>
                    <a:pt x="594" y="36"/>
                    <a:pt x="594" y="36"/>
                    <a:pt x="594" y="35"/>
                  </a:cubicBezTo>
                  <a:cubicBezTo>
                    <a:pt x="594" y="35"/>
                    <a:pt x="594" y="34"/>
                    <a:pt x="594" y="34"/>
                  </a:cubicBezTo>
                  <a:cubicBezTo>
                    <a:pt x="594" y="34"/>
                    <a:pt x="594" y="34"/>
                    <a:pt x="594" y="34"/>
                  </a:cubicBezTo>
                  <a:cubicBezTo>
                    <a:pt x="594" y="33"/>
                    <a:pt x="595" y="33"/>
                    <a:pt x="595" y="33"/>
                  </a:cubicBezTo>
                  <a:cubicBezTo>
                    <a:pt x="595" y="33"/>
                    <a:pt x="595" y="34"/>
                    <a:pt x="596" y="34"/>
                  </a:cubicBezTo>
                  <a:cubicBezTo>
                    <a:pt x="596" y="34"/>
                    <a:pt x="597" y="35"/>
                    <a:pt x="598" y="35"/>
                  </a:cubicBezTo>
                  <a:cubicBezTo>
                    <a:pt x="599" y="35"/>
                    <a:pt x="600" y="36"/>
                    <a:pt x="601" y="36"/>
                  </a:cubicBezTo>
                  <a:cubicBezTo>
                    <a:pt x="602" y="37"/>
                    <a:pt x="603" y="37"/>
                    <a:pt x="605" y="37"/>
                  </a:cubicBezTo>
                  <a:cubicBezTo>
                    <a:pt x="606" y="37"/>
                    <a:pt x="607" y="37"/>
                    <a:pt x="608" y="36"/>
                  </a:cubicBezTo>
                  <a:cubicBezTo>
                    <a:pt x="608" y="36"/>
                    <a:pt x="609" y="36"/>
                    <a:pt x="610" y="35"/>
                  </a:cubicBezTo>
                  <a:cubicBezTo>
                    <a:pt x="610" y="35"/>
                    <a:pt x="611" y="34"/>
                    <a:pt x="611" y="34"/>
                  </a:cubicBezTo>
                  <a:cubicBezTo>
                    <a:pt x="611" y="33"/>
                    <a:pt x="611" y="32"/>
                    <a:pt x="611" y="32"/>
                  </a:cubicBezTo>
                  <a:cubicBezTo>
                    <a:pt x="611" y="31"/>
                    <a:pt x="611" y="30"/>
                    <a:pt x="611" y="29"/>
                  </a:cubicBezTo>
                  <a:cubicBezTo>
                    <a:pt x="610" y="29"/>
                    <a:pt x="609" y="28"/>
                    <a:pt x="609" y="27"/>
                  </a:cubicBezTo>
                  <a:cubicBezTo>
                    <a:pt x="608" y="27"/>
                    <a:pt x="607" y="26"/>
                    <a:pt x="606" y="26"/>
                  </a:cubicBezTo>
                  <a:cubicBezTo>
                    <a:pt x="605" y="26"/>
                    <a:pt x="604" y="25"/>
                    <a:pt x="603" y="25"/>
                  </a:cubicBezTo>
                  <a:cubicBezTo>
                    <a:pt x="602" y="24"/>
                    <a:pt x="601" y="24"/>
                    <a:pt x="600" y="23"/>
                  </a:cubicBezTo>
                  <a:cubicBezTo>
                    <a:pt x="599" y="22"/>
                    <a:pt x="598" y="21"/>
                    <a:pt x="597" y="21"/>
                  </a:cubicBezTo>
                  <a:cubicBezTo>
                    <a:pt x="596" y="20"/>
                    <a:pt x="595" y="19"/>
                    <a:pt x="595" y="17"/>
                  </a:cubicBezTo>
                  <a:cubicBezTo>
                    <a:pt x="594" y="16"/>
                    <a:pt x="594" y="15"/>
                    <a:pt x="594" y="13"/>
                  </a:cubicBezTo>
                  <a:cubicBezTo>
                    <a:pt x="594" y="11"/>
                    <a:pt x="595" y="9"/>
                    <a:pt x="595" y="8"/>
                  </a:cubicBezTo>
                  <a:cubicBezTo>
                    <a:pt x="596" y="7"/>
                    <a:pt x="597" y="5"/>
                    <a:pt x="598" y="4"/>
                  </a:cubicBezTo>
                  <a:cubicBezTo>
                    <a:pt x="599" y="3"/>
                    <a:pt x="601" y="3"/>
                    <a:pt x="603" y="2"/>
                  </a:cubicBezTo>
                  <a:cubicBezTo>
                    <a:pt x="604" y="2"/>
                    <a:pt x="606" y="1"/>
                    <a:pt x="608" y="1"/>
                  </a:cubicBezTo>
                  <a:cubicBezTo>
                    <a:pt x="609" y="1"/>
                    <a:pt x="610" y="2"/>
                    <a:pt x="611" y="2"/>
                  </a:cubicBezTo>
                  <a:cubicBezTo>
                    <a:pt x="612" y="2"/>
                    <a:pt x="613" y="2"/>
                    <a:pt x="613" y="2"/>
                  </a:cubicBezTo>
                  <a:cubicBezTo>
                    <a:pt x="614" y="3"/>
                    <a:pt x="615" y="3"/>
                    <a:pt x="616" y="3"/>
                  </a:cubicBezTo>
                  <a:cubicBezTo>
                    <a:pt x="616" y="3"/>
                    <a:pt x="617" y="4"/>
                    <a:pt x="617" y="4"/>
                  </a:cubicBezTo>
                  <a:cubicBezTo>
                    <a:pt x="617" y="4"/>
                    <a:pt x="617" y="4"/>
                    <a:pt x="617" y="4"/>
                  </a:cubicBezTo>
                  <a:cubicBezTo>
                    <a:pt x="617" y="5"/>
                    <a:pt x="617" y="5"/>
                    <a:pt x="617" y="5"/>
                  </a:cubicBezTo>
                  <a:cubicBezTo>
                    <a:pt x="617" y="5"/>
                    <a:pt x="618" y="6"/>
                    <a:pt x="618" y="6"/>
                  </a:cubicBezTo>
                  <a:cubicBezTo>
                    <a:pt x="618" y="6"/>
                    <a:pt x="618" y="7"/>
                    <a:pt x="618" y="7"/>
                  </a:cubicBezTo>
                  <a:cubicBezTo>
                    <a:pt x="618" y="8"/>
                    <a:pt x="618" y="8"/>
                    <a:pt x="618" y="9"/>
                  </a:cubicBezTo>
                  <a:cubicBezTo>
                    <a:pt x="618" y="9"/>
                    <a:pt x="617" y="10"/>
                    <a:pt x="617" y="10"/>
                  </a:cubicBezTo>
                  <a:cubicBezTo>
                    <a:pt x="617" y="10"/>
                    <a:pt x="617" y="10"/>
                    <a:pt x="617" y="10"/>
                  </a:cubicBezTo>
                  <a:cubicBezTo>
                    <a:pt x="617" y="11"/>
                    <a:pt x="617" y="11"/>
                    <a:pt x="617" y="11"/>
                  </a:cubicBezTo>
                  <a:cubicBezTo>
                    <a:pt x="616" y="11"/>
                    <a:pt x="616" y="10"/>
                    <a:pt x="615" y="10"/>
                  </a:cubicBezTo>
                  <a:cubicBezTo>
                    <a:pt x="615" y="10"/>
                    <a:pt x="614" y="10"/>
                    <a:pt x="614" y="9"/>
                  </a:cubicBezTo>
                  <a:cubicBezTo>
                    <a:pt x="613" y="9"/>
                    <a:pt x="612" y="9"/>
                    <a:pt x="611" y="8"/>
                  </a:cubicBezTo>
                  <a:cubicBezTo>
                    <a:pt x="610" y="8"/>
                    <a:pt x="609" y="8"/>
                    <a:pt x="608" y="8"/>
                  </a:cubicBezTo>
                  <a:cubicBezTo>
                    <a:pt x="607" y="8"/>
                    <a:pt x="606" y="8"/>
                    <a:pt x="606" y="8"/>
                  </a:cubicBezTo>
                  <a:cubicBezTo>
                    <a:pt x="605" y="8"/>
                    <a:pt x="604" y="9"/>
                    <a:pt x="604" y="9"/>
                  </a:cubicBezTo>
                  <a:cubicBezTo>
                    <a:pt x="603" y="9"/>
                    <a:pt x="603" y="10"/>
                    <a:pt x="603" y="10"/>
                  </a:cubicBezTo>
                  <a:cubicBezTo>
                    <a:pt x="603" y="11"/>
                    <a:pt x="603" y="12"/>
                    <a:pt x="603" y="12"/>
                  </a:cubicBezTo>
                  <a:cubicBezTo>
                    <a:pt x="603" y="13"/>
                    <a:pt x="603" y="14"/>
                    <a:pt x="603" y="15"/>
                  </a:cubicBezTo>
                  <a:cubicBezTo>
                    <a:pt x="604" y="15"/>
                    <a:pt x="604" y="16"/>
                    <a:pt x="605" y="16"/>
                  </a:cubicBezTo>
                  <a:cubicBezTo>
                    <a:pt x="606" y="17"/>
                    <a:pt x="607" y="17"/>
                    <a:pt x="608" y="18"/>
                  </a:cubicBezTo>
                  <a:cubicBezTo>
                    <a:pt x="609" y="18"/>
                    <a:pt x="610" y="19"/>
                    <a:pt x="611" y="19"/>
                  </a:cubicBezTo>
                  <a:cubicBezTo>
                    <a:pt x="612" y="20"/>
                    <a:pt x="613" y="20"/>
                    <a:pt x="614" y="21"/>
                  </a:cubicBezTo>
                  <a:cubicBezTo>
                    <a:pt x="615" y="21"/>
                    <a:pt x="616" y="22"/>
                    <a:pt x="617" y="23"/>
                  </a:cubicBezTo>
                  <a:cubicBezTo>
                    <a:pt x="618" y="24"/>
                    <a:pt x="619" y="25"/>
                    <a:pt x="619" y="26"/>
                  </a:cubicBezTo>
                  <a:cubicBezTo>
                    <a:pt x="620" y="27"/>
                    <a:pt x="620" y="29"/>
                    <a:pt x="620" y="30"/>
                  </a:cubicBezTo>
                  <a:close/>
                  <a:moveTo>
                    <a:pt x="651" y="27"/>
                  </a:moveTo>
                  <a:cubicBezTo>
                    <a:pt x="651" y="28"/>
                    <a:pt x="651" y="28"/>
                    <a:pt x="651" y="29"/>
                  </a:cubicBezTo>
                  <a:cubicBezTo>
                    <a:pt x="650" y="29"/>
                    <a:pt x="650" y="30"/>
                    <a:pt x="649" y="30"/>
                  </a:cubicBezTo>
                  <a:cubicBezTo>
                    <a:pt x="632" y="30"/>
                    <a:pt x="632" y="30"/>
                    <a:pt x="632" y="30"/>
                  </a:cubicBezTo>
                  <a:cubicBezTo>
                    <a:pt x="632" y="31"/>
                    <a:pt x="632" y="32"/>
                    <a:pt x="633" y="33"/>
                  </a:cubicBezTo>
                  <a:cubicBezTo>
                    <a:pt x="633" y="34"/>
                    <a:pt x="633" y="35"/>
                    <a:pt x="634" y="35"/>
                  </a:cubicBezTo>
                  <a:cubicBezTo>
                    <a:pt x="634" y="36"/>
                    <a:pt x="635" y="36"/>
                    <a:pt x="636" y="37"/>
                  </a:cubicBezTo>
                  <a:cubicBezTo>
                    <a:pt x="637" y="37"/>
                    <a:pt x="638" y="37"/>
                    <a:pt x="640" y="37"/>
                  </a:cubicBezTo>
                  <a:cubicBezTo>
                    <a:pt x="641" y="37"/>
                    <a:pt x="642" y="37"/>
                    <a:pt x="643" y="37"/>
                  </a:cubicBezTo>
                  <a:cubicBezTo>
                    <a:pt x="644" y="37"/>
                    <a:pt x="645" y="37"/>
                    <a:pt x="646" y="36"/>
                  </a:cubicBezTo>
                  <a:cubicBezTo>
                    <a:pt x="647" y="36"/>
                    <a:pt x="647" y="36"/>
                    <a:pt x="648" y="36"/>
                  </a:cubicBezTo>
                  <a:cubicBezTo>
                    <a:pt x="648" y="36"/>
                    <a:pt x="649" y="35"/>
                    <a:pt x="649" y="35"/>
                  </a:cubicBezTo>
                  <a:cubicBezTo>
                    <a:pt x="649" y="35"/>
                    <a:pt x="650" y="36"/>
                    <a:pt x="650" y="36"/>
                  </a:cubicBezTo>
                  <a:cubicBezTo>
                    <a:pt x="650" y="36"/>
                    <a:pt x="650" y="36"/>
                    <a:pt x="650" y="36"/>
                  </a:cubicBezTo>
                  <a:cubicBezTo>
                    <a:pt x="650" y="36"/>
                    <a:pt x="650" y="36"/>
                    <a:pt x="650" y="37"/>
                  </a:cubicBezTo>
                  <a:cubicBezTo>
                    <a:pt x="650" y="37"/>
                    <a:pt x="650" y="38"/>
                    <a:pt x="650" y="38"/>
                  </a:cubicBezTo>
                  <a:cubicBezTo>
                    <a:pt x="650" y="39"/>
                    <a:pt x="650" y="39"/>
                    <a:pt x="650" y="39"/>
                  </a:cubicBezTo>
                  <a:cubicBezTo>
                    <a:pt x="650" y="40"/>
                    <a:pt x="650" y="40"/>
                    <a:pt x="650" y="40"/>
                  </a:cubicBezTo>
                  <a:cubicBezTo>
                    <a:pt x="650" y="40"/>
                    <a:pt x="650" y="40"/>
                    <a:pt x="650" y="41"/>
                  </a:cubicBezTo>
                  <a:cubicBezTo>
                    <a:pt x="650" y="41"/>
                    <a:pt x="650" y="41"/>
                    <a:pt x="650" y="41"/>
                  </a:cubicBezTo>
                  <a:cubicBezTo>
                    <a:pt x="649" y="41"/>
                    <a:pt x="649" y="41"/>
                    <a:pt x="648" y="42"/>
                  </a:cubicBezTo>
                  <a:cubicBezTo>
                    <a:pt x="648" y="42"/>
                    <a:pt x="647" y="42"/>
                    <a:pt x="646" y="42"/>
                  </a:cubicBezTo>
                  <a:cubicBezTo>
                    <a:pt x="645" y="43"/>
                    <a:pt x="644" y="43"/>
                    <a:pt x="643" y="43"/>
                  </a:cubicBezTo>
                  <a:cubicBezTo>
                    <a:pt x="642" y="43"/>
                    <a:pt x="640" y="43"/>
                    <a:pt x="639" y="43"/>
                  </a:cubicBezTo>
                  <a:cubicBezTo>
                    <a:pt x="637" y="43"/>
                    <a:pt x="634" y="43"/>
                    <a:pt x="633" y="42"/>
                  </a:cubicBezTo>
                  <a:cubicBezTo>
                    <a:pt x="631" y="42"/>
                    <a:pt x="629" y="41"/>
                    <a:pt x="628" y="40"/>
                  </a:cubicBezTo>
                  <a:cubicBezTo>
                    <a:pt x="627" y="38"/>
                    <a:pt x="626" y="37"/>
                    <a:pt x="625" y="35"/>
                  </a:cubicBezTo>
                  <a:cubicBezTo>
                    <a:pt x="624" y="33"/>
                    <a:pt x="624" y="31"/>
                    <a:pt x="624" y="28"/>
                  </a:cubicBezTo>
                  <a:cubicBezTo>
                    <a:pt x="624" y="25"/>
                    <a:pt x="624" y="23"/>
                    <a:pt x="625" y="21"/>
                  </a:cubicBezTo>
                  <a:cubicBezTo>
                    <a:pt x="626" y="19"/>
                    <a:pt x="627" y="18"/>
                    <a:pt x="628" y="16"/>
                  </a:cubicBezTo>
                  <a:cubicBezTo>
                    <a:pt x="629" y="15"/>
                    <a:pt x="631" y="14"/>
                    <a:pt x="632" y="13"/>
                  </a:cubicBezTo>
                  <a:cubicBezTo>
                    <a:pt x="634" y="12"/>
                    <a:pt x="636" y="12"/>
                    <a:pt x="638" y="12"/>
                  </a:cubicBezTo>
                  <a:cubicBezTo>
                    <a:pt x="641" y="12"/>
                    <a:pt x="643" y="12"/>
                    <a:pt x="644" y="13"/>
                  </a:cubicBezTo>
                  <a:cubicBezTo>
                    <a:pt x="646" y="14"/>
                    <a:pt x="647" y="15"/>
                    <a:pt x="648" y="16"/>
                  </a:cubicBezTo>
                  <a:cubicBezTo>
                    <a:pt x="649" y="17"/>
                    <a:pt x="650" y="18"/>
                    <a:pt x="651" y="20"/>
                  </a:cubicBezTo>
                  <a:cubicBezTo>
                    <a:pt x="651" y="22"/>
                    <a:pt x="651" y="24"/>
                    <a:pt x="651" y="26"/>
                  </a:cubicBezTo>
                  <a:lnTo>
                    <a:pt x="651" y="27"/>
                  </a:lnTo>
                  <a:close/>
                  <a:moveTo>
                    <a:pt x="644" y="25"/>
                  </a:moveTo>
                  <a:cubicBezTo>
                    <a:pt x="644" y="22"/>
                    <a:pt x="643" y="21"/>
                    <a:pt x="643" y="19"/>
                  </a:cubicBezTo>
                  <a:cubicBezTo>
                    <a:pt x="642" y="18"/>
                    <a:pt x="640" y="17"/>
                    <a:pt x="638" y="17"/>
                  </a:cubicBezTo>
                  <a:cubicBezTo>
                    <a:pt x="637" y="17"/>
                    <a:pt x="636" y="18"/>
                    <a:pt x="636" y="18"/>
                  </a:cubicBezTo>
                  <a:cubicBezTo>
                    <a:pt x="635" y="18"/>
                    <a:pt x="634" y="19"/>
                    <a:pt x="634" y="20"/>
                  </a:cubicBezTo>
                  <a:cubicBezTo>
                    <a:pt x="633" y="20"/>
                    <a:pt x="633" y="21"/>
                    <a:pt x="633" y="22"/>
                  </a:cubicBezTo>
                  <a:cubicBezTo>
                    <a:pt x="632" y="23"/>
                    <a:pt x="632" y="24"/>
                    <a:pt x="632" y="25"/>
                  </a:cubicBezTo>
                  <a:lnTo>
                    <a:pt x="644" y="25"/>
                  </a:lnTo>
                  <a:close/>
                  <a:moveTo>
                    <a:pt x="676" y="16"/>
                  </a:moveTo>
                  <a:cubicBezTo>
                    <a:pt x="676" y="17"/>
                    <a:pt x="676" y="18"/>
                    <a:pt x="676" y="18"/>
                  </a:cubicBezTo>
                  <a:cubicBezTo>
                    <a:pt x="676" y="19"/>
                    <a:pt x="676" y="19"/>
                    <a:pt x="676" y="19"/>
                  </a:cubicBezTo>
                  <a:cubicBezTo>
                    <a:pt x="676" y="19"/>
                    <a:pt x="675" y="20"/>
                    <a:pt x="675" y="20"/>
                  </a:cubicBezTo>
                  <a:cubicBezTo>
                    <a:pt x="675" y="20"/>
                    <a:pt x="675" y="20"/>
                    <a:pt x="675" y="20"/>
                  </a:cubicBezTo>
                  <a:cubicBezTo>
                    <a:pt x="675" y="20"/>
                    <a:pt x="674" y="20"/>
                    <a:pt x="674" y="20"/>
                  </a:cubicBezTo>
                  <a:cubicBezTo>
                    <a:pt x="674" y="20"/>
                    <a:pt x="674" y="20"/>
                    <a:pt x="674" y="20"/>
                  </a:cubicBezTo>
                  <a:cubicBezTo>
                    <a:pt x="673" y="20"/>
                    <a:pt x="673" y="19"/>
                    <a:pt x="673" y="19"/>
                  </a:cubicBezTo>
                  <a:cubicBezTo>
                    <a:pt x="672" y="19"/>
                    <a:pt x="672" y="19"/>
                    <a:pt x="672" y="19"/>
                  </a:cubicBezTo>
                  <a:cubicBezTo>
                    <a:pt x="671" y="19"/>
                    <a:pt x="671" y="19"/>
                    <a:pt x="670" y="20"/>
                  </a:cubicBezTo>
                  <a:cubicBezTo>
                    <a:pt x="670" y="20"/>
                    <a:pt x="669" y="20"/>
                    <a:pt x="669" y="20"/>
                  </a:cubicBezTo>
                  <a:cubicBezTo>
                    <a:pt x="668" y="21"/>
                    <a:pt x="668" y="21"/>
                    <a:pt x="667" y="22"/>
                  </a:cubicBezTo>
                  <a:cubicBezTo>
                    <a:pt x="667" y="22"/>
                    <a:pt x="666" y="23"/>
                    <a:pt x="666" y="24"/>
                  </a:cubicBezTo>
                  <a:cubicBezTo>
                    <a:pt x="666" y="42"/>
                    <a:pt x="666" y="42"/>
                    <a:pt x="666" y="42"/>
                  </a:cubicBezTo>
                  <a:cubicBezTo>
                    <a:pt x="666" y="42"/>
                    <a:pt x="666" y="42"/>
                    <a:pt x="666" y="42"/>
                  </a:cubicBezTo>
                  <a:cubicBezTo>
                    <a:pt x="666" y="42"/>
                    <a:pt x="665" y="42"/>
                    <a:pt x="665" y="42"/>
                  </a:cubicBezTo>
                  <a:cubicBezTo>
                    <a:pt x="665" y="43"/>
                    <a:pt x="664" y="43"/>
                    <a:pt x="664" y="43"/>
                  </a:cubicBezTo>
                  <a:cubicBezTo>
                    <a:pt x="663" y="43"/>
                    <a:pt x="663" y="43"/>
                    <a:pt x="662" y="43"/>
                  </a:cubicBezTo>
                  <a:cubicBezTo>
                    <a:pt x="661" y="43"/>
                    <a:pt x="660" y="43"/>
                    <a:pt x="660" y="43"/>
                  </a:cubicBezTo>
                  <a:cubicBezTo>
                    <a:pt x="659" y="43"/>
                    <a:pt x="659" y="43"/>
                    <a:pt x="659" y="42"/>
                  </a:cubicBezTo>
                  <a:cubicBezTo>
                    <a:pt x="658" y="42"/>
                    <a:pt x="658" y="42"/>
                    <a:pt x="658" y="42"/>
                  </a:cubicBezTo>
                  <a:cubicBezTo>
                    <a:pt x="658" y="42"/>
                    <a:pt x="658" y="42"/>
                    <a:pt x="658" y="42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8" y="13"/>
                    <a:pt x="658" y="13"/>
                    <a:pt x="659" y="13"/>
                  </a:cubicBezTo>
                  <a:cubicBezTo>
                    <a:pt x="659" y="13"/>
                    <a:pt x="659" y="13"/>
                    <a:pt x="660" y="12"/>
                  </a:cubicBezTo>
                  <a:cubicBezTo>
                    <a:pt x="660" y="12"/>
                    <a:pt x="661" y="12"/>
                    <a:pt x="661" y="12"/>
                  </a:cubicBezTo>
                  <a:cubicBezTo>
                    <a:pt x="662" y="12"/>
                    <a:pt x="663" y="12"/>
                    <a:pt x="663" y="12"/>
                  </a:cubicBezTo>
                  <a:cubicBezTo>
                    <a:pt x="663" y="13"/>
                    <a:pt x="664" y="13"/>
                    <a:pt x="664" y="13"/>
                  </a:cubicBezTo>
                  <a:cubicBezTo>
                    <a:pt x="664" y="13"/>
                    <a:pt x="664" y="13"/>
                    <a:pt x="665" y="13"/>
                  </a:cubicBezTo>
                  <a:cubicBezTo>
                    <a:pt x="665" y="13"/>
                    <a:pt x="665" y="13"/>
                    <a:pt x="665" y="14"/>
                  </a:cubicBezTo>
                  <a:cubicBezTo>
                    <a:pt x="665" y="17"/>
                    <a:pt x="665" y="17"/>
                    <a:pt x="665" y="17"/>
                  </a:cubicBezTo>
                  <a:cubicBezTo>
                    <a:pt x="665" y="16"/>
                    <a:pt x="666" y="15"/>
                    <a:pt x="667" y="15"/>
                  </a:cubicBezTo>
                  <a:cubicBezTo>
                    <a:pt x="667" y="14"/>
                    <a:pt x="668" y="13"/>
                    <a:pt x="669" y="13"/>
                  </a:cubicBezTo>
                  <a:cubicBezTo>
                    <a:pt x="669" y="13"/>
                    <a:pt x="670" y="12"/>
                    <a:pt x="670" y="12"/>
                  </a:cubicBezTo>
                  <a:cubicBezTo>
                    <a:pt x="671" y="12"/>
                    <a:pt x="672" y="12"/>
                    <a:pt x="672" y="12"/>
                  </a:cubicBezTo>
                  <a:cubicBezTo>
                    <a:pt x="672" y="12"/>
                    <a:pt x="673" y="12"/>
                    <a:pt x="673" y="12"/>
                  </a:cubicBezTo>
                  <a:cubicBezTo>
                    <a:pt x="673" y="12"/>
                    <a:pt x="674" y="12"/>
                    <a:pt x="674" y="12"/>
                  </a:cubicBezTo>
                  <a:cubicBezTo>
                    <a:pt x="674" y="12"/>
                    <a:pt x="675" y="12"/>
                    <a:pt x="675" y="12"/>
                  </a:cubicBezTo>
                  <a:cubicBezTo>
                    <a:pt x="675" y="12"/>
                    <a:pt x="675" y="13"/>
                    <a:pt x="675" y="13"/>
                  </a:cubicBezTo>
                  <a:cubicBezTo>
                    <a:pt x="675" y="13"/>
                    <a:pt x="676" y="13"/>
                    <a:pt x="676" y="13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5"/>
                    <a:pt x="676" y="16"/>
                    <a:pt x="676" y="16"/>
                  </a:cubicBezTo>
                  <a:close/>
                  <a:moveTo>
                    <a:pt x="706" y="14"/>
                  </a:moveTo>
                  <a:cubicBezTo>
                    <a:pt x="706" y="14"/>
                    <a:pt x="706" y="14"/>
                    <a:pt x="706" y="14"/>
                  </a:cubicBezTo>
                  <a:cubicBezTo>
                    <a:pt x="706" y="14"/>
                    <a:pt x="706" y="14"/>
                    <a:pt x="706" y="14"/>
                  </a:cubicBezTo>
                  <a:cubicBezTo>
                    <a:pt x="706" y="15"/>
                    <a:pt x="706" y="15"/>
                    <a:pt x="706" y="15"/>
                  </a:cubicBezTo>
                  <a:cubicBezTo>
                    <a:pt x="706" y="15"/>
                    <a:pt x="706" y="16"/>
                    <a:pt x="706" y="16"/>
                  </a:cubicBezTo>
                  <a:cubicBezTo>
                    <a:pt x="698" y="41"/>
                    <a:pt x="698" y="41"/>
                    <a:pt x="698" y="41"/>
                  </a:cubicBezTo>
                  <a:cubicBezTo>
                    <a:pt x="697" y="41"/>
                    <a:pt x="697" y="42"/>
                    <a:pt x="697" y="42"/>
                  </a:cubicBezTo>
                  <a:cubicBezTo>
                    <a:pt x="697" y="42"/>
                    <a:pt x="697" y="42"/>
                    <a:pt x="696" y="42"/>
                  </a:cubicBezTo>
                  <a:cubicBezTo>
                    <a:pt x="696" y="43"/>
                    <a:pt x="695" y="43"/>
                    <a:pt x="695" y="43"/>
                  </a:cubicBezTo>
                  <a:cubicBezTo>
                    <a:pt x="694" y="43"/>
                    <a:pt x="693" y="43"/>
                    <a:pt x="692" y="43"/>
                  </a:cubicBezTo>
                  <a:cubicBezTo>
                    <a:pt x="691" y="43"/>
                    <a:pt x="690" y="43"/>
                    <a:pt x="689" y="43"/>
                  </a:cubicBezTo>
                  <a:cubicBezTo>
                    <a:pt x="688" y="43"/>
                    <a:pt x="688" y="43"/>
                    <a:pt x="688" y="42"/>
                  </a:cubicBezTo>
                  <a:cubicBezTo>
                    <a:pt x="687" y="42"/>
                    <a:pt x="687" y="42"/>
                    <a:pt x="687" y="42"/>
                  </a:cubicBezTo>
                  <a:cubicBezTo>
                    <a:pt x="687" y="42"/>
                    <a:pt x="686" y="41"/>
                    <a:pt x="686" y="41"/>
                  </a:cubicBezTo>
                  <a:cubicBezTo>
                    <a:pt x="678" y="16"/>
                    <a:pt x="678" y="16"/>
                    <a:pt x="678" y="16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8" y="14"/>
                    <a:pt x="677" y="14"/>
                    <a:pt x="677" y="14"/>
                  </a:cubicBezTo>
                  <a:cubicBezTo>
                    <a:pt x="677" y="14"/>
                    <a:pt x="677" y="14"/>
                    <a:pt x="677" y="14"/>
                  </a:cubicBezTo>
                  <a:cubicBezTo>
                    <a:pt x="677" y="13"/>
                    <a:pt x="678" y="13"/>
                    <a:pt x="678" y="13"/>
                  </a:cubicBezTo>
                  <a:cubicBezTo>
                    <a:pt x="678" y="13"/>
                    <a:pt x="678" y="13"/>
                    <a:pt x="678" y="13"/>
                  </a:cubicBezTo>
                  <a:cubicBezTo>
                    <a:pt x="679" y="13"/>
                    <a:pt x="679" y="13"/>
                    <a:pt x="679" y="12"/>
                  </a:cubicBezTo>
                  <a:cubicBezTo>
                    <a:pt x="680" y="12"/>
                    <a:pt x="681" y="12"/>
                    <a:pt x="681" y="12"/>
                  </a:cubicBezTo>
                  <a:cubicBezTo>
                    <a:pt x="682" y="12"/>
                    <a:pt x="683" y="12"/>
                    <a:pt x="683" y="12"/>
                  </a:cubicBezTo>
                  <a:cubicBezTo>
                    <a:pt x="684" y="13"/>
                    <a:pt x="684" y="13"/>
                    <a:pt x="685" y="13"/>
                  </a:cubicBezTo>
                  <a:cubicBezTo>
                    <a:pt x="685" y="13"/>
                    <a:pt x="685" y="13"/>
                    <a:pt x="685" y="13"/>
                  </a:cubicBezTo>
                  <a:cubicBezTo>
                    <a:pt x="685" y="13"/>
                    <a:pt x="686" y="14"/>
                    <a:pt x="686" y="14"/>
                  </a:cubicBezTo>
                  <a:cubicBezTo>
                    <a:pt x="692" y="34"/>
                    <a:pt x="692" y="34"/>
                    <a:pt x="692" y="34"/>
                  </a:cubicBezTo>
                  <a:cubicBezTo>
                    <a:pt x="692" y="35"/>
                    <a:pt x="692" y="35"/>
                    <a:pt x="692" y="35"/>
                  </a:cubicBezTo>
                  <a:cubicBezTo>
                    <a:pt x="692" y="34"/>
                    <a:pt x="692" y="34"/>
                    <a:pt x="692" y="34"/>
                  </a:cubicBezTo>
                  <a:cubicBezTo>
                    <a:pt x="699" y="14"/>
                    <a:pt x="699" y="14"/>
                    <a:pt x="699" y="14"/>
                  </a:cubicBezTo>
                  <a:cubicBezTo>
                    <a:pt x="699" y="14"/>
                    <a:pt x="699" y="13"/>
                    <a:pt x="699" y="13"/>
                  </a:cubicBezTo>
                  <a:cubicBezTo>
                    <a:pt x="699" y="13"/>
                    <a:pt x="699" y="13"/>
                    <a:pt x="700" y="13"/>
                  </a:cubicBezTo>
                  <a:cubicBezTo>
                    <a:pt x="700" y="13"/>
                    <a:pt x="700" y="13"/>
                    <a:pt x="701" y="12"/>
                  </a:cubicBezTo>
                  <a:cubicBezTo>
                    <a:pt x="701" y="12"/>
                    <a:pt x="702" y="12"/>
                    <a:pt x="703" y="12"/>
                  </a:cubicBezTo>
                  <a:cubicBezTo>
                    <a:pt x="703" y="12"/>
                    <a:pt x="704" y="12"/>
                    <a:pt x="705" y="12"/>
                  </a:cubicBezTo>
                  <a:cubicBezTo>
                    <a:pt x="705" y="13"/>
                    <a:pt x="705" y="13"/>
                    <a:pt x="706" y="13"/>
                  </a:cubicBezTo>
                  <a:cubicBezTo>
                    <a:pt x="706" y="13"/>
                    <a:pt x="706" y="13"/>
                    <a:pt x="706" y="13"/>
                  </a:cubicBezTo>
                  <a:cubicBezTo>
                    <a:pt x="706" y="13"/>
                    <a:pt x="706" y="13"/>
                    <a:pt x="706" y="14"/>
                  </a:cubicBezTo>
                  <a:close/>
                  <a:moveTo>
                    <a:pt x="737" y="27"/>
                  </a:moveTo>
                  <a:cubicBezTo>
                    <a:pt x="737" y="28"/>
                    <a:pt x="737" y="28"/>
                    <a:pt x="736" y="29"/>
                  </a:cubicBezTo>
                  <a:cubicBezTo>
                    <a:pt x="736" y="29"/>
                    <a:pt x="735" y="30"/>
                    <a:pt x="734" y="30"/>
                  </a:cubicBezTo>
                  <a:cubicBezTo>
                    <a:pt x="717" y="30"/>
                    <a:pt x="717" y="30"/>
                    <a:pt x="717" y="30"/>
                  </a:cubicBezTo>
                  <a:cubicBezTo>
                    <a:pt x="717" y="31"/>
                    <a:pt x="718" y="32"/>
                    <a:pt x="718" y="33"/>
                  </a:cubicBezTo>
                  <a:cubicBezTo>
                    <a:pt x="718" y="34"/>
                    <a:pt x="719" y="35"/>
                    <a:pt x="719" y="35"/>
                  </a:cubicBezTo>
                  <a:cubicBezTo>
                    <a:pt x="720" y="36"/>
                    <a:pt x="721" y="36"/>
                    <a:pt x="722" y="37"/>
                  </a:cubicBezTo>
                  <a:cubicBezTo>
                    <a:pt x="722" y="37"/>
                    <a:pt x="724" y="37"/>
                    <a:pt x="725" y="37"/>
                  </a:cubicBezTo>
                  <a:cubicBezTo>
                    <a:pt x="726" y="37"/>
                    <a:pt x="728" y="37"/>
                    <a:pt x="729" y="37"/>
                  </a:cubicBezTo>
                  <a:cubicBezTo>
                    <a:pt x="730" y="37"/>
                    <a:pt x="731" y="37"/>
                    <a:pt x="731" y="36"/>
                  </a:cubicBezTo>
                  <a:cubicBezTo>
                    <a:pt x="732" y="36"/>
                    <a:pt x="733" y="36"/>
                    <a:pt x="733" y="36"/>
                  </a:cubicBezTo>
                  <a:cubicBezTo>
                    <a:pt x="734" y="36"/>
                    <a:pt x="734" y="35"/>
                    <a:pt x="734" y="35"/>
                  </a:cubicBezTo>
                  <a:cubicBezTo>
                    <a:pt x="735" y="35"/>
                    <a:pt x="735" y="36"/>
                    <a:pt x="735" y="36"/>
                  </a:cubicBezTo>
                  <a:cubicBezTo>
                    <a:pt x="735" y="36"/>
                    <a:pt x="735" y="36"/>
                    <a:pt x="735" y="36"/>
                  </a:cubicBezTo>
                  <a:cubicBezTo>
                    <a:pt x="735" y="36"/>
                    <a:pt x="735" y="36"/>
                    <a:pt x="735" y="37"/>
                  </a:cubicBezTo>
                  <a:cubicBezTo>
                    <a:pt x="735" y="37"/>
                    <a:pt x="735" y="38"/>
                    <a:pt x="735" y="38"/>
                  </a:cubicBezTo>
                  <a:cubicBezTo>
                    <a:pt x="735" y="39"/>
                    <a:pt x="735" y="39"/>
                    <a:pt x="735" y="39"/>
                  </a:cubicBezTo>
                  <a:cubicBezTo>
                    <a:pt x="735" y="40"/>
                    <a:pt x="735" y="40"/>
                    <a:pt x="735" y="40"/>
                  </a:cubicBezTo>
                  <a:cubicBezTo>
                    <a:pt x="735" y="40"/>
                    <a:pt x="735" y="40"/>
                    <a:pt x="735" y="41"/>
                  </a:cubicBezTo>
                  <a:cubicBezTo>
                    <a:pt x="735" y="41"/>
                    <a:pt x="735" y="41"/>
                    <a:pt x="735" y="41"/>
                  </a:cubicBezTo>
                  <a:cubicBezTo>
                    <a:pt x="735" y="41"/>
                    <a:pt x="734" y="41"/>
                    <a:pt x="734" y="42"/>
                  </a:cubicBezTo>
                  <a:cubicBezTo>
                    <a:pt x="733" y="42"/>
                    <a:pt x="732" y="42"/>
                    <a:pt x="731" y="42"/>
                  </a:cubicBezTo>
                  <a:cubicBezTo>
                    <a:pt x="730" y="43"/>
                    <a:pt x="729" y="43"/>
                    <a:pt x="728" y="43"/>
                  </a:cubicBezTo>
                  <a:cubicBezTo>
                    <a:pt x="727" y="43"/>
                    <a:pt x="726" y="43"/>
                    <a:pt x="724" y="43"/>
                  </a:cubicBezTo>
                  <a:cubicBezTo>
                    <a:pt x="722" y="43"/>
                    <a:pt x="720" y="43"/>
                    <a:pt x="718" y="42"/>
                  </a:cubicBezTo>
                  <a:cubicBezTo>
                    <a:pt x="716" y="42"/>
                    <a:pt x="714" y="41"/>
                    <a:pt x="713" y="40"/>
                  </a:cubicBezTo>
                  <a:cubicBezTo>
                    <a:pt x="712" y="38"/>
                    <a:pt x="711" y="37"/>
                    <a:pt x="710" y="35"/>
                  </a:cubicBezTo>
                  <a:cubicBezTo>
                    <a:pt x="710" y="33"/>
                    <a:pt x="709" y="31"/>
                    <a:pt x="709" y="28"/>
                  </a:cubicBezTo>
                  <a:cubicBezTo>
                    <a:pt x="709" y="25"/>
                    <a:pt x="710" y="23"/>
                    <a:pt x="710" y="21"/>
                  </a:cubicBezTo>
                  <a:cubicBezTo>
                    <a:pt x="711" y="19"/>
                    <a:pt x="712" y="18"/>
                    <a:pt x="713" y="16"/>
                  </a:cubicBezTo>
                  <a:cubicBezTo>
                    <a:pt x="714" y="15"/>
                    <a:pt x="716" y="14"/>
                    <a:pt x="718" y="13"/>
                  </a:cubicBezTo>
                  <a:cubicBezTo>
                    <a:pt x="719" y="12"/>
                    <a:pt x="721" y="12"/>
                    <a:pt x="724" y="12"/>
                  </a:cubicBezTo>
                  <a:cubicBezTo>
                    <a:pt x="726" y="12"/>
                    <a:pt x="728" y="12"/>
                    <a:pt x="730" y="13"/>
                  </a:cubicBezTo>
                  <a:cubicBezTo>
                    <a:pt x="731" y="14"/>
                    <a:pt x="733" y="15"/>
                    <a:pt x="734" y="16"/>
                  </a:cubicBezTo>
                  <a:cubicBezTo>
                    <a:pt x="735" y="17"/>
                    <a:pt x="735" y="18"/>
                    <a:pt x="736" y="20"/>
                  </a:cubicBezTo>
                  <a:cubicBezTo>
                    <a:pt x="736" y="22"/>
                    <a:pt x="737" y="24"/>
                    <a:pt x="737" y="26"/>
                  </a:cubicBezTo>
                  <a:lnTo>
                    <a:pt x="737" y="27"/>
                  </a:lnTo>
                  <a:close/>
                  <a:moveTo>
                    <a:pt x="729" y="25"/>
                  </a:moveTo>
                  <a:cubicBezTo>
                    <a:pt x="729" y="22"/>
                    <a:pt x="729" y="21"/>
                    <a:pt x="728" y="19"/>
                  </a:cubicBezTo>
                  <a:cubicBezTo>
                    <a:pt x="727" y="18"/>
                    <a:pt x="725" y="17"/>
                    <a:pt x="723" y="17"/>
                  </a:cubicBezTo>
                  <a:cubicBezTo>
                    <a:pt x="722" y="17"/>
                    <a:pt x="722" y="18"/>
                    <a:pt x="721" y="18"/>
                  </a:cubicBezTo>
                  <a:cubicBezTo>
                    <a:pt x="720" y="18"/>
                    <a:pt x="719" y="19"/>
                    <a:pt x="719" y="20"/>
                  </a:cubicBezTo>
                  <a:cubicBezTo>
                    <a:pt x="718" y="20"/>
                    <a:pt x="718" y="21"/>
                    <a:pt x="718" y="22"/>
                  </a:cubicBezTo>
                  <a:cubicBezTo>
                    <a:pt x="718" y="23"/>
                    <a:pt x="717" y="24"/>
                    <a:pt x="717" y="25"/>
                  </a:cubicBezTo>
                  <a:lnTo>
                    <a:pt x="729" y="25"/>
                  </a:lnTo>
                  <a:close/>
                  <a:moveTo>
                    <a:pt x="761" y="16"/>
                  </a:moveTo>
                  <a:cubicBezTo>
                    <a:pt x="761" y="17"/>
                    <a:pt x="761" y="18"/>
                    <a:pt x="761" y="18"/>
                  </a:cubicBezTo>
                  <a:cubicBezTo>
                    <a:pt x="761" y="19"/>
                    <a:pt x="761" y="19"/>
                    <a:pt x="761" y="19"/>
                  </a:cubicBezTo>
                  <a:cubicBezTo>
                    <a:pt x="761" y="19"/>
                    <a:pt x="761" y="20"/>
                    <a:pt x="761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60" y="20"/>
                    <a:pt x="760" y="20"/>
                    <a:pt x="759" y="20"/>
                  </a:cubicBezTo>
                  <a:cubicBezTo>
                    <a:pt x="759" y="20"/>
                    <a:pt x="759" y="20"/>
                    <a:pt x="759" y="20"/>
                  </a:cubicBezTo>
                  <a:cubicBezTo>
                    <a:pt x="758" y="20"/>
                    <a:pt x="758" y="19"/>
                    <a:pt x="758" y="19"/>
                  </a:cubicBezTo>
                  <a:cubicBezTo>
                    <a:pt x="758" y="19"/>
                    <a:pt x="757" y="19"/>
                    <a:pt x="757" y="19"/>
                  </a:cubicBezTo>
                  <a:cubicBezTo>
                    <a:pt x="756" y="19"/>
                    <a:pt x="756" y="19"/>
                    <a:pt x="756" y="20"/>
                  </a:cubicBezTo>
                  <a:cubicBezTo>
                    <a:pt x="755" y="20"/>
                    <a:pt x="755" y="20"/>
                    <a:pt x="754" y="20"/>
                  </a:cubicBezTo>
                  <a:cubicBezTo>
                    <a:pt x="754" y="21"/>
                    <a:pt x="753" y="21"/>
                    <a:pt x="753" y="22"/>
                  </a:cubicBezTo>
                  <a:cubicBezTo>
                    <a:pt x="752" y="22"/>
                    <a:pt x="752" y="23"/>
                    <a:pt x="751" y="24"/>
                  </a:cubicBezTo>
                  <a:cubicBezTo>
                    <a:pt x="751" y="42"/>
                    <a:pt x="751" y="42"/>
                    <a:pt x="751" y="42"/>
                  </a:cubicBezTo>
                  <a:cubicBezTo>
                    <a:pt x="751" y="42"/>
                    <a:pt x="751" y="42"/>
                    <a:pt x="751" y="42"/>
                  </a:cubicBezTo>
                  <a:cubicBezTo>
                    <a:pt x="751" y="42"/>
                    <a:pt x="751" y="42"/>
                    <a:pt x="750" y="42"/>
                  </a:cubicBezTo>
                  <a:cubicBezTo>
                    <a:pt x="750" y="43"/>
                    <a:pt x="750" y="43"/>
                    <a:pt x="749" y="43"/>
                  </a:cubicBezTo>
                  <a:cubicBezTo>
                    <a:pt x="749" y="43"/>
                    <a:pt x="748" y="43"/>
                    <a:pt x="747" y="43"/>
                  </a:cubicBezTo>
                  <a:cubicBezTo>
                    <a:pt x="746" y="43"/>
                    <a:pt x="746" y="43"/>
                    <a:pt x="745" y="43"/>
                  </a:cubicBezTo>
                  <a:cubicBezTo>
                    <a:pt x="745" y="43"/>
                    <a:pt x="744" y="43"/>
                    <a:pt x="744" y="42"/>
                  </a:cubicBezTo>
                  <a:cubicBezTo>
                    <a:pt x="744" y="42"/>
                    <a:pt x="744" y="42"/>
                    <a:pt x="743" y="42"/>
                  </a:cubicBezTo>
                  <a:cubicBezTo>
                    <a:pt x="743" y="42"/>
                    <a:pt x="743" y="42"/>
                    <a:pt x="743" y="42"/>
                  </a:cubicBezTo>
                  <a:cubicBezTo>
                    <a:pt x="743" y="14"/>
                    <a:pt x="743" y="14"/>
                    <a:pt x="743" y="14"/>
                  </a:cubicBezTo>
                  <a:cubicBezTo>
                    <a:pt x="743" y="13"/>
                    <a:pt x="743" y="13"/>
                    <a:pt x="743" y="13"/>
                  </a:cubicBezTo>
                  <a:cubicBezTo>
                    <a:pt x="743" y="13"/>
                    <a:pt x="744" y="13"/>
                    <a:pt x="744" y="13"/>
                  </a:cubicBezTo>
                  <a:cubicBezTo>
                    <a:pt x="744" y="13"/>
                    <a:pt x="745" y="13"/>
                    <a:pt x="745" y="12"/>
                  </a:cubicBezTo>
                  <a:cubicBezTo>
                    <a:pt x="745" y="12"/>
                    <a:pt x="746" y="12"/>
                    <a:pt x="747" y="12"/>
                  </a:cubicBezTo>
                  <a:cubicBezTo>
                    <a:pt x="747" y="12"/>
                    <a:pt x="748" y="12"/>
                    <a:pt x="748" y="12"/>
                  </a:cubicBezTo>
                  <a:cubicBezTo>
                    <a:pt x="749" y="13"/>
                    <a:pt x="749" y="13"/>
                    <a:pt x="749" y="13"/>
                  </a:cubicBezTo>
                  <a:cubicBezTo>
                    <a:pt x="749" y="13"/>
                    <a:pt x="750" y="13"/>
                    <a:pt x="750" y="13"/>
                  </a:cubicBezTo>
                  <a:cubicBezTo>
                    <a:pt x="750" y="13"/>
                    <a:pt x="750" y="13"/>
                    <a:pt x="750" y="14"/>
                  </a:cubicBezTo>
                  <a:cubicBezTo>
                    <a:pt x="750" y="17"/>
                    <a:pt x="750" y="17"/>
                    <a:pt x="750" y="17"/>
                  </a:cubicBezTo>
                  <a:cubicBezTo>
                    <a:pt x="751" y="16"/>
                    <a:pt x="751" y="15"/>
                    <a:pt x="752" y="15"/>
                  </a:cubicBezTo>
                  <a:cubicBezTo>
                    <a:pt x="753" y="14"/>
                    <a:pt x="753" y="13"/>
                    <a:pt x="754" y="13"/>
                  </a:cubicBezTo>
                  <a:cubicBezTo>
                    <a:pt x="754" y="13"/>
                    <a:pt x="755" y="12"/>
                    <a:pt x="756" y="12"/>
                  </a:cubicBezTo>
                  <a:cubicBezTo>
                    <a:pt x="756" y="12"/>
                    <a:pt x="757" y="12"/>
                    <a:pt x="757" y="12"/>
                  </a:cubicBezTo>
                  <a:cubicBezTo>
                    <a:pt x="758" y="12"/>
                    <a:pt x="758" y="12"/>
                    <a:pt x="758" y="12"/>
                  </a:cubicBezTo>
                  <a:cubicBezTo>
                    <a:pt x="759" y="12"/>
                    <a:pt x="759" y="12"/>
                    <a:pt x="759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60" y="12"/>
                    <a:pt x="760" y="13"/>
                    <a:pt x="761" y="13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1" y="14"/>
                    <a:pt x="761" y="14"/>
                    <a:pt x="761" y="14"/>
                  </a:cubicBezTo>
                  <a:cubicBezTo>
                    <a:pt x="761" y="15"/>
                    <a:pt x="761" y="16"/>
                    <a:pt x="761" y="16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+mn-lt"/>
              </a:endParaRPr>
            </a:p>
          </p:txBody>
        </p:sp>
        <p:sp>
          <p:nvSpPr>
            <p:cNvPr id="255" name="Freeform 94"/>
            <p:cNvSpPr>
              <a:spLocks/>
            </p:cNvSpPr>
            <p:nvPr/>
          </p:nvSpPr>
          <p:spPr bwMode="auto">
            <a:xfrm>
              <a:off x="6618785" y="3574503"/>
              <a:ext cx="289299" cy="704746"/>
            </a:xfrm>
            <a:custGeom>
              <a:avLst/>
              <a:gdLst>
                <a:gd name="T0" fmla="*/ 16 w 132"/>
                <a:gd name="T1" fmla="*/ 0 h 320"/>
                <a:gd name="T2" fmla="*/ 117 w 132"/>
                <a:gd name="T3" fmla="*/ 0 h 320"/>
                <a:gd name="T4" fmla="*/ 127 w 132"/>
                <a:gd name="T5" fmla="*/ 4 h 320"/>
                <a:gd name="T6" fmla="*/ 132 w 132"/>
                <a:gd name="T7" fmla="*/ 15 h 320"/>
                <a:gd name="T8" fmla="*/ 132 w 132"/>
                <a:gd name="T9" fmla="*/ 305 h 320"/>
                <a:gd name="T10" fmla="*/ 127 w 132"/>
                <a:gd name="T11" fmla="*/ 316 h 320"/>
                <a:gd name="T12" fmla="*/ 117 w 132"/>
                <a:gd name="T13" fmla="*/ 320 h 320"/>
                <a:gd name="T14" fmla="*/ 16 w 132"/>
                <a:gd name="T15" fmla="*/ 320 h 320"/>
                <a:gd name="T16" fmla="*/ 5 w 132"/>
                <a:gd name="T17" fmla="*/ 316 h 320"/>
                <a:gd name="T18" fmla="*/ 0 w 132"/>
                <a:gd name="T19" fmla="*/ 305 h 320"/>
                <a:gd name="T20" fmla="*/ 0 w 132"/>
                <a:gd name="T21" fmla="*/ 15 h 320"/>
                <a:gd name="T22" fmla="*/ 5 w 132"/>
                <a:gd name="T23" fmla="*/ 4 h 320"/>
                <a:gd name="T24" fmla="*/ 16 w 132"/>
                <a:gd name="T2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320">
                  <a:moveTo>
                    <a:pt x="16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21" y="0"/>
                    <a:pt x="124" y="2"/>
                    <a:pt x="127" y="4"/>
                  </a:cubicBezTo>
                  <a:cubicBezTo>
                    <a:pt x="130" y="7"/>
                    <a:pt x="132" y="11"/>
                    <a:pt x="132" y="15"/>
                  </a:cubicBezTo>
                  <a:cubicBezTo>
                    <a:pt x="132" y="305"/>
                    <a:pt x="132" y="305"/>
                    <a:pt x="132" y="305"/>
                  </a:cubicBezTo>
                  <a:cubicBezTo>
                    <a:pt x="132" y="309"/>
                    <a:pt x="130" y="313"/>
                    <a:pt x="127" y="316"/>
                  </a:cubicBezTo>
                  <a:cubicBezTo>
                    <a:pt x="124" y="319"/>
                    <a:pt x="121" y="320"/>
                    <a:pt x="117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1" y="320"/>
                    <a:pt x="8" y="319"/>
                    <a:pt x="5" y="316"/>
                  </a:cubicBezTo>
                  <a:cubicBezTo>
                    <a:pt x="2" y="313"/>
                    <a:pt x="0" y="309"/>
                    <a:pt x="0" y="30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2"/>
                    <a:pt x="11" y="0"/>
                    <a:pt x="16" y="0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95"/>
            <p:cNvSpPr>
              <a:spLocks/>
            </p:cNvSpPr>
            <p:nvPr/>
          </p:nvSpPr>
          <p:spPr bwMode="auto">
            <a:xfrm>
              <a:off x="6640650" y="3603096"/>
              <a:ext cx="243886" cy="84099"/>
            </a:xfrm>
            <a:custGeom>
              <a:avLst/>
              <a:gdLst>
                <a:gd name="T0" fmla="*/ 111 w 111"/>
                <a:gd name="T1" fmla="*/ 34 h 38"/>
                <a:gd name="T2" fmla="*/ 110 w 111"/>
                <a:gd name="T3" fmla="*/ 37 h 38"/>
                <a:gd name="T4" fmla="*/ 107 w 111"/>
                <a:gd name="T5" fmla="*/ 38 h 38"/>
                <a:gd name="T6" fmla="*/ 4 w 111"/>
                <a:gd name="T7" fmla="*/ 38 h 38"/>
                <a:gd name="T8" fmla="*/ 1 w 111"/>
                <a:gd name="T9" fmla="*/ 37 h 38"/>
                <a:gd name="T10" fmla="*/ 0 w 111"/>
                <a:gd name="T11" fmla="*/ 34 h 38"/>
                <a:gd name="T12" fmla="*/ 0 w 111"/>
                <a:gd name="T13" fmla="*/ 3 h 38"/>
                <a:gd name="T14" fmla="*/ 1 w 111"/>
                <a:gd name="T15" fmla="*/ 1 h 38"/>
                <a:gd name="T16" fmla="*/ 4 w 111"/>
                <a:gd name="T17" fmla="*/ 0 h 38"/>
                <a:gd name="T18" fmla="*/ 107 w 111"/>
                <a:gd name="T19" fmla="*/ 0 h 38"/>
                <a:gd name="T20" fmla="*/ 110 w 111"/>
                <a:gd name="T21" fmla="*/ 1 h 38"/>
                <a:gd name="T22" fmla="*/ 111 w 111"/>
                <a:gd name="T23" fmla="*/ 3 h 38"/>
                <a:gd name="T24" fmla="*/ 111 w 111"/>
                <a:gd name="T25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38">
                  <a:moveTo>
                    <a:pt x="111" y="34"/>
                  </a:moveTo>
                  <a:cubicBezTo>
                    <a:pt x="111" y="35"/>
                    <a:pt x="110" y="36"/>
                    <a:pt x="110" y="37"/>
                  </a:cubicBezTo>
                  <a:cubicBezTo>
                    <a:pt x="109" y="37"/>
                    <a:pt x="108" y="38"/>
                    <a:pt x="10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2" y="37"/>
                    <a:pt x="1" y="37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10" y="1"/>
                  </a:cubicBezTo>
                  <a:cubicBezTo>
                    <a:pt x="110" y="2"/>
                    <a:pt x="111" y="3"/>
                    <a:pt x="111" y="3"/>
                  </a:cubicBezTo>
                  <a:lnTo>
                    <a:pt x="11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96"/>
            <p:cNvSpPr>
              <a:spLocks/>
            </p:cNvSpPr>
            <p:nvPr/>
          </p:nvSpPr>
          <p:spPr bwMode="auto">
            <a:xfrm>
              <a:off x="6640650" y="3700651"/>
              <a:ext cx="243886" cy="84099"/>
            </a:xfrm>
            <a:custGeom>
              <a:avLst/>
              <a:gdLst>
                <a:gd name="T0" fmla="*/ 110 w 111"/>
                <a:gd name="T1" fmla="*/ 1 h 38"/>
                <a:gd name="T2" fmla="*/ 111 w 111"/>
                <a:gd name="T3" fmla="*/ 4 h 38"/>
                <a:gd name="T4" fmla="*/ 111 w 111"/>
                <a:gd name="T5" fmla="*/ 35 h 38"/>
                <a:gd name="T6" fmla="*/ 110 w 111"/>
                <a:gd name="T7" fmla="*/ 37 h 38"/>
                <a:gd name="T8" fmla="*/ 107 w 111"/>
                <a:gd name="T9" fmla="*/ 38 h 38"/>
                <a:gd name="T10" fmla="*/ 4 w 111"/>
                <a:gd name="T11" fmla="*/ 38 h 38"/>
                <a:gd name="T12" fmla="*/ 1 w 111"/>
                <a:gd name="T13" fmla="*/ 37 h 38"/>
                <a:gd name="T14" fmla="*/ 0 w 111"/>
                <a:gd name="T15" fmla="*/ 35 h 38"/>
                <a:gd name="T16" fmla="*/ 0 w 111"/>
                <a:gd name="T17" fmla="*/ 4 h 38"/>
                <a:gd name="T18" fmla="*/ 1 w 111"/>
                <a:gd name="T19" fmla="*/ 1 h 38"/>
                <a:gd name="T20" fmla="*/ 4 w 111"/>
                <a:gd name="T21" fmla="*/ 0 h 38"/>
                <a:gd name="T22" fmla="*/ 107 w 111"/>
                <a:gd name="T23" fmla="*/ 0 h 38"/>
                <a:gd name="T24" fmla="*/ 110 w 111"/>
                <a:gd name="T2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38">
                  <a:moveTo>
                    <a:pt x="110" y="1"/>
                  </a:moveTo>
                  <a:cubicBezTo>
                    <a:pt x="110" y="2"/>
                    <a:pt x="111" y="3"/>
                    <a:pt x="111" y="4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5"/>
                    <a:pt x="110" y="36"/>
                    <a:pt x="110" y="37"/>
                  </a:cubicBezTo>
                  <a:cubicBezTo>
                    <a:pt x="109" y="38"/>
                    <a:pt x="108" y="38"/>
                    <a:pt x="10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2" y="38"/>
                    <a:pt x="1" y="37"/>
                  </a:cubicBezTo>
                  <a:cubicBezTo>
                    <a:pt x="1" y="36"/>
                    <a:pt x="0" y="35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97"/>
            <p:cNvSpPr>
              <a:spLocks/>
            </p:cNvSpPr>
            <p:nvPr/>
          </p:nvSpPr>
          <p:spPr bwMode="auto">
            <a:xfrm>
              <a:off x="6827349" y="3665330"/>
              <a:ext cx="35322" cy="11774"/>
            </a:xfrm>
            <a:custGeom>
              <a:avLst/>
              <a:gdLst>
                <a:gd name="T0" fmla="*/ 2 w 16"/>
                <a:gd name="T1" fmla="*/ 0 h 5"/>
                <a:gd name="T2" fmla="*/ 14 w 16"/>
                <a:gd name="T3" fmla="*/ 0 h 5"/>
                <a:gd name="T4" fmla="*/ 15 w 16"/>
                <a:gd name="T5" fmla="*/ 1 h 5"/>
                <a:gd name="T6" fmla="*/ 16 w 16"/>
                <a:gd name="T7" fmla="*/ 2 h 5"/>
                <a:gd name="T8" fmla="*/ 15 w 16"/>
                <a:gd name="T9" fmla="*/ 4 h 5"/>
                <a:gd name="T10" fmla="*/ 14 w 16"/>
                <a:gd name="T11" fmla="*/ 5 h 5"/>
                <a:gd name="T12" fmla="*/ 2 w 16"/>
                <a:gd name="T13" fmla="*/ 5 h 5"/>
                <a:gd name="T14" fmla="*/ 1 w 16"/>
                <a:gd name="T15" fmla="*/ 4 h 5"/>
                <a:gd name="T16" fmla="*/ 0 w 16"/>
                <a:gd name="T17" fmla="*/ 2 h 5"/>
                <a:gd name="T18" fmla="*/ 1 w 16"/>
                <a:gd name="T19" fmla="*/ 1 h 5"/>
                <a:gd name="T20" fmla="*/ 2 w 16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5">
                  <a:moveTo>
                    <a:pt x="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98"/>
            <p:cNvSpPr>
              <a:spLocks/>
            </p:cNvSpPr>
            <p:nvPr/>
          </p:nvSpPr>
          <p:spPr bwMode="auto">
            <a:xfrm>
              <a:off x="6714657" y="4065639"/>
              <a:ext cx="94190" cy="97554"/>
            </a:xfrm>
            <a:custGeom>
              <a:avLst/>
              <a:gdLst>
                <a:gd name="T0" fmla="*/ 43 w 43"/>
                <a:gd name="T1" fmla="*/ 35 h 44"/>
                <a:gd name="T2" fmla="*/ 41 w 43"/>
                <a:gd name="T3" fmla="*/ 41 h 44"/>
                <a:gd name="T4" fmla="*/ 34 w 43"/>
                <a:gd name="T5" fmla="*/ 44 h 44"/>
                <a:gd name="T6" fmla="*/ 9 w 43"/>
                <a:gd name="T7" fmla="*/ 44 h 44"/>
                <a:gd name="T8" fmla="*/ 2 w 43"/>
                <a:gd name="T9" fmla="*/ 41 h 44"/>
                <a:gd name="T10" fmla="*/ 0 w 43"/>
                <a:gd name="T11" fmla="*/ 35 h 44"/>
                <a:gd name="T12" fmla="*/ 0 w 43"/>
                <a:gd name="T13" fmla="*/ 10 h 44"/>
                <a:gd name="T14" fmla="*/ 2 w 43"/>
                <a:gd name="T15" fmla="*/ 3 h 44"/>
                <a:gd name="T16" fmla="*/ 9 w 43"/>
                <a:gd name="T17" fmla="*/ 0 h 44"/>
                <a:gd name="T18" fmla="*/ 34 w 43"/>
                <a:gd name="T19" fmla="*/ 0 h 44"/>
                <a:gd name="T20" fmla="*/ 41 w 43"/>
                <a:gd name="T21" fmla="*/ 3 h 44"/>
                <a:gd name="T22" fmla="*/ 43 w 43"/>
                <a:gd name="T23" fmla="*/ 10 h 44"/>
                <a:gd name="T24" fmla="*/ 43 w 43"/>
                <a:gd name="T25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43" y="35"/>
                  </a:moveTo>
                  <a:cubicBezTo>
                    <a:pt x="43" y="37"/>
                    <a:pt x="43" y="40"/>
                    <a:pt x="41" y="41"/>
                  </a:cubicBezTo>
                  <a:cubicBezTo>
                    <a:pt x="39" y="43"/>
                    <a:pt x="37" y="44"/>
                    <a:pt x="34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7" y="44"/>
                    <a:pt x="4" y="43"/>
                    <a:pt x="2" y="41"/>
                  </a:cubicBezTo>
                  <a:cubicBezTo>
                    <a:pt x="1" y="40"/>
                    <a:pt x="0" y="37"/>
                    <a:pt x="0" y="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39" y="1"/>
                    <a:pt x="41" y="3"/>
                  </a:cubicBezTo>
                  <a:cubicBezTo>
                    <a:pt x="43" y="5"/>
                    <a:pt x="43" y="7"/>
                    <a:pt x="43" y="10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9"/>
            <p:cNvSpPr>
              <a:spLocks/>
            </p:cNvSpPr>
            <p:nvPr/>
          </p:nvSpPr>
          <p:spPr bwMode="auto">
            <a:xfrm>
              <a:off x="6723067" y="4074048"/>
              <a:ext cx="79053" cy="82417"/>
            </a:xfrm>
            <a:custGeom>
              <a:avLst/>
              <a:gdLst>
                <a:gd name="T0" fmla="*/ 36 w 36"/>
                <a:gd name="T1" fmla="*/ 6 h 37"/>
                <a:gd name="T2" fmla="*/ 36 w 36"/>
                <a:gd name="T3" fmla="*/ 31 h 37"/>
                <a:gd name="T4" fmla="*/ 35 w 36"/>
                <a:gd name="T5" fmla="*/ 35 h 37"/>
                <a:gd name="T6" fmla="*/ 31 w 36"/>
                <a:gd name="T7" fmla="*/ 37 h 37"/>
                <a:gd name="T8" fmla="*/ 6 w 36"/>
                <a:gd name="T9" fmla="*/ 37 h 37"/>
                <a:gd name="T10" fmla="*/ 2 w 36"/>
                <a:gd name="T11" fmla="*/ 35 h 37"/>
                <a:gd name="T12" fmla="*/ 0 w 36"/>
                <a:gd name="T13" fmla="*/ 31 h 37"/>
                <a:gd name="T14" fmla="*/ 0 w 36"/>
                <a:gd name="T15" fmla="*/ 6 h 37"/>
                <a:gd name="T16" fmla="*/ 2 w 36"/>
                <a:gd name="T17" fmla="*/ 2 h 37"/>
                <a:gd name="T18" fmla="*/ 6 w 36"/>
                <a:gd name="T19" fmla="*/ 0 h 37"/>
                <a:gd name="T20" fmla="*/ 31 w 36"/>
                <a:gd name="T21" fmla="*/ 0 h 37"/>
                <a:gd name="T22" fmla="*/ 35 w 36"/>
                <a:gd name="T23" fmla="*/ 2 h 37"/>
                <a:gd name="T24" fmla="*/ 36 w 36"/>
                <a:gd name="T2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7">
                  <a:moveTo>
                    <a:pt x="36" y="6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2" y="37"/>
                    <a:pt x="3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2" y="35"/>
                  </a:cubicBezTo>
                  <a:cubicBezTo>
                    <a:pt x="0" y="34"/>
                    <a:pt x="0" y="32"/>
                    <a:pt x="0" y="3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4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0"/>
            <p:cNvSpPr>
              <a:spLocks/>
            </p:cNvSpPr>
            <p:nvPr/>
          </p:nvSpPr>
          <p:spPr bwMode="auto">
            <a:xfrm>
              <a:off x="6749979" y="4111052"/>
              <a:ext cx="23548" cy="25230"/>
            </a:xfrm>
            <a:custGeom>
              <a:avLst/>
              <a:gdLst>
                <a:gd name="T0" fmla="*/ 10 w 11"/>
                <a:gd name="T1" fmla="*/ 1 h 11"/>
                <a:gd name="T2" fmla="*/ 11 w 11"/>
                <a:gd name="T3" fmla="*/ 5 h 11"/>
                <a:gd name="T4" fmla="*/ 10 w 11"/>
                <a:gd name="T5" fmla="*/ 9 h 11"/>
                <a:gd name="T6" fmla="*/ 6 w 11"/>
                <a:gd name="T7" fmla="*/ 11 h 11"/>
                <a:gd name="T8" fmla="*/ 1 w 11"/>
                <a:gd name="T9" fmla="*/ 9 h 11"/>
                <a:gd name="T10" fmla="*/ 0 w 11"/>
                <a:gd name="T11" fmla="*/ 5 h 11"/>
                <a:gd name="T12" fmla="*/ 1 w 11"/>
                <a:gd name="T13" fmla="*/ 1 h 11"/>
                <a:gd name="T14" fmla="*/ 2 w 11"/>
                <a:gd name="T15" fmla="*/ 0 h 11"/>
                <a:gd name="T16" fmla="*/ 3 w 11"/>
                <a:gd name="T17" fmla="*/ 1 h 11"/>
                <a:gd name="T18" fmla="*/ 3 w 11"/>
                <a:gd name="T19" fmla="*/ 1 h 11"/>
                <a:gd name="T20" fmla="*/ 3 w 11"/>
                <a:gd name="T21" fmla="*/ 2 h 11"/>
                <a:gd name="T22" fmla="*/ 1 w 11"/>
                <a:gd name="T23" fmla="*/ 5 h 11"/>
                <a:gd name="T24" fmla="*/ 3 w 11"/>
                <a:gd name="T25" fmla="*/ 8 h 11"/>
                <a:gd name="T26" fmla="*/ 6 w 11"/>
                <a:gd name="T27" fmla="*/ 9 h 11"/>
                <a:gd name="T28" fmla="*/ 8 w 11"/>
                <a:gd name="T29" fmla="*/ 8 h 11"/>
                <a:gd name="T30" fmla="*/ 10 w 11"/>
                <a:gd name="T31" fmla="*/ 5 h 11"/>
                <a:gd name="T32" fmla="*/ 8 w 11"/>
                <a:gd name="T33" fmla="*/ 2 h 11"/>
                <a:gd name="T34" fmla="*/ 8 w 11"/>
                <a:gd name="T35" fmla="*/ 1 h 11"/>
                <a:gd name="T36" fmla="*/ 8 w 11"/>
                <a:gd name="T37" fmla="*/ 1 h 11"/>
                <a:gd name="T38" fmla="*/ 9 w 11"/>
                <a:gd name="T39" fmla="*/ 0 h 11"/>
                <a:gd name="T40" fmla="*/ 10 w 11"/>
                <a:gd name="T4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11" y="8"/>
                    <a:pt x="10" y="9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4" y="11"/>
                    <a:pt x="3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3" y="9"/>
                    <a:pt x="4" y="9"/>
                    <a:pt x="6" y="9"/>
                  </a:cubicBezTo>
                  <a:cubicBezTo>
                    <a:pt x="7" y="9"/>
                    <a:pt x="8" y="9"/>
                    <a:pt x="8" y="8"/>
                  </a:cubicBezTo>
                  <a:cubicBezTo>
                    <a:pt x="9" y="7"/>
                    <a:pt x="10" y="6"/>
                    <a:pt x="10" y="5"/>
                  </a:cubicBezTo>
                  <a:cubicBezTo>
                    <a:pt x="10" y="4"/>
                    <a:pt x="9" y="3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1"/>
            <p:cNvSpPr>
              <a:spLocks/>
            </p:cNvSpPr>
            <p:nvPr/>
          </p:nvSpPr>
          <p:spPr bwMode="auto">
            <a:xfrm>
              <a:off x="6761752" y="4102642"/>
              <a:ext cx="1683" cy="18502"/>
            </a:xfrm>
            <a:custGeom>
              <a:avLst/>
              <a:gdLst>
                <a:gd name="T0" fmla="*/ 1 w 1"/>
                <a:gd name="T1" fmla="*/ 9 h 11"/>
                <a:gd name="T2" fmla="*/ 1 w 1"/>
                <a:gd name="T3" fmla="*/ 11 h 11"/>
                <a:gd name="T4" fmla="*/ 1 w 1"/>
                <a:gd name="T5" fmla="*/ 11 h 11"/>
                <a:gd name="T6" fmla="*/ 0 w 1"/>
                <a:gd name="T7" fmla="*/ 11 h 11"/>
                <a:gd name="T8" fmla="*/ 0 w 1"/>
                <a:gd name="T9" fmla="*/ 9 h 11"/>
                <a:gd name="T10" fmla="*/ 0 w 1"/>
                <a:gd name="T11" fmla="*/ 2 h 11"/>
                <a:gd name="T12" fmla="*/ 0 w 1"/>
                <a:gd name="T13" fmla="*/ 0 h 11"/>
                <a:gd name="T14" fmla="*/ 1 w 1"/>
                <a:gd name="T15" fmla="*/ 0 h 11"/>
                <a:gd name="T16" fmla="*/ 1 w 1"/>
                <a:gd name="T17" fmla="*/ 0 h 11"/>
                <a:gd name="T18" fmla="*/ 1 w 1"/>
                <a:gd name="T19" fmla="*/ 2 h 11"/>
                <a:gd name="T20" fmla="*/ 1 w 1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1">
                  <a:moveTo>
                    <a:pt x="1" y="9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7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2"/>
            <p:cNvSpPr>
              <a:spLocks/>
            </p:cNvSpPr>
            <p:nvPr/>
          </p:nvSpPr>
          <p:spPr bwMode="auto">
            <a:xfrm>
              <a:off x="5739114" y="3574503"/>
              <a:ext cx="851077" cy="706428"/>
            </a:xfrm>
            <a:custGeom>
              <a:avLst/>
              <a:gdLst>
                <a:gd name="T0" fmla="*/ 384 w 387"/>
                <a:gd name="T1" fmla="*/ 3 h 321"/>
                <a:gd name="T2" fmla="*/ 387 w 387"/>
                <a:gd name="T3" fmla="*/ 10 h 321"/>
                <a:gd name="T4" fmla="*/ 387 w 387"/>
                <a:gd name="T5" fmla="*/ 265 h 321"/>
                <a:gd name="T6" fmla="*/ 384 w 387"/>
                <a:gd name="T7" fmla="*/ 272 h 321"/>
                <a:gd name="T8" fmla="*/ 377 w 387"/>
                <a:gd name="T9" fmla="*/ 275 h 321"/>
                <a:gd name="T10" fmla="*/ 228 w 387"/>
                <a:gd name="T11" fmla="*/ 275 h 321"/>
                <a:gd name="T12" fmla="*/ 228 w 387"/>
                <a:gd name="T13" fmla="*/ 311 h 321"/>
                <a:gd name="T14" fmla="*/ 266 w 387"/>
                <a:gd name="T15" fmla="*/ 311 h 321"/>
                <a:gd name="T16" fmla="*/ 270 w 387"/>
                <a:gd name="T17" fmla="*/ 312 h 321"/>
                <a:gd name="T18" fmla="*/ 271 w 387"/>
                <a:gd name="T19" fmla="*/ 316 h 321"/>
                <a:gd name="T20" fmla="*/ 270 w 387"/>
                <a:gd name="T21" fmla="*/ 319 h 321"/>
                <a:gd name="T22" fmla="*/ 266 w 387"/>
                <a:gd name="T23" fmla="*/ 321 h 321"/>
                <a:gd name="T24" fmla="*/ 121 w 387"/>
                <a:gd name="T25" fmla="*/ 321 h 321"/>
                <a:gd name="T26" fmla="*/ 117 w 387"/>
                <a:gd name="T27" fmla="*/ 319 h 321"/>
                <a:gd name="T28" fmla="*/ 116 w 387"/>
                <a:gd name="T29" fmla="*/ 316 h 321"/>
                <a:gd name="T30" fmla="*/ 117 w 387"/>
                <a:gd name="T31" fmla="*/ 312 h 321"/>
                <a:gd name="T32" fmla="*/ 121 w 387"/>
                <a:gd name="T33" fmla="*/ 311 h 321"/>
                <a:gd name="T34" fmla="*/ 159 w 387"/>
                <a:gd name="T35" fmla="*/ 311 h 321"/>
                <a:gd name="T36" fmla="*/ 159 w 387"/>
                <a:gd name="T37" fmla="*/ 275 h 321"/>
                <a:gd name="T38" fmla="*/ 10 w 387"/>
                <a:gd name="T39" fmla="*/ 275 h 321"/>
                <a:gd name="T40" fmla="*/ 3 w 387"/>
                <a:gd name="T41" fmla="*/ 272 h 321"/>
                <a:gd name="T42" fmla="*/ 0 w 387"/>
                <a:gd name="T43" fmla="*/ 265 h 321"/>
                <a:gd name="T44" fmla="*/ 0 w 387"/>
                <a:gd name="T45" fmla="*/ 10 h 321"/>
                <a:gd name="T46" fmla="*/ 3 w 387"/>
                <a:gd name="T47" fmla="*/ 3 h 321"/>
                <a:gd name="T48" fmla="*/ 10 w 387"/>
                <a:gd name="T49" fmla="*/ 0 h 321"/>
                <a:gd name="T50" fmla="*/ 377 w 387"/>
                <a:gd name="T51" fmla="*/ 0 h 321"/>
                <a:gd name="T52" fmla="*/ 384 w 387"/>
                <a:gd name="T53" fmla="*/ 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7" h="321">
                  <a:moveTo>
                    <a:pt x="384" y="3"/>
                  </a:moveTo>
                  <a:cubicBezTo>
                    <a:pt x="386" y="4"/>
                    <a:pt x="387" y="7"/>
                    <a:pt x="387" y="10"/>
                  </a:cubicBezTo>
                  <a:cubicBezTo>
                    <a:pt x="387" y="265"/>
                    <a:pt x="387" y="265"/>
                    <a:pt x="387" y="265"/>
                  </a:cubicBezTo>
                  <a:cubicBezTo>
                    <a:pt x="387" y="268"/>
                    <a:pt x="386" y="270"/>
                    <a:pt x="384" y="272"/>
                  </a:cubicBezTo>
                  <a:cubicBezTo>
                    <a:pt x="382" y="274"/>
                    <a:pt x="380" y="275"/>
                    <a:pt x="377" y="275"/>
                  </a:cubicBezTo>
                  <a:cubicBezTo>
                    <a:pt x="228" y="275"/>
                    <a:pt x="228" y="275"/>
                    <a:pt x="228" y="275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7" y="311"/>
                    <a:pt x="269" y="311"/>
                    <a:pt x="270" y="312"/>
                  </a:cubicBezTo>
                  <a:cubicBezTo>
                    <a:pt x="271" y="313"/>
                    <a:pt x="271" y="315"/>
                    <a:pt x="271" y="316"/>
                  </a:cubicBezTo>
                  <a:cubicBezTo>
                    <a:pt x="271" y="317"/>
                    <a:pt x="271" y="318"/>
                    <a:pt x="270" y="319"/>
                  </a:cubicBezTo>
                  <a:cubicBezTo>
                    <a:pt x="269" y="320"/>
                    <a:pt x="267" y="321"/>
                    <a:pt x="266" y="321"/>
                  </a:cubicBezTo>
                  <a:cubicBezTo>
                    <a:pt x="121" y="321"/>
                    <a:pt x="121" y="321"/>
                    <a:pt x="121" y="321"/>
                  </a:cubicBezTo>
                  <a:cubicBezTo>
                    <a:pt x="119" y="321"/>
                    <a:pt x="118" y="320"/>
                    <a:pt x="117" y="319"/>
                  </a:cubicBezTo>
                  <a:cubicBezTo>
                    <a:pt x="116" y="318"/>
                    <a:pt x="116" y="317"/>
                    <a:pt x="116" y="316"/>
                  </a:cubicBezTo>
                  <a:cubicBezTo>
                    <a:pt x="116" y="315"/>
                    <a:pt x="116" y="313"/>
                    <a:pt x="117" y="312"/>
                  </a:cubicBezTo>
                  <a:cubicBezTo>
                    <a:pt x="118" y="311"/>
                    <a:pt x="119" y="311"/>
                    <a:pt x="121" y="311"/>
                  </a:cubicBezTo>
                  <a:cubicBezTo>
                    <a:pt x="159" y="311"/>
                    <a:pt x="159" y="311"/>
                    <a:pt x="159" y="311"/>
                  </a:cubicBezTo>
                  <a:cubicBezTo>
                    <a:pt x="159" y="275"/>
                    <a:pt x="159" y="275"/>
                    <a:pt x="159" y="275"/>
                  </a:cubicBezTo>
                  <a:cubicBezTo>
                    <a:pt x="10" y="275"/>
                    <a:pt x="10" y="275"/>
                    <a:pt x="10" y="275"/>
                  </a:cubicBezTo>
                  <a:cubicBezTo>
                    <a:pt x="7" y="275"/>
                    <a:pt x="5" y="274"/>
                    <a:pt x="3" y="272"/>
                  </a:cubicBezTo>
                  <a:cubicBezTo>
                    <a:pt x="1" y="270"/>
                    <a:pt x="0" y="268"/>
                    <a:pt x="0" y="2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80" y="0"/>
                    <a:pt x="382" y="1"/>
                    <a:pt x="384" y="3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03"/>
            <p:cNvSpPr>
              <a:spLocks noChangeArrowheads="1"/>
            </p:cNvSpPr>
            <p:nvPr/>
          </p:nvSpPr>
          <p:spPr bwMode="auto">
            <a:xfrm>
              <a:off x="5767708" y="3606460"/>
              <a:ext cx="790526" cy="472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4"/>
            <p:cNvSpPr>
              <a:spLocks/>
            </p:cNvSpPr>
            <p:nvPr/>
          </p:nvSpPr>
          <p:spPr bwMode="auto">
            <a:xfrm>
              <a:off x="6154561" y="4122826"/>
              <a:ext cx="16820" cy="16820"/>
            </a:xfrm>
            <a:custGeom>
              <a:avLst/>
              <a:gdLst>
                <a:gd name="T0" fmla="*/ 8 w 8"/>
                <a:gd name="T1" fmla="*/ 4 h 8"/>
                <a:gd name="T2" fmla="*/ 7 w 8"/>
                <a:gd name="T3" fmla="*/ 7 h 8"/>
                <a:gd name="T4" fmla="*/ 4 w 8"/>
                <a:gd name="T5" fmla="*/ 8 h 8"/>
                <a:gd name="T6" fmla="*/ 1 w 8"/>
                <a:gd name="T7" fmla="*/ 7 h 8"/>
                <a:gd name="T8" fmla="*/ 0 w 8"/>
                <a:gd name="T9" fmla="*/ 4 h 8"/>
                <a:gd name="T10" fmla="*/ 1 w 8"/>
                <a:gd name="T11" fmla="*/ 2 h 8"/>
                <a:gd name="T12" fmla="*/ 4 w 8"/>
                <a:gd name="T13" fmla="*/ 0 h 8"/>
                <a:gd name="T14" fmla="*/ 7 w 8"/>
                <a:gd name="T15" fmla="*/ 2 h 8"/>
                <a:gd name="T16" fmla="*/ 8 w 8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5"/>
            <p:cNvSpPr>
              <a:spLocks/>
            </p:cNvSpPr>
            <p:nvPr/>
          </p:nvSpPr>
          <p:spPr bwMode="auto">
            <a:xfrm>
              <a:off x="6105783" y="4122826"/>
              <a:ext cx="16820" cy="16820"/>
            </a:xfrm>
            <a:custGeom>
              <a:avLst/>
              <a:gdLst>
                <a:gd name="T0" fmla="*/ 4 w 8"/>
                <a:gd name="T1" fmla="*/ 0 h 8"/>
                <a:gd name="T2" fmla="*/ 7 w 8"/>
                <a:gd name="T3" fmla="*/ 2 h 8"/>
                <a:gd name="T4" fmla="*/ 8 w 8"/>
                <a:gd name="T5" fmla="*/ 4 h 8"/>
                <a:gd name="T6" fmla="*/ 7 w 8"/>
                <a:gd name="T7" fmla="*/ 7 h 8"/>
                <a:gd name="T8" fmla="*/ 4 w 8"/>
                <a:gd name="T9" fmla="*/ 8 h 8"/>
                <a:gd name="T10" fmla="*/ 1 w 8"/>
                <a:gd name="T11" fmla="*/ 7 h 8"/>
                <a:gd name="T12" fmla="*/ 0 w 8"/>
                <a:gd name="T13" fmla="*/ 4 h 8"/>
                <a:gd name="T14" fmla="*/ 1 w 8"/>
                <a:gd name="T15" fmla="*/ 2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"/>
            <p:cNvSpPr>
              <a:spLocks/>
            </p:cNvSpPr>
            <p:nvPr/>
          </p:nvSpPr>
          <p:spPr bwMode="auto">
            <a:xfrm>
              <a:off x="6205020" y="4122826"/>
              <a:ext cx="16820" cy="16820"/>
            </a:xfrm>
            <a:custGeom>
              <a:avLst/>
              <a:gdLst>
                <a:gd name="T0" fmla="*/ 8 w 8"/>
                <a:gd name="T1" fmla="*/ 4 h 8"/>
                <a:gd name="T2" fmla="*/ 7 w 8"/>
                <a:gd name="T3" fmla="*/ 7 h 8"/>
                <a:gd name="T4" fmla="*/ 4 w 8"/>
                <a:gd name="T5" fmla="*/ 8 h 8"/>
                <a:gd name="T6" fmla="*/ 1 w 8"/>
                <a:gd name="T7" fmla="*/ 7 h 8"/>
                <a:gd name="T8" fmla="*/ 0 w 8"/>
                <a:gd name="T9" fmla="*/ 4 h 8"/>
                <a:gd name="T10" fmla="*/ 1 w 8"/>
                <a:gd name="T11" fmla="*/ 2 h 8"/>
                <a:gd name="T12" fmla="*/ 4 w 8"/>
                <a:gd name="T13" fmla="*/ 0 h 8"/>
                <a:gd name="T14" fmla="*/ 7 w 8"/>
                <a:gd name="T15" fmla="*/ 2 h 8"/>
                <a:gd name="T16" fmla="*/ 8 w 8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7"/>
            <p:cNvSpPr>
              <a:spLocks/>
            </p:cNvSpPr>
            <p:nvPr/>
          </p:nvSpPr>
          <p:spPr bwMode="auto">
            <a:xfrm>
              <a:off x="6448905" y="4129554"/>
              <a:ext cx="35322" cy="6728"/>
            </a:xfrm>
            <a:custGeom>
              <a:avLst/>
              <a:gdLst>
                <a:gd name="T0" fmla="*/ 1 w 21"/>
                <a:gd name="T1" fmla="*/ 0 h 4"/>
                <a:gd name="T2" fmla="*/ 20 w 21"/>
                <a:gd name="T3" fmla="*/ 0 h 4"/>
                <a:gd name="T4" fmla="*/ 20 w 21"/>
                <a:gd name="T5" fmla="*/ 0 h 4"/>
                <a:gd name="T6" fmla="*/ 21 w 21"/>
                <a:gd name="T7" fmla="*/ 1 h 4"/>
                <a:gd name="T8" fmla="*/ 21 w 21"/>
                <a:gd name="T9" fmla="*/ 3 h 4"/>
                <a:gd name="T10" fmla="*/ 20 w 21"/>
                <a:gd name="T11" fmla="*/ 3 h 4"/>
                <a:gd name="T12" fmla="*/ 20 w 21"/>
                <a:gd name="T13" fmla="*/ 4 h 4"/>
                <a:gd name="T14" fmla="*/ 1 w 21"/>
                <a:gd name="T15" fmla="*/ 4 h 4"/>
                <a:gd name="T16" fmla="*/ 0 w 21"/>
                <a:gd name="T17" fmla="*/ 3 h 4"/>
                <a:gd name="T18" fmla="*/ 0 w 21"/>
                <a:gd name="T19" fmla="*/ 3 h 4"/>
                <a:gd name="T20" fmla="*/ 0 w 21"/>
                <a:gd name="T21" fmla="*/ 1 h 4"/>
                <a:gd name="T22" fmla="*/ 0 w 21"/>
                <a:gd name="T23" fmla="*/ 0 h 4"/>
                <a:gd name="T24" fmla="*/ 1 w 21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4">
                  <a:moveTo>
                    <a:pt x="1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87034" y="5559229"/>
            <a:ext cx="5136738" cy="941903"/>
            <a:chOff x="3787034" y="5559229"/>
            <a:chExt cx="5136738" cy="941903"/>
          </a:xfrm>
        </p:grpSpPr>
        <p:sp>
          <p:nvSpPr>
            <p:cNvPr id="238" name="Freeform 77"/>
            <p:cNvSpPr>
              <a:spLocks/>
            </p:cNvSpPr>
            <p:nvPr/>
          </p:nvSpPr>
          <p:spPr bwMode="auto">
            <a:xfrm>
              <a:off x="3787034" y="5559229"/>
              <a:ext cx="1091599" cy="941903"/>
            </a:xfrm>
            <a:custGeom>
              <a:avLst/>
              <a:gdLst>
                <a:gd name="T0" fmla="*/ 484 w 496"/>
                <a:gd name="T1" fmla="*/ 8 h 428"/>
                <a:gd name="T2" fmla="*/ 496 w 496"/>
                <a:gd name="T3" fmla="*/ 40 h 428"/>
                <a:gd name="T4" fmla="*/ 496 w 496"/>
                <a:gd name="T5" fmla="*/ 388 h 428"/>
                <a:gd name="T6" fmla="*/ 456 w 496"/>
                <a:gd name="T7" fmla="*/ 428 h 428"/>
                <a:gd name="T8" fmla="*/ 40 w 496"/>
                <a:gd name="T9" fmla="*/ 428 h 428"/>
                <a:gd name="T10" fmla="*/ 0 w 496"/>
                <a:gd name="T11" fmla="*/ 388 h 428"/>
                <a:gd name="T12" fmla="*/ 0 w 496"/>
                <a:gd name="T13" fmla="*/ 40 h 428"/>
                <a:gd name="T14" fmla="*/ 40 w 496"/>
                <a:gd name="T15" fmla="*/ 0 h 428"/>
                <a:gd name="T16" fmla="*/ 456 w 496"/>
                <a:gd name="T17" fmla="*/ 0 h 428"/>
                <a:gd name="T18" fmla="*/ 484 w 496"/>
                <a:gd name="T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484" y="8"/>
                  </a:moveTo>
                  <a:cubicBezTo>
                    <a:pt x="492" y="15"/>
                    <a:pt x="496" y="25"/>
                    <a:pt x="496" y="40"/>
                  </a:cubicBezTo>
                  <a:cubicBezTo>
                    <a:pt x="496" y="388"/>
                    <a:pt x="496" y="388"/>
                    <a:pt x="496" y="388"/>
                  </a:cubicBezTo>
                  <a:cubicBezTo>
                    <a:pt x="496" y="415"/>
                    <a:pt x="483" y="428"/>
                    <a:pt x="456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13" y="428"/>
                    <a:pt x="0" y="415"/>
                    <a:pt x="0" y="3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3"/>
                    <a:pt x="13" y="0"/>
                    <a:pt x="40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68" y="0"/>
                    <a:pt x="477" y="3"/>
                    <a:pt x="484" y="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8"/>
            <p:cNvSpPr>
              <a:spLocks/>
            </p:cNvSpPr>
            <p:nvPr/>
          </p:nvSpPr>
          <p:spPr bwMode="auto">
            <a:xfrm>
              <a:off x="3787034" y="5559229"/>
              <a:ext cx="1091599" cy="941903"/>
            </a:xfrm>
            <a:custGeom>
              <a:avLst/>
              <a:gdLst>
                <a:gd name="T0" fmla="*/ 484 w 496"/>
                <a:gd name="T1" fmla="*/ 8 h 428"/>
                <a:gd name="T2" fmla="*/ 456 w 496"/>
                <a:gd name="T3" fmla="*/ 0 h 428"/>
                <a:gd name="T4" fmla="*/ 40 w 496"/>
                <a:gd name="T5" fmla="*/ 0 h 428"/>
                <a:gd name="T6" fmla="*/ 0 w 496"/>
                <a:gd name="T7" fmla="*/ 40 h 428"/>
                <a:gd name="T8" fmla="*/ 0 w 496"/>
                <a:gd name="T9" fmla="*/ 388 h 428"/>
                <a:gd name="T10" fmla="*/ 40 w 496"/>
                <a:gd name="T11" fmla="*/ 428 h 428"/>
                <a:gd name="T12" fmla="*/ 456 w 496"/>
                <a:gd name="T13" fmla="*/ 428 h 428"/>
                <a:gd name="T14" fmla="*/ 496 w 496"/>
                <a:gd name="T15" fmla="*/ 388 h 428"/>
                <a:gd name="T16" fmla="*/ 496 w 496"/>
                <a:gd name="T17" fmla="*/ 40 h 428"/>
                <a:gd name="T18" fmla="*/ 484 w 496"/>
                <a:gd name="T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484" y="8"/>
                  </a:moveTo>
                  <a:cubicBezTo>
                    <a:pt x="477" y="3"/>
                    <a:pt x="468" y="0"/>
                    <a:pt x="4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13" y="428"/>
                    <a:pt x="40" y="428"/>
                  </a:cubicBezTo>
                  <a:cubicBezTo>
                    <a:pt x="456" y="428"/>
                    <a:pt x="456" y="428"/>
                    <a:pt x="456" y="428"/>
                  </a:cubicBezTo>
                  <a:cubicBezTo>
                    <a:pt x="483" y="428"/>
                    <a:pt x="496" y="415"/>
                    <a:pt x="496" y="388"/>
                  </a:cubicBezTo>
                  <a:cubicBezTo>
                    <a:pt x="496" y="40"/>
                    <a:pt x="496" y="40"/>
                    <a:pt x="496" y="40"/>
                  </a:cubicBezTo>
                  <a:cubicBezTo>
                    <a:pt x="496" y="25"/>
                    <a:pt x="492" y="15"/>
                    <a:pt x="484" y="8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9"/>
            <p:cNvSpPr>
              <a:spLocks/>
            </p:cNvSpPr>
            <p:nvPr/>
          </p:nvSpPr>
          <p:spPr bwMode="auto">
            <a:xfrm>
              <a:off x="3983824" y="5687058"/>
              <a:ext cx="676152" cy="491135"/>
            </a:xfrm>
            <a:custGeom>
              <a:avLst/>
              <a:gdLst>
                <a:gd name="T0" fmla="*/ 304 w 308"/>
                <a:gd name="T1" fmla="*/ 3 h 223"/>
                <a:gd name="T2" fmla="*/ 308 w 308"/>
                <a:gd name="T3" fmla="*/ 11 h 223"/>
                <a:gd name="T4" fmla="*/ 308 w 308"/>
                <a:gd name="T5" fmla="*/ 211 h 223"/>
                <a:gd name="T6" fmla="*/ 304 w 308"/>
                <a:gd name="T7" fmla="*/ 219 h 223"/>
                <a:gd name="T8" fmla="*/ 296 w 308"/>
                <a:gd name="T9" fmla="*/ 223 h 223"/>
                <a:gd name="T10" fmla="*/ 12 w 308"/>
                <a:gd name="T11" fmla="*/ 223 h 223"/>
                <a:gd name="T12" fmla="*/ 4 w 308"/>
                <a:gd name="T13" fmla="*/ 219 h 223"/>
                <a:gd name="T14" fmla="*/ 0 w 308"/>
                <a:gd name="T15" fmla="*/ 211 h 223"/>
                <a:gd name="T16" fmla="*/ 0 w 308"/>
                <a:gd name="T17" fmla="*/ 11 h 223"/>
                <a:gd name="T18" fmla="*/ 4 w 308"/>
                <a:gd name="T19" fmla="*/ 3 h 223"/>
                <a:gd name="T20" fmla="*/ 12 w 308"/>
                <a:gd name="T21" fmla="*/ 0 h 223"/>
                <a:gd name="T22" fmla="*/ 296 w 308"/>
                <a:gd name="T23" fmla="*/ 0 h 223"/>
                <a:gd name="T24" fmla="*/ 304 w 308"/>
                <a:gd name="T25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223">
                  <a:moveTo>
                    <a:pt x="304" y="3"/>
                  </a:moveTo>
                  <a:cubicBezTo>
                    <a:pt x="306" y="5"/>
                    <a:pt x="308" y="8"/>
                    <a:pt x="308" y="11"/>
                  </a:cubicBezTo>
                  <a:cubicBezTo>
                    <a:pt x="308" y="211"/>
                    <a:pt x="308" y="211"/>
                    <a:pt x="308" y="211"/>
                  </a:cubicBezTo>
                  <a:cubicBezTo>
                    <a:pt x="308" y="214"/>
                    <a:pt x="306" y="217"/>
                    <a:pt x="304" y="219"/>
                  </a:cubicBezTo>
                  <a:cubicBezTo>
                    <a:pt x="302" y="221"/>
                    <a:pt x="299" y="223"/>
                    <a:pt x="29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9" y="223"/>
                    <a:pt x="6" y="221"/>
                    <a:pt x="4" y="219"/>
                  </a:cubicBezTo>
                  <a:cubicBezTo>
                    <a:pt x="2" y="217"/>
                    <a:pt x="0" y="214"/>
                    <a:pt x="0" y="2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9" y="0"/>
                    <a:pt x="302" y="1"/>
                    <a:pt x="304" y="3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0"/>
            <p:cNvSpPr>
              <a:spLocks/>
            </p:cNvSpPr>
            <p:nvPr/>
          </p:nvSpPr>
          <p:spPr bwMode="auto">
            <a:xfrm>
              <a:off x="3901408" y="6139508"/>
              <a:ext cx="837621" cy="50459"/>
            </a:xfrm>
            <a:custGeom>
              <a:avLst/>
              <a:gdLst>
                <a:gd name="T0" fmla="*/ 381 w 381"/>
                <a:gd name="T1" fmla="*/ 12 h 23"/>
                <a:gd name="T2" fmla="*/ 378 w 381"/>
                <a:gd name="T3" fmla="*/ 20 h 23"/>
                <a:gd name="T4" fmla="*/ 370 w 381"/>
                <a:gd name="T5" fmla="*/ 23 h 23"/>
                <a:gd name="T6" fmla="*/ 12 w 381"/>
                <a:gd name="T7" fmla="*/ 23 h 23"/>
                <a:gd name="T8" fmla="*/ 4 w 381"/>
                <a:gd name="T9" fmla="*/ 20 h 23"/>
                <a:gd name="T10" fmla="*/ 0 w 381"/>
                <a:gd name="T11" fmla="*/ 12 h 23"/>
                <a:gd name="T12" fmla="*/ 0 w 381"/>
                <a:gd name="T13" fmla="*/ 0 h 23"/>
                <a:gd name="T14" fmla="*/ 381 w 381"/>
                <a:gd name="T15" fmla="*/ 0 h 23"/>
                <a:gd name="T16" fmla="*/ 381 w 381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3">
                  <a:moveTo>
                    <a:pt x="381" y="12"/>
                  </a:moveTo>
                  <a:cubicBezTo>
                    <a:pt x="381" y="15"/>
                    <a:pt x="380" y="18"/>
                    <a:pt x="378" y="20"/>
                  </a:cubicBezTo>
                  <a:cubicBezTo>
                    <a:pt x="376" y="22"/>
                    <a:pt x="373" y="23"/>
                    <a:pt x="37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2" y="18"/>
                    <a:pt x="0" y="15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1" y="0"/>
                    <a:pt x="381" y="0"/>
                    <a:pt x="381" y="0"/>
                  </a:cubicBezTo>
                  <a:lnTo>
                    <a:pt x="381" y="12"/>
                  </a:ln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81"/>
            <p:cNvSpPr>
              <a:spLocks/>
            </p:cNvSpPr>
            <p:nvPr/>
          </p:nvSpPr>
          <p:spPr bwMode="auto">
            <a:xfrm>
              <a:off x="4022510" y="5720698"/>
              <a:ext cx="600464" cy="386853"/>
            </a:xfrm>
            <a:custGeom>
              <a:avLst/>
              <a:gdLst>
                <a:gd name="T0" fmla="*/ 273 w 273"/>
                <a:gd name="T1" fmla="*/ 2 h 176"/>
                <a:gd name="T2" fmla="*/ 273 w 273"/>
                <a:gd name="T3" fmla="*/ 174 h 176"/>
                <a:gd name="T4" fmla="*/ 272 w 273"/>
                <a:gd name="T5" fmla="*/ 176 h 176"/>
                <a:gd name="T6" fmla="*/ 270 w 273"/>
                <a:gd name="T7" fmla="*/ 176 h 176"/>
                <a:gd name="T8" fmla="*/ 2 w 273"/>
                <a:gd name="T9" fmla="*/ 176 h 176"/>
                <a:gd name="T10" fmla="*/ 0 w 273"/>
                <a:gd name="T11" fmla="*/ 176 h 176"/>
                <a:gd name="T12" fmla="*/ 0 w 273"/>
                <a:gd name="T13" fmla="*/ 174 h 176"/>
                <a:gd name="T14" fmla="*/ 0 w 273"/>
                <a:gd name="T15" fmla="*/ 2 h 176"/>
                <a:gd name="T16" fmla="*/ 0 w 273"/>
                <a:gd name="T17" fmla="*/ 0 h 176"/>
                <a:gd name="T18" fmla="*/ 2 w 273"/>
                <a:gd name="T19" fmla="*/ 0 h 176"/>
                <a:gd name="T20" fmla="*/ 270 w 273"/>
                <a:gd name="T21" fmla="*/ 0 h 176"/>
                <a:gd name="T22" fmla="*/ 272 w 273"/>
                <a:gd name="T23" fmla="*/ 0 h 176"/>
                <a:gd name="T24" fmla="*/ 273 w 273"/>
                <a:gd name="T25" fmla="*/ 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76">
                  <a:moveTo>
                    <a:pt x="273" y="2"/>
                  </a:moveTo>
                  <a:cubicBezTo>
                    <a:pt x="273" y="174"/>
                    <a:pt x="273" y="174"/>
                    <a:pt x="273" y="174"/>
                  </a:cubicBezTo>
                  <a:cubicBezTo>
                    <a:pt x="273" y="175"/>
                    <a:pt x="273" y="175"/>
                    <a:pt x="272" y="176"/>
                  </a:cubicBezTo>
                  <a:cubicBezTo>
                    <a:pt x="272" y="176"/>
                    <a:pt x="271" y="176"/>
                    <a:pt x="270" y="176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1" y="176"/>
                    <a:pt x="0" y="176"/>
                  </a:cubicBezTo>
                  <a:cubicBezTo>
                    <a:pt x="0" y="175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1" y="0"/>
                    <a:pt x="272" y="0"/>
                    <a:pt x="272" y="0"/>
                  </a:cubicBezTo>
                  <a:cubicBezTo>
                    <a:pt x="273" y="1"/>
                    <a:pt x="273" y="1"/>
                    <a:pt x="2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82"/>
            <p:cNvSpPr>
              <a:spLocks noChangeArrowheads="1"/>
            </p:cNvSpPr>
            <p:nvPr/>
          </p:nvSpPr>
          <p:spPr bwMode="auto">
            <a:xfrm>
              <a:off x="4252939" y="6161374"/>
              <a:ext cx="111010" cy="100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83"/>
            <p:cNvSpPr>
              <a:spLocks noChangeArrowheads="1"/>
            </p:cNvSpPr>
            <p:nvPr/>
          </p:nvSpPr>
          <p:spPr bwMode="auto">
            <a:xfrm>
              <a:off x="3905250" y="6206787"/>
              <a:ext cx="85059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Developer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Freeform 84"/>
            <p:cNvSpPr>
              <a:spLocks/>
            </p:cNvSpPr>
            <p:nvPr/>
          </p:nvSpPr>
          <p:spPr bwMode="auto">
            <a:xfrm>
              <a:off x="5810444" y="5559229"/>
              <a:ext cx="1089917" cy="941903"/>
            </a:xfrm>
            <a:custGeom>
              <a:avLst/>
              <a:gdLst>
                <a:gd name="T0" fmla="*/ 0 w 496"/>
                <a:gd name="T1" fmla="*/ 40 h 428"/>
                <a:gd name="T2" fmla="*/ 40 w 496"/>
                <a:gd name="T3" fmla="*/ 0 h 428"/>
                <a:gd name="T4" fmla="*/ 456 w 496"/>
                <a:gd name="T5" fmla="*/ 0 h 428"/>
                <a:gd name="T6" fmla="*/ 484 w 496"/>
                <a:gd name="T7" fmla="*/ 8 h 428"/>
                <a:gd name="T8" fmla="*/ 496 w 496"/>
                <a:gd name="T9" fmla="*/ 40 h 428"/>
                <a:gd name="T10" fmla="*/ 496 w 496"/>
                <a:gd name="T11" fmla="*/ 388 h 428"/>
                <a:gd name="T12" fmla="*/ 456 w 496"/>
                <a:gd name="T13" fmla="*/ 428 h 428"/>
                <a:gd name="T14" fmla="*/ 40 w 496"/>
                <a:gd name="T15" fmla="*/ 428 h 428"/>
                <a:gd name="T16" fmla="*/ 0 w 496"/>
                <a:gd name="T17" fmla="*/ 388 h 428"/>
                <a:gd name="T18" fmla="*/ 0 w 496"/>
                <a:gd name="T19" fmla="*/ 4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0" y="40"/>
                  </a:moveTo>
                  <a:cubicBezTo>
                    <a:pt x="0" y="13"/>
                    <a:pt x="13" y="0"/>
                    <a:pt x="40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68" y="0"/>
                    <a:pt x="477" y="3"/>
                    <a:pt x="484" y="8"/>
                  </a:cubicBezTo>
                  <a:cubicBezTo>
                    <a:pt x="492" y="15"/>
                    <a:pt x="496" y="25"/>
                    <a:pt x="496" y="40"/>
                  </a:cubicBezTo>
                  <a:cubicBezTo>
                    <a:pt x="496" y="388"/>
                    <a:pt x="496" y="388"/>
                    <a:pt x="496" y="388"/>
                  </a:cubicBezTo>
                  <a:cubicBezTo>
                    <a:pt x="496" y="415"/>
                    <a:pt x="483" y="428"/>
                    <a:pt x="456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13" y="428"/>
                    <a:pt x="0" y="415"/>
                    <a:pt x="0" y="38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5"/>
            <p:cNvSpPr>
              <a:spLocks/>
            </p:cNvSpPr>
            <p:nvPr/>
          </p:nvSpPr>
          <p:spPr bwMode="auto">
            <a:xfrm>
              <a:off x="5810444" y="5559229"/>
              <a:ext cx="1089917" cy="941903"/>
            </a:xfrm>
            <a:custGeom>
              <a:avLst/>
              <a:gdLst>
                <a:gd name="T0" fmla="*/ 0 w 496"/>
                <a:gd name="T1" fmla="*/ 40 h 428"/>
                <a:gd name="T2" fmla="*/ 0 w 496"/>
                <a:gd name="T3" fmla="*/ 388 h 428"/>
                <a:gd name="T4" fmla="*/ 40 w 496"/>
                <a:gd name="T5" fmla="*/ 428 h 428"/>
                <a:gd name="T6" fmla="*/ 456 w 496"/>
                <a:gd name="T7" fmla="*/ 428 h 428"/>
                <a:gd name="T8" fmla="*/ 496 w 496"/>
                <a:gd name="T9" fmla="*/ 388 h 428"/>
                <a:gd name="T10" fmla="*/ 496 w 496"/>
                <a:gd name="T11" fmla="*/ 40 h 428"/>
                <a:gd name="T12" fmla="*/ 484 w 496"/>
                <a:gd name="T13" fmla="*/ 8 h 428"/>
                <a:gd name="T14" fmla="*/ 456 w 496"/>
                <a:gd name="T15" fmla="*/ 0 h 428"/>
                <a:gd name="T16" fmla="*/ 40 w 496"/>
                <a:gd name="T17" fmla="*/ 0 h 428"/>
                <a:gd name="T18" fmla="*/ 0 w 496"/>
                <a:gd name="T19" fmla="*/ 4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0" y="40"/>
                  </a:move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13" y="428"/>
                    <a:pt x="40" y="428"/>
                  </a:cubicBezTo>
                  <a:cubicBezTo>
                    <a:pt x="456" y="428"/>
                    <a:pt x="456" y="428"/>
                    <a:pt x="456" y="428"/>
                  </a:cubicBezTo>
                  <a:cubicBezTo>
                    <a:pt x="483" y="428"/>
                    <a:pt x="496" y="415"/>
                    <a:pt x="496" y="388"/>
                  </a:cubicBezTo>
                  <a:cubicBezTo>
                    <a:pt x="496" y="40"/>
                    <a:pt x="496" y="40"/>
                    <a:pt x="496" y="40"/>
                  </a:cubicBezTo>
                  <a:cubicBezTo>
                    <a:pt x="496" y="25"/>
                    <a:pt x="492" y="15"/>
                    <a:pt x="484" y="8"/>
                  </a:cubicBezTo>
                  <a:cubicBezTo>
                    <a:pt x="477" y="3"/>
                    <a:pt x="468" y="0"/>
                    <a:pt x="4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6"/>
            <p:cNvSpPr>
              <a:spLocks/>
            </p:cNvSpPr>
            <p:nvPr/>
          </p:nvSpPr>
          <p:spPr bwMode="auto">
            <a:xfrm>
              <a:off x="6005553" y="5687058"/>
              <a:ext cx="677835" cy="491135"/>
            </a:xfrm>
            <a:custGeom>
              <a:avLst/>
              <a:gdLst>
                <a:gd name="T0" fmla="*/ 304 w 308"/>
                <a:gd name="T1" fmla="*/ 3 h 223"/>
                <a:gd name="T2" fmla="*/ 308 w 308"/>
                <a:gd name="T3" fmla="*/ 11 h 223"/>
                <a:gd name="T4" fmla="*/ 308 w 308"/>
                <a:gd name="T5" fmla="*/ 211 h 223"/>
                <a:gd name="T6" fmla="*/ 304 w 308"/>
                <a:gd name="T7" fmla="*/ 219 h 223"/>
                <a:gd name="T8" fmla="*/ 296 w 308"/>
                <a:gd name="T9" fmla="*/ 223 h 223"/>
                <a:gd name="T10" fmla="*/ 12 w 308"/>
                <a:gd name="T11" fmla="*/ 223 h 223"/>
                <a:gd name="T12" fmla="*/ 4 w 308"/>
                <a:gd name="T13" fmla="*/ 219 h 223"/>
                <a:gd name="T14" fmla="*/ 0 w 308"/>
                <a:gd name="T15" fmla="*/ 211 h 223"/>
                <a:gd name="T16" fmla="*/ 0 w 308"/>
                <a:gd name="T17" fmla="*/ 11 h 223"/>
                <a:gd name="T18" fmla="*/ 4 w 308"/>
                <a:gd name="T19" fmla="*/ 3 h 223"/>
                <a:gd name="T20" fmla="*/ 12 w 308"/>
                <a:gd name="T21" fmla="*/ 0 h 223"/>
                <a:gd name="T22" fmla="*/ 296 w 308"/>
                <a:gd name="T23" fmla="*/ 0 h 223"/>
                <a:gd name="T24" fmla="*/ 304 w 308"/>
                <a:gd name="T25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223">
                  <a:moveTo>
                    <a:pt x="304" y="3"/>
                  </a:moveTo>
                  <a:cubicBezTo>
                    <a:pt x="306" y="5"/>
                    <a:pt x="308" y="8"/>
                    <a:pt x="308" y="11"/>
                  </a:cubicBezTo>
                  <a:cubicBezTo>
                    <a:pt x="308" y="211"/>
                    <a:pt x="308" y="211"/>
                    <a:pt x="308" y="211"/>
                  </a:cubicBezTo>
                  <a:cubicBezTo>
                    <a:pt x="308" y="214"/>
                    <a:pt x="306" y="217"/>
                    <a:pt x="304" y="219"/>
                  </a:cubicBezTo>
                  <a:cubicBezTo>
                    <a:pt x="302" y="221"/>
                    <a:pt x="299" y="223"/>
                    <a:pt x="29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9" y="223"/>
                    <a:pt x="6" y="221"/>
                    <a:pt x="4" y="219"/>
                  </a:cubicBezTo>
                  <a:cubicBezTo>
                    <a:pt x="2" y="217"/>
                    <a:pt x="0" y="214"/>
                    <a:pt x="0" y="2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9" y="0"/>
                    <a:pt x="302" y="1"/>
                    <a:pt x="304" y="3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7"/>
            <p:cNvSpPr>
              <a:spLocks/>
            </p:cNvSpPr>
            <p:nvPr/>
          </p:nvSpPr>
          <p:spPr bwMode="auto">
            <a:xfrm>
              <a:off x="5924818" y="6139508"/>
              <a:ext cx="837621" cy="50459"/>
            </a:xfrm>
            <a:custGeom>
              <a:avLst/>
              <a:gdLst>
                <a:gd name="T0" fmla="*/ 381 w 381"/>
                <a:gd name="T1" fmla="*/ 12 h 23"/>
                <a:gd name="T2" fmla="*/ 378 w 381"/>
                <a:gd name="T3" fmla="*/ 20 h 23"/>
                <a:gd name="T4" fmla="*/ 370 w 381"/>
                <a:gd name="T5" fmla="*/ 23 h 23"/>
                <a:gd name="T6" fmla="*/ 12 w 381"/>
                <a:gd name="T7" fmla="*/ 23 h 23"/>
                <a:gd name="T8" fmla="*/ 4 w 381"/>
                <a:gd name="T9" fmla="*/ 20 h 23"/>
                <a:gd name="T10" fmla="*/ 0 w 381"/>
                <a:gd name="T11" fmla="*/ 12 h 23"/>
                <a:gd name="T12" fmla="*/ 0 w 381"/>
                <a:gd name="T13" fmla="*/ 0 h 23"/>
                <a:gd name="T14" fmla="*/ 381 w 381"/>
                <a:gd name="T15" fmla="*/ 0 h 23"/>
                <a:gd name="T16" fmla="*/ 381 w 381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3">
                  <a:moveTo>
                    <a:pt x="381" y="12"/>
                  </a:moveTo>
                  <a:cubicBezTo>
                    <a:pt x="381" y="15"/>
                    <a:pt x="380" y="18"/>
                    <a:pt x="378" y="20"/>
                  </a:cubicBezTo>
                  <a:cubicBezTo>
                    <a:pt x="376" y="22"/>
                    <a:pt x="373" y="23"/>
                    <a:pt x="37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2" y="18"/>
                    <a:pt x="0" y="15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1" y="0"/>
                    <a:pt x="381" y="0"/>
                    <a:pt x="381" y="0"/>
                  </a:cubicBezTo>
                  <a:lnTo>
                    <a:pt x="381" y="12"/>
                  </a:ln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8"/>
            <p:cNvSpPr>
              <a:spLocks/>
            </p:cNvSpPr>
            <p:nvPr/>
          </p:nvSpPr>
          <p:spPr bwMode="auto">
            <a:xfrm>
              <a:off x="6045920" y="5720698"/>
              <a:ext cx="600464" cy="386853"/>
            </a:xfrm>
            <a:custGeom>
              <a:avLst/>
              <a:gdLst>
                <a:gd name="T0" fmla="*/ 273 w 273"/>
                <a:gd name="T1" fmla="*/ 2 h 176"/>
                <a:gd name="T2" fmla="*/ 273 w 273"/>
                <a:gd name="T3" fmla="*/ 174 h 176"/>
                <a:gd name="T4" fmla="*/ 272 w 273"/>
                <a:gd name="T5" fmla="*/ 176 h 176"/>
                <a:gd name="T6" fmla="*/ 270 w 273"/>
                <a:gd name="T7" fmla="*/ 176 h 176"/>
                <a:gd name="T8" fmla="*/ 2 w 273"/>
                <a:gd name="T9" fmla="*/ 176 h 176"/>
                <a:gd name="T10" fmla="*/ 0 w 273"/>
                <a:gd name="T11" fmla="*/ 176 h 176"/>
                <a:gd name="T12" fmla="*/ 0 w 273"/>
                <a:gd name="T13" fmla="*/ 174 h 176"/>
                <a:gd name="T14" fmla="*/ 0 w 273"/>
                <a:gd name="T15" fmla="*/ 2 h 176"/>
                <a:gd name="T16" fmla="*/ 0 w 273"/>
                <a:gd name="T17" fmla="*/ 0 h 176"/>
                <a:gd name="T18" fmla="*/ 2 w 273"/>
                <a:gd name="T19" fmla="*/ 0 h 176"/>
                <a:gd name="T20" fmla="*/ 270 w 273"/>
                <a:gd name="T21" fmla="*/ 0 h 176"/>
                <a:gd name="T22" fmla="*/ 272 w 273"/>
                <a:gd name="T23" fmla="*/ 0 h 176"/>
                <a:gd name="T24" fmla="*/ 273 w 273"/>
                <a:gd name="T25" fmla="*/ 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76">
                  <a:moveTo>
                    <a:pt x="273" y="2"/>
                  </a:moveTo>
                  <a:cubicBezTo>
                    <a:pt x="273" y="174"/>
                    <a:pt x="273" y="174"/>
                    <a:pt x="273" y="174"/>
                  </a:cubicBezTo>
                  <a:cubicBezTo>
                    <a:pt x="273" y="175"/>
                    <a:pt x="273" y="175"/>
                    <a:pt x="272" y="176"/>
                  </a:cubicBezTo>
                  <a:cubicBezTo>
                    <a:pt x="272" y="176"/>
                    <a:pt x="271" y="176"/>
                    <a:pt x="270" y="176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1" y="176"/>
                    <a:pt x="0" y="176"/>
                  </a:cubicBezTo>
                  <a:cubicBezTo>
                    <a:pt x="0" y="175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1" y="0"/>
                    <a:pt x="272" y="0"/>
                    <a:pt x="272" y="0"/>
                  </a:cubicBezTo>
                  <a:cubicBezTo>
                    <a:pt x="273" y="1"/>
                    <a:pt x="273" y="1"/>
                    <a:pt x="2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89"/>
            <p:cNvSpPr>
              <a:spLocks noChangeArrowheads="1"/>
            </p:cNvSpPr>
            <p:nvPr/>
          </p:nvSpPr>
          <p:spPr bwMode="auto">
            <a:xfrm>
              <a:off x="6276351" y="6161374"/>
              <a:ext cx="109329" cy="100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90"/>
            <p:cNvSpPr>
              <a:spLocks noChangeArrowheads="1"/>
            </p:cNvSpPr>
            <p:nvPr/>
          </p:nvSpPr>
          <p:spPr bwMode="auto">
            <a:xfrm>
              <a:off x="5997640" y="6206787"/>
              <a:ext cx="70692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Developer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Freeform 108"/>
            <p:cNvSpPr>
              <a:spLocks/>
            </p:cNvSpPr>
            <p:nvPr/>
          </p:nvSpPr>
          <p:spPr bwMode="auto">
            <a:xfrm>
              <a:off x="7832173" y="5559229"/>
              <a:ext cx="1091599" cy="941903"/>
            </a:xfrm>
            <a:custGeom>
              <a:avLst/>
              <a:gdLst>
                <a:gd name="T0" fmla="*/ 456 w 496"/>
                <a:gd name="T1" fmla="*/ 0 h 428"/>
                <a:gd name="T2" fmla="*/ 484 w 496"/>
                <a:gd name="T3" fmla="*/ 8 h 428"/>
                <a:gd name="T4" fmla="*/ 496 w 496"/>
                <a:gd name="T5" fmla="*/ 40 h 428"/>
                <a:gd name="T6" fmla="*/ 496 w 496"/>
                <a:gd name="T7" fmla="*/ 388 h 428"/>
                <a:gd name="T8" fmla="*/ 456 w 496"/>
                <a:gd name="T9" fmla="*/ 428 h 428"/>
                <a:gd name="T10" fmla="*/ 40 w 496"/>
                <a:gd name="T11" fmla="*/ 428 h 428"/>
                <a:gd name="T12" fmla="*/ 0 w 496"/>
                <a:gd name="T13" fmla="*/ 388 h 428"/>
                <a:gd name="T14" fmla="*/ 0 w 496"/>
                <a:gd name="T15" fmla="*/ 40 h 428"/>
                <a:gd name="T16" fmla="*/ 40 w 496"/>
                <a:gd name="T17" fmla="*/ 0 h 428"/>
                <a:gd name="T18" fmla="*/ 456 w 496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456" y="0"/>
                  </a:moveTo>
                  <a:cubicBezTo>
                    <a:pt x="468" y="0"/>
                    <a:pt x="477" y="3"/>
                    <a:pt x="484" y="8"/>
                  </a:cubicBezTo>
                  <a:cubicBezTo>
                    <a:pt x="492" y="15"/>
                    <a:pt x="496" y="25"/>
                    <a:pt x="496" y="40"/>
                  </a:cubicBezTo>
                  <a:cubicBezTo>
                    <a:pt x="496" y="388"/>
                    <a:pt x="496" y="388"/>
                    <a:pt x="496" y="388"/>
                  </a:cubicBezTo>
                  <a:cubicBezTo>
                    <a:pt x="496" y="415"/>
                    <a:pt x="483" y="428"/>
                    <a:pt x="456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13" y="428"/>
                    <a:pt x="0" y="415"/>
                    <a:pt x="0" y="3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3"/>
                    <a:pt x="13" y="0"/>
                    <a:pt x="40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9"/>
            <p:cNvSpPr>
              <a:spLocks/>
            </p:cNvSpPr>
            <p:nvPr/>
          </p:nvSpPr>
          <p:spPr bwMode="auto">
            <a:xfrm>
              <a:off x="7832173" y="5559229"/>
              <a:ext cx="1091599" cy="941903"/>
            </a:xfrm>
            <a:custGeom>
              <a:avLst/>
              <a:gdLst>
                <a:gd name="T0" fmla="*/ 456 w 496"/>
                <a:gd name="T1" fmla="*/ 0 h 428"/>
                <a:gd name="T2" fmla="*/ 40 w 496"/>
                <a:gd name="T3" fmla="*/ 0 h 428"/>
                <a:gd name="T4" fmla="*/ 0 w 496"/>
                <a:gd name="T5" fmla="*/ 40 h 428"/>
                <a:gd name="T6" fmla="*/ 0 w 496"/>
                <a:gd name="T7" fmla="*/ 388 h 428"/>
                <a:gd name="T8" fmla="*/ 40 w 496"/>
                <a:gd name="T9" fmla="*/ 428 h 428"/>
                <a:gd name="T10" fmla="*/ 456 w 496"/>
                <a:gd name="T11" fmla="*/ 428 h 428"/>
                <a:gd name="T12" fmla="*/ 496 w 496"/>
                <a:gd name="T13" fmla="*/ 388 h 428"/>
                <a:gd name="T14" fmla="*/ 496 w 496"/>
                <a:gd name="T15" fmla="*/ 40 h 428"/>
                <a:gd name="T16" fmla="*/ 484 w 496"/>
                <a:gd name="T17" fmla="*/ 8 h 428"/>
                <a:gd name="T18" fmla="*/ 456 w 496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28">
                  <a:moveTo>
                    <a:pt x="45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13" y="428"/>
                    <a:pt x="40" y="428"/>
                  </a:cubicBezTo>
                  <a:cubicBezTo>
                    <a:pt x="456" y="428"/>
                    <a:pt x="456" y="428"/>
                    <a:pt x="456" y="428"/>
                  </a:cubicBezTo>
                  <a:cubicBezTo>
                    <a:pt x="483" y="428"/>
                    <a:pt x="496" y="415"/>
                    <a:pt x="496" y="388"/>
                  </a:cubicBezTo>
                  <a:cubicBezTo>
                    <a:pt x="496" y="40"/>
                    <a:pt x="496" y="40"/>
                    <a:pt x="496" y="40"/>
                  </a:cubicBezTo>
                  <a:cubicBezTo>
                    <a:pt x="496" y="25"/>
                    <a:pt x="492" y="15"/>
                    <a:pt x="484" y="8"/>
                  </a:cubicBezTo>
                  <a:cubicBezTo>
                    <a:pt x="477" y="3"/>
                    <a:pt x="468" y="0"/>
                    <a:pt x="456" y="0"/>
                  </a:cubicBezTo>
                  <a:close/>
                </a:path>
              </a:pathLst>
            </a:custGeom>
            <a:noFill/>
            <a:ln w="17463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0"/>
            <p:cNvSpPr>
              <a:spLocks/>
            </p:cNvSpPr>
            <p:nvPr/>
          </p:nvSpPr>
          <p:spPr bwMode="auto">
            <a:xfrm>
              <a:off x="8028964" y="5687058"/>
              <a:ext cx="676152" cy="491135"/>
            </a:xfrm>
            <a:custGeom>
              <a:avLst/>
              <a:gdLst>
                <a:gd name="T0" fmla="*/ 304 w 308"/>
                <a:gd name="T1" fmla="*/ 3 h 223"/>
                <a:gd name="T2" fmla="*/ 308 w 308"/>
                <a:gd name="T3" fmla="*/ 11 h 223"/>
                <a:gd name="T4" fmla="*/ 308 w 308"/>
                <a:gd name="T5" fmla="*/ 211 h 223"/>
                <a:gd name="T6" fmla="*/ 304 w 308"/>
                <a:gd name="T7" fmla="*/ 219 h 223"/>
                <a:gd name="T8" fmla="*/ 296 w 308"/>
                <a:gd name="T9" fmla="*/ 223 h 223"/>
                <a:gd name="T10" fmla="*/ 12 w 308"/>
                <a:gd name="T11" fmla="*/ 223 h 223"/>
                <a:gd name="T12" fmla="*/ 4 w 308"/>
                <a:gd name="T13" fmla="*/ 219 h 223"/>
                <a:gd name="T14" fmla="*/ 0 w 308"/>
                <a:gd name="T15" fmla="*/ 211 h 223"/>
                <a:gd name="T16" fmla="*/ 0 w 308"/>
                <a:gd name="T17" fmla="*/ 11 h 223"/>
                <a:gd name="T18" fmla="*/ 4 w 308"/>
                <a:gd name="T19" fmla="*/ 3 h 223"/>
                <a:gd name="T20" fmla="*/ 12 w 308"/>
                <a:gd name="T21" fmla="*/ 0 h 223"/>
                <a:gd name="T22" fmla="*/ 296 w 308"/>
                <a:gd name="T23" fmla="*/ 0 h 223"/>
                <a:gd name="T24" fmla="*/ 304 w 308"/>
                <a:gd name="T25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223">
                  <a:moveTo>
                    <a:pt x="304" y="3"/>
                  </a:moveTo>
                  <a:cubicBezTo>
                    <a:pt x="306" y="5"/>
                    <a:pt x="308" y="8"/>
                    <a:pt x="308" y="11"/>
                  </a:cubicBezTo>
                  <a:cubicBezTo>
                    <a:pt x="308" y="211"/>
                    <a:pt x="308" y="211"/>
                    <a:pt x="308" y="211"/>
                  </a:cubicBezTo>
                  <a:cubicBezTo>
                    <a:pt x="308" y="214"/>
                    <a:pt x="306" y="217"/>
                    <a:pt x="304" y="219"/>
                  </a:cubicBezTo>
                  <a:cubicBezTo>
                    <a:pt x="302" y="221"/>
                    <a:pt x="299" y="223"/>
                    <a:pt x="29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9" y="223"/>
                    <a:pt x="6" y="221"/>
                    <a:pt x="4" y="219"/>
                  </a:cubicBezTo>
                  <a:cubicBezTo>
                    <a:pt x="2" y="217"/>
                    <a:pt x="0" y="214"/>
                    <a:pt x="0" y="2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9" y="0"/>
                    <a:pt x="302" y="1"/>
                    <a:pt x="304" y="3"/>
                  </a:cubicBez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1"/>
            <p:cNvSpPr>
              <a:spLocks/>
            </p:cNvSpPr>
            <p:nvPr/>
          </p:nvSpPr>
          <p:spPr bwMode="auto">
            <a:xfrm>
              <a:off x="7946547" y="6139508"/>
              <a:ext cx="837621" cy="50459"/>
            </a:xfrm>
            <a:custGeom>
              <a:avLst/>
              <a:gdLst>
                <a:gd name="T0" fmla="*/ 381 w 381"/>
                <a:gd name="T1" fmla="*/ 12 h 23"/>
                <a:gd name="T2" fmla="*/ 378 w 381"/>
                <a:gd name="T3" fmla="*/ 20 h 23"/>
                <a:gd name="T4" fmla="*/ 370 w 381"/>
                <a:gd name="T5" fmla="*/ 23 h 23"/>
                <a:gd name="T6" fmla="*/ 12 w 381"/>
                <a:gd name="T7" fmla="*/ 23 h 23"/>
                <a:gd name="T8" fmla="*/ 4 w 381"/>
                <a:gd name="T9" fmla="*/ 20 h 23"/>
                <a:gd name="T10" fmla="*/ 0 w 381"/>
                <a:gd name="T11" fmla="*/ 12 h 23"/>
                <a:gd name="T12" fmla="*/ 0 w 381"/>
                <a:gd name="T13" fmla="*/ 0 h 23"/>
                <a:gd name="T14" fmla="*/ 381 w 381"/>
                <a:gd name="T15" fmla="*/ 0 h 23"/>
                <a:gd name="T16" fmla="*/ 381 w 381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3">
                  <a:moveTo>
                    <a:pt x="381" y="12"/>
                  </a:moveTo>
                  <a:cubicBezTo>
                    <a:pt x="381" y="15"/>
                    <a:pt x="380" y="18"/>
                    <a:pt x="378" y="20"/>
                  </a:cubicBezTo>
                  <a:cubicBezTo>
                    <a:pt x="376" y="22"/>
                    <a:pt x="373" y="23"/>
                    <a:pt x="37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2" y="18"/>
                    <a:pt x="0" y="15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1" y="0"/>
                    <a:pt x="381" y="0"/>
                    <a:pt x="381" y="0"/>
                  </a:cubicBezTo>
                  <a:lnTo>
                    <a:pt x="381" y="12"/>
                  </a:lnTo>
                  <a:close/>
                </a:path>
              </a:pathLst>
            </a:custGeom>
            <a:solidFill>
              <a:srgbClr val="217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2"/>
            <p:cNvSpPr>
              <a:spLocks/>
            </p:cNvSpPr>
            <p:nvPr/>
          </p:nvSpPr>
          <p:spPr bwMode="auto">
            <a:xfrm>
              <a:off x="8067649" y="5720698"/>
              <a:ext cx="600464" cy="386853"/>
            </a:xfrm>
            <a:custGeom>
              <a:avLst/>
              <a:gdLst>
                <a:gd name="T0" fmla="*/ 273 w 273"/>
                <a:gd name="T1" fmla="*/ 2 h 176"/>
                <a:gd name="T2" fmla="*/ 273 w 273"/>
                <a:gd name="T3" fmla="*/ 174 h 176"/>
                <a:gd name="T4" fmla="*/ 272 w 273"/>
                <a:gd name="T5" fmla="*/ 176 h 176"/>
                <a:gd name="T6" fmla="*/ 270 w 273"/>
                <a:gd name="T7" fmla="*/ 176 h 176"/>
                <a:gd name="T8" fmla="*/ 2 w 273"/>
                <a:gd name="T9" fmla="*/ 176 h 176"/>
                <a:gd name="T10" fmla="*/ 0 w 273"/>
                <a:gd name="T11" fmla="*/ 176 h 176"/>
                <a:gd name="T12" fmla="*/ 0 w 273"/>
                <a:gd name="T13" fmla="*/ 174 h 176"/>
                <a:gd name="T14" fmla="*/ 0 w 273"/>
                <a:gd name="T15" fmla="*/ 2 h 176"/>
                <a:gd name="T16" fmla="*/ 0 w 273"/>
                <a:gd name="T17" fmla="*/ 0 h 176"/>
                <a:gd name="T18" fmla="*/ 2 w 273"/>
                <a:gd name="T19" fmla="*/ 0 h 176"/>
                <a:gd name="T20" fmla="*/ 270 w 273"/>
                <a:gd name="T21" fmla="*/ 0 h 176"/>
                <a:gd name="T22" fmla="*/ 272 w 273"/>
                <a:gd name="T23" fmla="*/ 0 h 176"/>
                <a:gd name="T24" fmla="*/ 273 w 273"/>
                <a:gd name="T25" fmla="*/ 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76">
                  <a:moveTo>
                    <a:pt x="273" y="2"/>
                  </a:moveTo>
                  <a:cubicBezTo>
                    <a:pt x="273" y="174"/>
                    <a:pt x="273" y="174"/>
                    <a:pt x="273" y="174"/>
                  </a:cubicBezTo>
                  <a:cubicBezTo>
                    <a:pt x="273" y="175"/>
                    <a:pt x="273" y="175"/>
                    <a:pt x="272" y="176"/>
                  </a:cubicBezTo>
                  <a:cubicBezTo>
                    <a:pt x="272" y="176"/>
                    <a:pt x="271" y="176"/>
                    <a:pt x="270" y="176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1" y="176"/>
                    <a:pt x="0" y="176"/>
                  </a:cubicBezTo>
                  <a:cubicBezTo>
                    <a:pt x="0" y="175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1" y="0"/>
                    <a:pt x="272" y="0"/>
                    <a:pt x="272" y="0"/>
                  </a:cubicBezTo>
                  <a:cubicBezTo>
                    <a:pt x="273" y="1"/>
                    <a:pt x="273" y="1"/>
                    <a:pt x="2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113"/>
            <p:cNvSpPr>
              <a:spLocks noChangeArrowheads="1"/>
            </p:cNvSpPr>
            <p:nvPr/>
          </p:nvSpPr>
          <p:spPr bwMode="auto">
            <a:xfrm>
              <a:off x="8299761" y="6161374"/>
              <a:ext cx="109329" cy="100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114"/>
            <p:cNvSpPr>
              <a:spLocks noChangeArrowheads="1"/>
            </p:cNvSpPr>
            <p:nvPr/>
          </p:nvSpPr>
          <p:spPr bwMode="auto">
            <a:xfrm>
              <a:off x="7962900" y="6206787"/>
              <a:ext cx="81280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217783"/>
                  </a:solidFill>
                  <a:effectLst/>
                  <a:latin typeface="Calibri" pitchFamily="34" charset="0"/>
                  <a:cs typeface="Arial" pitchFamily="34" charset="0"/>
                </a:rPr>
                <a:t>Manager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37733" y="2324100"/>
            <a:ext cx="1401377" cy="1404938"/>
            <a:chOff x="1808549" y="2324100"/>
            <a:chExt cx="1401377" cy="1404938"/>
          </a:xfrm>
        </p:grpSpPr>
        <p:sp>
          <p:nvSpPr>
            <p:cNvPr id="156" name="Freeform 6"/>
            <p:cNvSpPr>
              <a:spLocks/>
            </p:cNvSpPr>
            <p:nvPr/>
          </p:nvSpPr>
          <p:spPr bwMode="auto">
            <a:xfrm>
              <a:off x="1811868" y="2609850"/>
              <a:ext cx="1398058" cy="1119188"/>
            </a:xfrm>
            <a:custGeom>
              <a:avLst/>
              <a:gdLst>
                <a:gd name="T0" fmla="*/ 504 w 573"/>
                <a:gd name="T1" fmla="*/ 0 h 528"/>
                <a:gd name="T2" fmla="*/ 504 w 573"/>
                <a:gd name="T3" fmla="*/ 422 h 528"/>
                <a:gd name="T4" fmla="*/ 572 w 573"/>
                <a:gd name="T5" fmla="*/ 453 h 528"/>
                <a:gd name="T6" fmla="*/ 573 w 573"/>
                <a:gd name="T7" fmla="*/ 455 h 528"/>
                <a:gd name="T8" fmla="*/ 572 w 573"/>
                <a:gd name="T9" fmla="*/ 456 h 528"/>
                <a:gd name="T10" fmla="*/ 504 w 573"/>
                <a:gd name="T11" fmla="*/ 487 h 528"/>
                <a:gd name="T12" fmla="*/ 504 w 573"/>
                <a:gd name="T13" fmla="*/ 504 h 528"/>
                <a:gd name="T14" fmla="*/ 472 w 573"/>
                <a:gd name="T15" fmla="*/ 528 h 528"/>
                <a:gd name="T16" fmla="*/ 32 w 573"/>
                <a:gd name="T17" fmla="*/ 528 h 528"/>
                <a:gd name="T18" fmla="*/ 0 w 573"/>
                <a:gd name="T19" fmla="*/ 504 h 528"/>
                <a:gd name="T20" fmla="*/ 0 w 573"/>
                <a:gd name="T21" fmla="*/ 0 h 528"/>
                <a:gd name="T22" fmla="*/ 504 w 573"/>
                <a:gd name="T2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528">
                  <a:moveTo>
                    <a:pt x="504" y="0"/>
                  </a:moveTo>
                  <a:cubicBezTo>
                    <a:pt x="504" y="422"/>
                    <a:pt x="504" y="422"/>
                    <a:pt x="504" y="42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3" y="454"/>
                    <a:pt x="573" y="454"/>
                    <a:pt x="573" y="455"/>
                  </a:cubicBezTo>
                  <a:cubicBezTo>
                    <a:pt x="573" y="455"/>
                    <a:pt x="573" y="456"/>
                    <a:pt x="572" y="456"/>
                  </a:cubicBezTo>
                  <a:cubicBezTo>
                    <a:pt x="504" y="487"/>
                    <a:pt x="504" y="487"/>
                    <a:pt x="504" y="487"/>
                  </a:cubicBezTo>
                  <a:cubicBezTo>
                    <a:pt x="504" y="504"/>
                    <a:pt x="504" y="504"/>
                    <a:pt x="504" y="504"/>
                  </a:cubicBezTo>
                  <a:cubicBezTo>
                    <a:pt x="504" y="520"/>
                    <a:pt x="493" y="528"/>
                    <a:pt x="472" y="528"/>
                  </a:cubicBezTo>
                  <a:cubicBezTo>
                    <a:pt x="32" y="528"/>
                    <a:pt x="32" y="528"/>
                    <a:pt x="32" y="528"/>
                  </a:cubicBezTo>
                  <a:cubicBezTo>
                    <a:pt x="11" y="528"/>
                    <a:pt x="0" y="520"/>
                    <a:pt x="0" y="50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rgbClr val="D8D0E2"/>
            </a:solidFill>
            <a:ln w="635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"/>
            <p:cNvSpPr>
              <a:spLocks/>
            </p:cNvSpPr>
            <p:nvPr/>
          </p:nvSpPr>
          <p:spPr bwMode="auto">
            <a:xfrm>
              <a:off x="1808549" y="2324100"/>
              <a:ext cx="1229925" cy="285750"/>
            </a:xfrm>
            <a:custGeom>
              <a:avLst/>
              <a:gdLst>
                <a:gd name="T0" fmla="*/ 504 w 504"/>
                <a:gd name="T1" fmla="*/ 135 h 135"/>
                <a:gd name="T2" fmla="*/ 0 w 504"/>
                <a:gd name="T3" fmla="*/ 135 h 135"/>
                <a:gd name="T4" fmla="*/ 0 w 504"/>
                <a:gd name="T5" fmla="*/ 24 h 135"/>
                <a:gd name="T6" fmla="*/ 32 w 504"/>
                <a:gd name="T7" fmla="*/ 0 h 135"/>
                <a:gd name="T8" fmla="*/ 472 w 504"/>
                <a:gd name="T9" fmla="*/ 0 h 135"/>
                <a:gd name="T10" fmla="*/ 504 w 504"/>
                <a:gd name="T11" fmla="*/ 24 h 135"/>
                <a:gd name="T12" fmla="*/ 504 w 504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135">
                  <a:moveTo>
                    <a:pt x="504" y="135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1" y="0"/>
                    <a:pt x="32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93" y="0"/>
                    <a:pt x="504" y="8"/>
                    <a:pt x="504" y="24"/>
                  </a:cubicBezTo>
                  <a:lnTo>
                    <a:pt x="504" y="135"/>
                  </a:lnTo>
                  <a:close/>
                </a:path>
              </a:pathLst>
            </a:custGeom>
            <a:solidFill>
              <a:srgbClr val="9983B3"/>
            </a:solidFill>
            <a:ln w="6350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1866364" y="2391833"/>
              <a:ext cx="11172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 smtClean="0">
                  <a:solidFill>
                    <a:schemeClr val="bg1"/>
                  </a:solidFill>
                  <a:effectLst/>
                  <a:latin typeface="Calibri" pitchFamily="34" charset="0"/>
                  <a:cs typeface="Arial" pitchFamily="34" charset="0"/>
                </a:rPr>
                <a:t>Build management</a:t>
              </a:r>
              <a:endParaRPr kumimoji="0" lang="en-US" altLang="en-US" sz="1100" b="0" i="0" u="none" strike="noStrike" cap="none" normalizeH="0" baseline="0" dirty="0" smtClean="0"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0" name="Rectangle 389"/>
            <p:cNvSpPr>
              <a:spLocks noChangeArrowheads="1"/>
            </p:cNvSpPr>
            <p:nvPr/>
          </p:nvSpPr>
          <p:spPr bwMode="auto">
            <a:xfrm>
              <a:off x="2178573" y="2665413"/>
              <a:ext cx="4376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453658"/>
                  </a:solidFill>
                  <a:latin typeface="Calibri" pitchFamily="34" charset="0"/>
                </a:rPr>
                <a:t>Compile</a:t>
              </a:r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2012942" y="2934229"/>
              <a:ext cx="75341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453658"/>
                  </a:solidFill>
                  <a:latin typeface="Calibri" pitchFamily="34" charset="0"/>
                </a:rPr>
                <a:t>Run Unit tests</a:t>
              </a:r>
            </a:p>
          </p:txBody>
        </p:sp>
        <p:sp>
          <p:nvSpPr>
            <p:cNvPr id="392" name="Rectangle 10"/>
            <p:cNvSpPr>
              <a:spLocks noChangeArrowheads="1"/>
            </p:cNvSpPr>
            <p:nvPr/>
          </p:nvSpPr>
          <p:spPr bwMode="auto">
            <a:xfrm>
              <a:off x="1851546" y="3208337"/>
              <a:ext cx="11381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453658"/>
                  </a:solidFill>
                  <a:latin typeface="Calibri" pitchFamily="34" charset="0"/>
                </a:rPr>
                <a:t>Run Integration tests</a:t>
              </a:r>
            </a:p>
          </p:txBody>
        </p:sp>
        <p:sp>
          <p:nvSpPr>
            <p:cNvPr id="393" name="Rectangle 11"/>
            <p:cNvSpPr>
              <a:spLocks noChangeArrowheads="1"/>
            </p:cNvSpPr>
            <p:nvPr/>
          </p:nvSpPr>
          <p:spPr bwMode="auto">
            <a:xfrm>
              <a:off x="2180160" y="3514725"/>
              <a:ext cx="43281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solidFill>
                    <a:srgbClr val="453658"/>
                  </a:solidFill>
                  <a:effectLst/>
                  <a:latin typeface="Calibri" pitchFamily="34" charset="0"/>
                  <a:cs typeface="Arial" pitchFamily="34" charset="0"/>
                </a:rPr>
                <a:t>Package</a:t>
              </a:r>
              <a:endParaRPr kumimoji="0" lang="en-US" altLang="en-US" sz="1000" b="0" i="0" u="none" strike="noStrike" cap="none" normalizeH="0" baseline="0" dirty="0" smtClean="0">
                <a:solidFill>
                  <a:srgbClr val="453658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4" name="Freeform 12"/>
            <p:cNvSpPr>
              <a:spLocks noEditPoints="1"/>
            </p:cNvSpPr>
            <p:nvPr/>
          </p:nvSpPr>
          <p:spPr bwMode="auto">
            <a:xfrm>
              <a:off x="2351083" y="2828925"/>
              <a:ext cx="82550" cy="673100"/>
            </a:xfrm>
            <a:custGeom>
              <a:avLst/>
              <a:gdLst>
                <a:gd name="T0" fmla="*/ 42 w 52"/>
                <a:gd name="T1" fmla="*/ 5 h 424"/>
                <a:gd name="T2" fmla="*/ 42 w 52"/>
                <a:gd name="T3" fmla="*/ 12 h 424"/>
                <a:gd name="T4" fmla="*/ 42 w 52"/>
                <a:gd name="T5" fmla="*/ 16 h 424"/>
                <a:gd name="T6" fmla="*/ 42 w 52"/>
                <a:gd name="T7" fmla="*/ 17 h 424"/>
                <a:gd name="T8" fmla="*/ 42 w 52"/>
                <a:gd name="T9" fmla="*/ 21 h 424"/>
                <a:gd name="T10" fmla="*/ 42 w 52"/>
                <a:gd name="T11" fmla="*/ 34 h 424"/>
                <a:gd name="T12" fmla="*/ 52 w 52"/>
                <a:gd name="T13" fmla="*/ 34 h 424"/>
                <a:gd name="T14" fmla="*/ 27 w 52"/>
                <a:gd name="T15" fmla="*/ 66 h 424"/>
                <a:gd name="T16" fmla="*/ 0 w 52"/>
                <a:gd name="T17" fmla="*/ 34 h 424"/>
                <a:gd name="T18" fmla="*/ 11 w 52"/>
                <a:gd name="T19" fmla="*/ 34 h 424"/>
                <a:gd name="T20" fmla="*/ 11 w 52"/>
                <a:gd name="T21" fmla="*/ 0 h 424"/>
                <a:gd name="T22" fmla="*/ 42 w 52"/>
                <a:gd name="T23" fmla="*/ 0 h 424"/>
                <a:gd name="T24" fmla="*/ 42 w 52"/>
                <a:gd name="T25" fmla="*/ 5 h 424"/>
                <a:gd name="T26" fmla="*/ 42 w 52"/>
                <a:gd name="T27" fmla="*/ 181 h 424"/>
                <a:gd name="T28" fmla="*/ 42 w 52"/>
                <a:gd name="T29" fmla="*/ 187 h 424"/>
                <a:gd name="T30" fmla="*/ 42 w 52"/>
                <a:gd name="T31" fmla="*/ 193 h 424"/>
                <a:gd name="T32" fmla="*/ 42 w 52"/>
                <a:gd name="T33" fmla="*/ 197 h 424"/>
                <a:gd name="T34" fmla="*/ 42 w 52"/>
                <a:gd name="T35" fmla="*/ 199 h 424"/>
                <a:gd name="T36" fmla="*/ 42 w 52"/>
                <a:gd name="T37" fmla="*/ 203 h 424"/>
                <a:gd name="T38" fmla="*/ 42 w 52"/>
                <a:gd name="T39" fmla="*/ 216 h 424"/>
                <a:gd name="T40" fmla="*/ 52 w 52"/>
                <a:gd name="T41" fmla="*/ 216 h 424"/>
                <a:gd name="T42" fmla="*/ 27 w 52"/>
                <a:gd name="T43" fmla="*/ 248 h 424"/>
                <a:gd name="T44" fmla="*/ 0 w 52"/>
                <a:gd name="T45" fmla="*/ 216 h 424"/>
                <a:gd name="T46" fmla="*/ 11 w 52"/>
                <a:gd name="T47" fmla="*/ 216 h 424"/>
                <a:gd name="T48" fmla="*/ 11 w 52"/>
                <a:gd name="T49" fmla="*/ 181 h 424"/>
                <a:gd name="T50" fmla="*/ 42 w 52"/>
                <a:gd name="T51" fmla="*/ 181 h 424"/>
                <a:gd name="T52" fmla="*/ 42 w 52"/>
                <a:gd name="T53" fmla="*/ 379 h 424"/>
                <a:gd name="T54" fmla="*/ 42 w 52"/>
                <a:gd name="T55" fmla="*/ 392 h 424"/>
                <a:gd name="T56" fmla="*/ 52 w 52"/>
                <a:gd name="T57" fmla="*/ 392 h 424"/>
                <a:gd name="T58" fmla="*/ 27 w 52"/>
                <a:gd name="T59" fmla="*/ 424 h 424"/>
                <a:gd name="T60" fmla="*/ 0 w 52"/>
                <a:gd name="T61" fmla="*/ 392 h 424"/>
                <a:gd name="T62" fmla="*/ 11 w 52"/>
                <a:gd name="T63" fmla="*/ 392 h 424"/>
                <a:gd name="T64" fmla="*/ 11 w 52"/>
                <a:gd name="T65" fmla="*/ 357 h 424"/>
                <a:gd name="T66" fmla="*/ 42 w 52"/>
                <a:gd name="T67" fmla="*/ 357 h 424"/>
                <a:gd name="T68" fmla="*/ 42 w 52"/>
                <a:gd name="T69" fmla="*/ 363 h 424"/>
                <a:gd name="T70" fmla="*/ 42 w 52"/>
                <a:gd name="T71" fmla="*/ 369 h 424"/>
                <a:gd name="T72" fmla="*/ 42 w 52"/>
                <a:gd name="T73" fmla="*/ 373 h 424"/>
                <a:gd name="T74" fmla="*/ 42 w 52"/>
                <a:gd name="T75" fmla="*/ 375 h 424"/>
                <a:gd name="T76" fmla="*/ 42 w 52"/>
                <a:gd name="T77" fmla="*/ 37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424">
                  <a:moveTo>
                    <a:pt x="42" y="5"/>
                  </a:moveTo>
                  <a:lnTo>
                    <a:pt x="42" y="12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21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27" y="6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0"/>
                  </a:lnTo>
                  <a:lnTo>
                    <a:pt x="42" y="0"/>
                  </a:lnTo>
                  <a:lnTo>
                    <a:pt x="42" y="5"/>
                  </a:lnTo>
                  <a:close/>
                  <a:moveTo>
                    <a:pt x="42" y="181"/>
                  </a:moveTo>
                  <a:lnTo>
                    <a:pt x="42" y="187"/>
                  </a:lnTo>
                  <a:lnTo>
                    <a:pt x="42" y="193"/>
                  </a:lnTo>
                  <a:lnTo>
                    <a:pt x="42" y="197"/>
                  </a:lnTo>
                  <a:lnTo>
                    <a:pt x="42" y="199"/>
                  </a:lnTo>
                  <a:lnTo>
                    <a:pt x="42" y="203"/>
                  </a:lnTo>
                  <a:lnTo>
                    <a:pt x="42" y="216"/>
                  </a:lnTo>
                  <a:lnTo>
                    <a:pt x="52" y="216"/>
                  </a:lnTo>
                  <a:lnTo>
                    <a:pt x="27" y="248"/>
                  </a:lnTo>
                  <a:lnTo>
                    <a:pt x="0" y="216"/>
                  </a:lnTo>
                  <a:lnTo>
                    <a:pt x="11" y="216"/>
                  </a:lnTo>
                  <a:lnTo>
                    <a:pt x="11" y="181"/>
                  </a:lnTo>
                  <a:lnTo>
                    <a:pt x="42" y="181"/>
                  </a:lnTo>
                  <a:close/>
                  <a:moveTo>
                    <a:pt x="42" y="379"/>
                  </a:moveTo>
                  <a:lnTo>
                    <a:pt x="42" y="392"/>
                  </a:lnTo>
                  <a:lnTo>
                    <a:pt x="52" y="392"/>
                  </a:lnTo>
                  <a:lnTo>
                    <a:pt x="27" y="424"/>
                  </a:lnTo>
                  <a:lnTo>
                    <a:pt x="0" y="392"/>
                  </a:lnTo>
                  <a:lnTo>
                    <a:pt x="11" y="392"/>
                  </a:lnTo>
                  <a:lnTo>
                    <a:pt x="11" y="357"/>
                  </a:lnTo>
                  <a:lnTo>
                    <a:pt x="42" y="357"/>
                  </a:lnTo>
                  <a:lnTo>
                    <a:pt x="42" y="363"/>
                  </a:lnTo>
                  <a:lnTo>
                    <a:pt x="42" y="369"/>
                  </a:lnTo>
                  <a:lnTo>
                    <a:pt x="42" y="373"/>
                  </a:lnTo>
                  <a:lnTo>
                    <a:pt x="42" y="375"/>
                  </a:lnTo>
                  <a:lnTo>
                    <a:pt x="42" y="379"/>
                  </a:lnTo>
                  <a:close/>
                </a:path>
              </a:pathLst>
            </a:custGeom>
            <a:solidFill>
              <a:srgbClr val="4F4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-83822" y="1528495"/>
            <a:ext cx="9029702" cy="646331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r>
              <a:rPr lang="en-US" dirty="0">
                <a:latin typeface="+mn-lt"/>
              </a:rPr>
              <a:t>Continuous Integration (CI) is the process of building software with every change committed to a </a:t>
            </a:r>
            <a:r>
              <a:rPr lang="en-US" dirty="0" smtClean="0">
                <a:latin typeface="+mn-lt"/>
              </a:rPr>
              <a:t>project’s </a:t>
            </a:r>
            <a:r>
              <a:rPr lang="en-US" dirty="0">
                <a:latin typeface="+mn-lt"/>
              </a:rPr>
              <a:t>version control repository.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5082734" y="3509645"/>
            <a:ext cx="305486" cy="145971"/>
            <a:chOff x="5227366" y="2473325"/>
            <a:chExt cx="355486" cy="169863"/>
          </a:xfrm>
        </p:grpSpPr>
        <p:sp>
          <p:nvSpPr>
            <p:cNvPr id="324" name="Line 13"/>
            <p:cNvSpPr>
              <a:spLocks noChangeShapeType="1"/>
            </p:cNvSpPr>
            <p:nvPr/>
          </p:nvSpPr>
          <p:spPr bwMode="auto">
            <a:xfrm flipH="1">
              <a:off x="5339964" y="2560638"/>
              <a:ext cx="242888" cy="0"/>
            </a:xfrm>
            <a:prstGeom prst="line">
              <a:avLst/>
            </a:prstGeom>
            <a:noFill/>
            <a:ln w="12700" cap="rnd">
              <a:solidFill>
                <a:srgbClr val="41A7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4"/>
            <p:cNvSpPr>
              <a:spLocks/>
            </p:cNvSpPr>
            <p:nvPr/>
          </p:nvSpPr>
          <p:spPr bwMode="auto">
            <a:xfrm>
              <a:off x="5227366" y="2473325"/>
              <a:ext cx="185738" cy="169863"/>
            </a:xfrm>
            <a:custGeom>
              <a:avLst/>
              <a:gdLst>
                <a:gd name="T0" fmla="*/ 70 w 72"/>
                <a:gd name="T1" fmla="*/ 65 h 66"/>
                <a:gd name="T2" fmla="*/ 2 w 72"/>
                <a:gd name="T3" fmla="*/ 34 h 66"/>
                <a:gd name="T4" fmla="*/ 0 w 72"/>
                <a:gd name="T5" fmla="*/ 33 h 66"/>
                <a:gd name="T6" fmla="*/ 2 w 72"/>
                <a:gd name="T7" fmla="*/ 31 h 66"/>
                <a:gd name="T8" fmla="*/ 70 w 72"/>
                <a:gd name="T9" fmla="*/ 0 h 66"/>
                <a:gd name="T10" fmla="*/ 72 w 72"/>
                <a:gd name="T11" fmla="*/ 0 h 66"/>
                <a:gd name="T12" fmla="*/ 71 w 72"/>
                <a:gd name="T13" fmla="*/ 2 h 66"/>
                <a:gd name="T14" fmla="*/ 48 w 72"/>
                <a:gd name="T15" fmla="*/ 29 h 66"/>
                <a:gd name="T16" fmla="*/ 47 w 72"/>
                <a:gd name="T17" fmla="*/ 32 h 66"/>
                <a:gd name="T18" fmla="*/ 48 w 72"/>
                <a:gd name="T19" fmla="*/ 36 h 66"/>
                <a:gd name="T20" fmla="*/ 71 w 72"/>
                <a:gd name="T21" fmla="*/ 64 h 66"/>
                <a:gd name="T22" fmla="*/ 72 w 72"/>
                <a:gd name="T23" fmla="*/ 66 h 66"/>
                <a:gd name="T24" fmla="*/ 70 w 72"/>
                <a:gd name="T2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6">
                  <a:moveTo>
                    <a:pt x="70" y="65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3"/>
                    <a:pt x="0" y="33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0"/>
                    <a:pt x="72" y="1"/>
                    <a:pt x="71" y="2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7" y="31"/>
                    <a:pt x="47" y="32"/>
                  </a:cubicBezTo>
                  <a:cubicBezTo>
                    <a:pt x="47" y="34"/>
                    <a:pt x="48" y="35"/>
                    <a:pt x="48" y="36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6"/>
                  </a:cubicBezTo>
                  <a:cubicBezTo>
                    <a:pt x="72" y="66"/>
                    <a:pt x="71" y="66"/>
                    <a:pt x="70" y="65"/>
                  </a:cubicBezTo>
                  <a:close/>
                </a:path>
              </a:pathLst>
            </a:custGeom>
            <a:solidFill>
              <a:srgbClr val="41A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9" name="Rectangle 54"/>
          <p:cNvSpPr>
            <a:spLocks noChangeArrowheads="1"/>
          </p:cNvSpPr>
          <p:nvPr/>
        </p:nvSpPr>
        <p:spPr bwMode="auto">
          <a:xfrm>
            <a:off x="7513256" y="3816247"/>
            <a:ext cx="766007" cy="15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sz="1000" b="1" dirty="0" smtClean="0">
                <a:solidFill>
                  <a:srgbClr val="EE5558"/>
                </a:solidFill>
                <a:latin typeface="Calibri" pitchFamily="34" charset="0"/>
              </a:rPr>
              <a:t>Build</a:t>
            </a:r>
            <a:r>
              <a:rPr lang="en-US" altLang="en-US" sz="1000" b="1" dirty="0">
                <a:solidFill>
                  <a:srgbClr val="EE5558"/>
                </a:solidFill>
                <a:latin typeface="Calibri" pitchFamily="34" charset="0"/>
              </a:rPr>
              <a:t> success</a:t>
            </a:r>
          </a:p>
        </p:txBody>
      </p:sp>
    </p:spTree>
    <p:extLst>
      <p:ext uri="{BB962C8B-B14F-4D97-AF65-F5344CB8AC3E}">
        <p14:creationId xmlns:p14="http://schemas.microsoft.com/office/powerpoint/2010/main" val="2693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332617" y="2699657"/>
            <a:ext cx="1615440" cy="2891245"/>
            <a:chOff x="7332617" y="2699657"/>
            <a:chExt cx="1615440" cy="2891245"/>
          </a:xfrm>
        </p:grpSpPr>
        <p:sp>
          <p:nvSpPr>
            <p:cNvPr id="15" name="Rectangle 14"/>
            <p:cNvSpPr/>
            <p:nvPr/>
          </p:nvSpPr>
          <p:spPr>
            <a:xfrm>
              <a:off x="7343191" y="2699657"/>
              <a:ext cx="1604866" cy="2891245"/>
            </a:xfrm>
            <a:prstGeom prst="rect">
              <a:avLst/>
            </a:prstGeom>
            <a:gradFill flip="none" rotWithShape="1">
              <a:gsLst>
                <a:gs pos="43000">
                  <a:srgbClr val="B9E8FF">
                    <a:alpha val="68000"/>
                  </a:srgbClr>
                </a:gs>
                <a:gs pos="0">
                  <a:srgbClr val="B9E8FF">
                    <a:alpha val="0"/>
                  </a:srgbClr>
                </a:gs>
                <a:gs pos="100000">
                  <a:srgbClr val="B9E8FF"/>
                </a:gs>
              </a:gsLst>
              <a:lin ang="5400000" scaled="1"/>
              <a:tileRect/>
            </a:gra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32617" y="2704839"/>
              <a:ext cx="161108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PROD ENV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9036" y="2699657"/>
            <a:ext cx="1660849" cy="2891245"/>
            <a:chOff x="5589036" y="2699657"/>
            <a:chExt cx="1660849" cy="2891245"/>
          </a:xfrm>
        </p:grpSpPr>
        <p:sp>
          <p:nvSpPr>
            <p:cNvPr id="14" name="Rectangle 13"/>
            <p:cNvSpPr/>
            <p:nvPr/>
          </p:nvSpPr>
          <p:spPr>
            <a:xfrm>
              <a:off x="5589036" y="2699657"/>
              <a:ext cx="1660849" cy="2891245"/>
            </a:xfrm>
            <a:prstGeom prst="rect">
              <a:avLst/>
            </a:prstGeom>
            <a:gradFill flip="none" rotWithShape="1">
              <a:gsLst>
                <a:gs pos="43000">
                  <a:srgbClr val="B9E8FF">
                    <a:alpha val="68000"/>
                  </a:srgbClr>
                </a:gs>
                <a:gs pos="0">
                  <a:srgbClr val="B9E8FF">
                    <a:alpha val="0"/>
                  </a:srgbClr>
                </a:gs>
                <a:gs pos="100000">
                  <a:srgbClr val="B9E8FF"/>
                </a:gs>
              </a:gsLst>
              <a:lin ang="5400000" scaled="1"/>
              <a:tileRect/>
            </a:gra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0902" y="2705606"/>
              <a:ext cx="1628503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STAGING ENV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93977" y="2684601"/>
            <a:ext cx="1573762" cy="2906302"/>
            <a:chOff x="3893977" y="2684601"/>
            <a:chExt cx="1573762" cy="2906302"/>
          </a:xfrm>
        </p:grpSpPr>
        <p:sp>
          <p:nvSpPr>
            <p:cNvPr id="13" name="Rectangle 12"/>
            <p:cNvSpPr/>
            <p:nvPr/>
          </p:nvSpPr>
          <p:spPr>
            <a:xfrm>
              <a:off x="3893977" y="2699657"/>
              <a:ext cx="1573762" cy="2891246"/>
            </a:xfrm>
            <a:prstGeom prst="rect">
              <a:avLst/>
            </a:prstGeom>
            <a:gradFill flip="none" rotWithShape="1">
              <a:gsLst>
                <a:gs pos="43000">
                  <a:srgbClr val="B9E8FF">
                    <a:alpha val="68000"/>
                  </a:srgbClr>
                </a:gs>
                <a:gs pos="0">
                  <a:srgbClr val="B9E8FF">
                    <a:alpha val="0"/>
                  </a:srgbClr>
                </a:gs>
                <a:gs pos="100000">
                  <a:srgbClr val="B9E8FF"/>
                </a:gs>
              </a:gsLst>
              <a:lin ang="5400000" scaled="1"/>
              <a:tileRect/>
            </a:gra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0149" y="2684601"/>
              <a:ext cx="154141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QA ENV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7383" y="2677038"/>
            <a:ext cx="3454193" cy="2913865"/>
            <a:chOff x="287383" y="2677038"/>
            <a:chExt cx="3454193" cy="2913865"/>
          </a:xfrm>
        </p:grpSpPr>
        <p:sp>
          <p:nvSpPr>
            <p:cNvPr id="8" name="Rectangle 7"/>
            <p:cNvSpPr/>
            <p:nvPr/>
          </p:nvSpPr>
          <p:spPr>
            <a:xfrm>
              <a:off x="289249" y="2699657"/>
              <a:ext cx="3452327" cy="2891246"/>
            </a:xfrm>
            <a:prstGeom prst="rect">
              <a:avLst/>
            </a:prstGeom>
            <a:gradFill flip="none" rotWithShape="1">
              <a:gsLst>
                <a:gs pos="43000">
                  <a:srgbClr val="B9E8FF">
                    <a:alpha val="68000"/>
                  </a:srgbClr>
                </a:gs>
                <a:gs pos="0">
                  <a:srgbClr val="B9E8FF">
                    <a:alpha val="0"/>
                  </a:srgbClr>
                </a:gs>
                <a:gs pos="100000">
                  <a:srgbClr val="B9E8FF"/>
                </a:gs>
              </a:gsLst>
              <a:lin ang="5400000" scaled="1"/>
              <a:tileRect/>
            </a:gra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383" y="2677038"/>
              <a:ext cx="3431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DEV ENV</a:t>
              </a:r>
              <a:endParaRPr lang="en-US" sz="1400" b="1" dirty="0">
                <a:latin typeface="+mn-lt"/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>
            <a:off x="1201738" y="5710801"/>
            <a:ext cx="6634162" cy="524535"/>
          </a:xfrm>
          <a:prstGeom prst="rightArrow">
            <a:avLst/>
          </a:prstGeom>
          <a:gradFill flip="none" rotWithShape="1">
            <a:gsLst>
              <a:gs pos="0">
                <a:srgbClr val="6CBAD2"/>
              </a:gs>
              <a:gs pos="100000">
                <a:schemeClr val="accent4">
                  <a:lumMod val="75000"/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Continuous </a:t>
            </a:r>
            <a:r>
              <a:rPr lang="en-US" dirty="0" smtClean="0">
                <a:solidFill>
                  <a:schemeClr val="tx1"/>
                </a:solidFill>
              </a:rPr>
              <a:t>Delivery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908093" y="6652727"/>
            <a:ext cx="335902" cy="251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614" y="1528495"/>
            <a:ext cx="9029702" cy="861774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pPr algn="just"/>
            <a:r>
              <a:rPr lang="en-US" sz="1600" dirty="0" smtClean="0">
                <a:latin typeface="+mn-lt"/>
              </a:rPr>
              <a:t>It is </a:t>
            </a:r>
            <a:r>
              <a:rPr lang="en-US" sz="1600" dirty="0">
                <a:latin typeface="+mn-lt"/>
              </a:rPr>
              <a:t>the process of building software that can be released to production at any </a:t>
            </a:r>
            <a:r>
              <a:rPr lang="en-US" sz="1600" dirty="0" smtClean="0">
                <a:latin typeface="+mn-lt"/>
              </a:rPr>
              <a:t>time. It </a:t>
            </a:r>
            <a:r>
              <a:rPr lang="en-US" sz="1600" dirty="0">
                <a:latin typeface="+mn-lt"/>
              </a:rPr>
              <a:t>helps to reduce the cost, time, and risk of delivering incremental changes to </a:t>
            </a:r>
            <a:r>
              <a:rPr lang="en-US" sz="1600" dirty="0" smtClean="0">
                <a:latin typeface="+mn-lt"/>
              </a:rPr>
              <a:t>users, following </a:t>
            </a:r>
            <a:r>
              <a:rPr lang="en-US" sz="1600" dirty="0">
                <a:latin typeface="+mn-lt"/>
              </a:rPr>
              <a:t>set of practices.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Continuous </a:t>
            </a:r>
            <a:r>
              <a:rPr lang="en-US" sz="2800" dirty="0">
                <a:latin typeface="+mj-lt"/>
              </a:rPr>
              <a:t>Delivery</a:t>
            </a:r>
          </a:p>
        </p:txBody>
      </p:sp>
      <p:sp>
        <p:nvSpPr>
          <p:cNvPr id="21" name="Shape 20"/>
          <p:cNvSpPr/>
          <p:nvPr/>
        </p:nvSpPr>
        <p:spPr>
          <a:xfrm>
            <a:off x="1580141" y="4031581"/>
            <a:ext cx="1551408" cy="1551408"/>
          </a:xfrm>
          <a:prstGeom prst="leftCircularArrow">
            <a:avLst>
              <a:gd name="adj1" fmla="val 3800"/>
              <a:gd name="adj2" fmla="val 474929"/>
              <a:gd name="adj3" fmla="val 2212545"/>
              <a:gd name="adj4" fmla="val 8986595"/>
              <a:gd name="adj5" fmla="val 4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6" name="Group 55"/>
          <p:cNvGrpSpPr/>
          <p:nvPr/>
        </p:nvGrpSpPr>
        <p:grpSpPr>
          <a:xfrm>
            <a:off x="463950" y="3741999"/>
            <a:ext cx="1461291" cy="1317177"/>
            <a:chOff x="463950" y="3741999"/>
            <a:chExt cx="1461291" cy="1317177"/>
          </a:xfrm>
        </p:grpSpPr>
        <p:grpSp>
          <p:nvGrpSpPr>
            <p:cNvPr id="20" name="Group 19"/>
            <p:cNvGrpSpPr/>
            <p:nvPr/>
          </p:nvGrpSpPr>
          <p:grpSpPr>
            <a:xfrm>
              <a:off x="463950" y="3741999"/>
              <a:ext cx="1315162" cy="1084734"/>
              <a:chOff x="636" y="1119563"/>
              <a:chExt cx="1315162" cy="108473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636" y="1119563"/>
                <a:ext cx="1315162" cy="10847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ounded Rectangle 4"/>
              <p:cNvSpPr/>
              <p:nvPr/>
            </p:nvSpPr>
            <p:spPr>
              <a:xfrm>
                <a:off x="25599" y="1144526"/>
                <a:ext cx="1265236" cy="802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/>
                  <a:t>Code </a:t>
                </a:r>
                <a:r>
                  <a:rPr lang="en-US" sz="1300" dirty="0"/>
                  <a:t>chec</a:t>
                </a:r>
                <a:r>
                  <a:rPr lang="en-US" sz="1300" kern="1200" dirty="0" smtClean="0"/>
                  <a:t>k-ins</a:t>
                </a:r>
                <a:endParaRPr lang="en-IN" sz="1300" kern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56208" y="4594290"/>
              <a:ext cx="1169033" cy="464886"/>
              <a:chOff x="292894" y="1971854"/>
              <a:chExt cx="1169033" cy="464886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292894" y="1971854"/>
                <a:ext cx="1169033" cy="46488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ounded Rectangle 7"/>
              <p:cNvSpPr/>
              <p:nvPr/>
            </p:nvSpPr>
            <p:spPr>
              <a:xfrm>
                <a:off x="306510" y="1985470"/>
                <a:ext cx="1141801" cy="437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SCM </a:t>
                </a:r>
                <a:endParaRPr lang="en-IN" sz="1800" kern="12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915095" y="2814251"/>
            <a:ext cx="1719370" cy="1719370"/>
            <a:chOff x="2915095" y="2814251"/>
            <a:chExt cx="1719370" cy="1719370"/>
          </a:xfrm>
        </p:grpSpPr>
        <p:sp>
          <p:nvSpPr>
            <p:cNvPr id="3" name="TextBox 2"/>
            <p:cNvSpPr txBox="1"/>
            <p:nvPr/>
          </p:nvSpPr>
          <p:spPr>
            <a:xfrm>
              <a:off x="3520443" y="3207668"/>
              <a:ext cx="951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</a:t>
              </a:r>
              <a:r>
                <a:rPr lang="en-US" sz="1200" dirty="0" smtClean="0">
                  <a:latin typeface="+mn-lt"/>
                </a:rPr>
                <a:t>eploy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4" name="Circular Arrow 23"/>
            <p:cNvSpPr/>
            <p:nvPr/>
          </p:nvSpPr>
          <p:spPr>
            <a:xfrm>
              <a:off x="2915095" y="2814251"/>
              <a:ext cx="1719370" cy="1719370"/>
            </a:xfrm>
            <a:prstGeom prst="circularArrow">
              <a:avLst>
                <a:gd name="adj1" fmla="val 3429"/>
                <a:gd name="adj2" fmla="val 424743"/>
                <a:gd name="adj3" fmla="val 19399746"/>
                <a:gd name="adj4" fmla="val 12575511"/>
                <a:gd name="adj5" fmla="val 4001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488257"/>
                <a:satOff val="8966"/>
                <a:lumOff val="719"/>
                <a:alphaOff val="0"/>
              </a:schemeClr>
            </a:fillRef>
            <a:effectRef idx="0">
              <a:schemeClr val="accent4">
                <a:hueOff val="-1488257"/>
                <a:satOff val="8966"/>
                <a:lumOff val="719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7" name="Group 56"/>
          <p:cNvGrpSpPr/>
          <p:nvPr/>
        </p:nvGrpSpPr>
        <p:grpSpPr>
          <a:xfrm>
            <a:off x="2205992" y="3509556"/>
            <a:ext cx="1461291" cy="1303531"/>
            <a:chOff x="2205992" y="3509556"/>
            <a:chExt cx="1461291" cy="1303531"/>
          </a:xfrm>
        </p:grpSpPr>
        <p:grpSp>
          <p:nvGrpSpPr>
            <p:cNvPr id="23" name="Group 22"/>
            <p:cNvGrpSpPr/>
            <p:nvPr/>
          </p:nvGrpSpPr>
          <p:grpSpPr>
            <a:xfrm>
              <a:off x="2205992" y="3728353"/>
              <a:ext cx="1315162" cy="1084734"/>
              <a:chOff x="1742678" y="1105917"/>
              <a:chExt cx="1315162" cy="108473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742678" y="1105917"/>
                <a:ext cx="1315162" cy="10847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hueOff val="-1116192"/>
                  <a:satOff val="6725"/>
                  <a:lumOff val="539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Rounded Rectangle 9"/>
              <p:cNvSpPr/>
              <p:nvPr/>
            </p:nvSpPr>
            <p:spPr>
              <a:xfrm>
                <a:off x="1767641" y="1363323"/>
                <a:ext cx="1265236" cy="802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Code </a:t>
                </a:r>
                <a:r>
                  <a:rPr lang="en-US" sz="1300" dirty="0">
                    <a:solidFill>
                      <a:schemeClr val="tx1"/>
                    </a:solidFill>
                  </a:rPr>
                  <a:t>ana</a:t>
                </a:r>
                <a:r>
                  <a:rPr lang="en-US" sz="1300" kern="1200" dirty="0" smtClean="0">
                    <a:solidFill>
                      <a:schemeClr val="tx1"/>
                    </a:solidFill>
                  </a:rPr>
                  <a:t>lysis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Unit test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IN" sz="1300" kern="1200" dirty="0" smtClean="0">
                    <a:solidFill>
                      <a:schemeClr val="tx1"/>
                    </a:solidFill>
                  </a:rPr>
                  <a:t>Code coverage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98250" y="3509556"/>
              <a:ext cx="1169033" cy="464886"/>
              <a:chOff x="2034936" y="887120"/>
              <a:chExt cx="1169033" cy="46488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034936" y="887120"/>
                <a:ext cx="1169033" cy="46488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1116192"/>
                  <a:satOff val="6725"/>
                  <a:lumOff val="539"/>
                  <a:alphaOff val="0"/>
                </a:schemeClr>
              </a:fillRef>
              <a:effectRef idx="0">
                <a:schemeClr val="accent4">
                  <a:hueOff val="-1116192"/>
                  <a:satOff val="6725"/>
                  <a:lumOff val="53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ounded Rectangle 12"/>
              <p:cNvSpPr/>
              <p:nvPr/>
            </p:nvSpPr>
            <p:spPr>
              <a:xfrm>
                <a:off x="2048552" y="900736"/>
                <a:ext cx="1141801" cy="437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Integration </a:t>
                </a:r>
                <a:endParaRPr lang="en-IN" sz="1800" kern="12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673314" y="4017870"/>
            <a:ext cx="1551483" cy="1551483"/>
            <a:chOff x="4673314" y="4017870"/>
            <a:chExt cx="1551483" cy="1551483"/>
          </a:xfrm>
        </p:grpSpPr>
        <p:sp>
          <p:nvSpPr>
            <p:cNvPr id="9" name="TextBox 8"/>
            <p:cNvSpPr txBox="1"/>
            <p:nvPr/>
          </p:nvSpPr>
          <p:spPr>
            <a:xfrm>
              <a:off x="5187822" y="5138085"/>
              <a:ext cx="951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</a:t>
              </a:r>
              <a:r>
                <a:rPr lang="en-US" sz="1200" dirty="0" smtClean="0">
                  <a:latin typeface="+mn-lt"/>
                </a:rPr>
                <a:t>eploy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7" name="Shape 26"/>
            <p:cNvSpPr/>
            <p:nvPr/>
          </p:nvSpPr>
          <p:spPr>
            <a:xfrm rot="21160725">
              <a:off x="4673314" y="4017870"/>
              <a:ext cx="1551483" cy="1551483"/>
            </a:xfrm>
            <a:prstGeom prst="leftCircularArrow">
              <a:avLst>
                <a:gd name="adj1" fmla="val 3800"/>
                <a:gd name="adj2" fmla="val 474904"/>
                <a:gd name="adj3" fmla="val 2302233"/>
                <a:gd name="adj4" fmla="val 9076307"/>
                <a:gd name="adj5" fmla="val 4433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976513"/>
                <a:satOff val="17933"/>
                <a:lumOff val="1437"/>
                <a:alphaOff val="0"/>
              </a:schemeClr>
            </a:fillRef>
            <a:effectRef idx="0">
              <a:schemeClr val="accent4">
                <a:hueOff val="-2976513"/>
                <a:satOff val="17933"/>
                <a:lumOff val="1437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8" name="Group 57"/>
          <p:cNvGrpSpPr/>
          <p:nvPr/>
        </p:nvGrpSpPr>
        <p:grpSpPr>
          <a:xfrm>
            <a:off x="3948034" y="3741999"/>
            <a:ext cx="1461291" cy="1298517"/>
            <a:chOff x="3948034" y="3741999"/>
            <a:chExt cx="1461291" cy="1298517"/>
          </a:xfrm>
        </p:grpSpPr>
        <p:grpSp>
          <p:nvGrpSpPr>
            <p:cNvPr id="26" name="Group 25"/>
            <p:cNvGrpSpPr/>
            <p:nvPr/>
          </p:nvGrpSpPr>
          <p:grpSpPr>
            <a:xfrm>
              <a:off x="3948034" y="3741999"/>
              <a:ext cx="1315162" cy="1084734"/>
              <a:chOff x="3484720" y="1119563"/>
              <a:chExt cx="1315162" cy="108473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484720" y="1119563"/>
                <a:ext cx="1315162" cy="10847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hueOff val="-2232385"/>
                  <a:satOff val="13449"/>
                  <a:lumOff val="107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Rounded Rectangle 14"/>
              <p:cNvSpPr/>
              <p:nvPr/>
            </p:nvSpPr>
            <p:spPr>
              <a:xfrm>
                <a:off x="3509683" y="1144526"/>
                <a:ext cx="1265236" cy="802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Functional test  (Automated)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240292" y="4575630"/>
              <a:ext cx="1169033" cy="464886"/>
              <a:chOff x="3776978" y="1953194"/>
              <a:chExt cx="1169033" cy="46488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776978" y="1953194"/>
                <a:ext cx="1169033" cy="46488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2232385"/>
                  <a:satOff val="13449"/>
                  <a:lumOff val="1078"/>
                  <a:alphaOff val="0"/>
                </a:schemeClr>
              </a:fillRef>
              <a:effectRef idx="0">
                <a:schemeClr val="accent4">
                  <a:hueOff val="-2232385"/>
                  <a:satOff val="13449"/>
                  <a:lumOff val="107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ounded Rectangle 17"/>
              <p:cNvSpPr/>
              <p:nvPr/>
            </p:nvSpPr>
            <p:spPr>
              <a:xfrm>
                <a:off x="3790594" y="1966810"/>
                <a:ext cx="1141801" cy="437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Test</a:t>
                </a:r>
                <a:endParaRPr lang="en-IN" sz="1800" kern="12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396567" y="2899464"/>
            <a:ext cx="1759419" cy="1759419"/>
            <a:chOff x="6396567" y="2899464"/>
            <a:chExt cx="1759419" cy="1759419"/>
          </a:xfrm>
        </p:grpSpPr>
        <p:sp>
          <p:nvSpPr>
            <p:cNvPr id="10" name="TextBox 9"/>
            <p:cNvSpPr txBox="1"/>
            <p:nvPr/>
          </p:nvSpPr>
          <p:spPr>
            <a:xfrm>
              <a:off x="6977483" y="3207664"/>
              <a:ext cx="951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D</a:t>
              </a:r>
              <a:r>
                <a:rPr lang="en-US" sz="1200" dirty="0" smtClean="0">
                  <a:latin typeface="+mn-lt"/>
                </a:rPr>
                <a:t>eploy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>
              <a:off x="6396567" y="2899464"/>
              <a:ext cx="1759419" cy="1759419"/>
            </a:xfrm>
            <a:prstGeom prst="circularArrow">
              <a:avLst>
                <a:gd name="adj1" fmla="val 3351"/>
                <a:gd name="adj2" fmla="val 414305"/>
                <a:gd name="adj3" fmla="val 19410184"/>
                <a:gd name="adj4" fmla="val 12575511"/>
                <a:gd name="adj5" fmla="val 390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9" name="Group 58"/>
          <p:cNvGrpSpPr/>
          <p:nvPr/>
        </p:nvGrpSpPr>
        <p:grpSpPr>
          <a:xfrm>
            <a:off x="5690076" y="3509556"/>
            <a:ext cx="1461291" cy="1317177"/>
            <a:chOff x="5690076" y="3509556"/>
            <a:chExt cx="1461291" cy="1317177"/>
          </a:xfrm>
        </p:grpSpPr>
        <p:grpSp>
          <p:nvGrpSpPr>
            <p:cNvPr id="29" name="Group 28"/>
            <p:cNvGrpSpPr/>
            <p:nvPr/>
          </p:nvGrpSpPr>
          <p:grpSpPr>
            <a:xfrm>
              <a:off x="5690076" y="3741999"/>
              <a:ext cx="1315162" cy="1084734"/>
              <a:chOff x="5226762" y="1119563"/>
              <a:chExt cx="1315162" cy="108473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5226762" y="1119563"/>
                <a:ext cx="1315162" cy="10847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hueOff val="-3348577"/>
                  <a:satOff val="20174"/>
                  <a:lumOff val="161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ounded Rectangle 19"/>
              <p:cNvSpPr/>
              <p:nvPr/>
            </p:nvSpPr>
            <p:spPr>
              <a:xfrm>
                <a:off x="5251725" y="1376969"/>
                <a:ext cx="1265236" cy="802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Acceptance test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>
                    <a:solidFill>
                      <a:schemeClr val="tx1"/>
                    </a:solidFill>
                  </a:rPr>
                  <a:t>Performance test</a:t>
                </a:r>
                <a:endParaRPr lang="en-IN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982334" y="3509556"/>
              <a:ext cx="1169033" cy="464886"/>
              <a:chOff x="5519020" y="887120"/>
              <a:chExt cx="1169033" cy="464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5519020" y="887120"/>
                <a:ext cx="1169033" cy="46488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3348577"/>
                  <a:satOff val="20174"/>
                  <a:lumOff val="1617"/>
                  <a:alphaOff val="0"/>
                </a:schemeClr>
              </a:fillRef>
              <a:effectRef idx="0">
                <a:schemeClr val="accent4">
                  <a:hueOff val="-3348577"/>
                  <a:satOff val="20174"/>
                  <a:lumOff val="161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ounded Rectangle 22"/>
              <p:cNvSpPr/>
              <p:nvPr/>
            </p:nvSpPr>
            <p:spPr>
              <a:xfrm>
                <a:off x="5532636" y="900736"/>
                <a:ext cx="1141801" cy="437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Staging</a:t>
                </a:r>
                <a:endParaRPr lang="en-IN" sz="1800" kern="1200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466943" y="3741999"/>
            <a:ext cx="1426466" cy="1317177"/>
            <a:chOff x="7466943" y="3741999"/>
            <a:chExt cx="1426466" cy="1317177"/>
          </a:xfrm>
        </p:grpSpPr>
        <p:grpSp>
          <p:nvGrpSpPr>
            <p:cNvPr id="32" name="Group 31"/>
            <p:cNvGrpSpPr/>
            <p:nvPr/>
          </p:nvGrpSpPr>
          <p:grpSpPr>
            <a:xfrm>
              <a:off x="7466943" y="3741999"/>
              <a:ext cx="1315162" cy="1084734"/>
              <a:chOff x="7003629" y="1119563"/>
              <a:chExt cx="1315162" cy="108473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7003629" y="1119563"/>
                <a:ext cx="1315162" cy="10847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hueOff val="-4464770"/>
                  <a:satOff val="26899"/>
                  <a:lumOff val="2156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Rounded Rectangle 24"/>
              <p:cNvSpPr/>
              <p:nvPr/>
            </p:nvSpPr>
            <p:spPr>
              <a:xfrm>
                <a:off x="7028592" y="1144526"/>
                <a:ext cx="1265236" cy="8023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" tIns="24765" rIns="24765" bIns="24765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kern="1200" dirty="0" smtClean="0"/>
                  <a:t>Continuous Monitoring</a:t>
                </a:r>
                <a:endParaRPr lang="en-IN" sz="1300" kern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724376" y="4594290"/>
              <a:ext cx="1169033" cy="464886"/>
              <a:chOff x="7261062" y="1971854"/>
              <a:chExt cx="1169033" cy="46488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261062" y="1971854"/>
                <a:ext cx="1169033" cy="46488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26"/>
              <p:cNvSpPr/>
              <p:nvPr/>
            </p:nvSpPr>
            <p:spPr>
              <a:xfrm>
                <a:off x="7274678" y="1985470"/>
                <a:ext cx="1141801" cy="4376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Production</a:t>
                </a:r>
                <a:endParaRPr lang="en-IN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0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 txBox="1">
            <a:spLocks/>
          </p:cNvSpPr>
          <p:nvPr/>
        </p:nvSpPr>
        <p:spPr>
          <a:xfrm>
            <a:off x="8883395" y="6705600"/>
            <a:ext cx="34486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ctr">
                <a:defRPr/>
              </a:pPr>
              <a:t>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170" y="1544131"/>
            <a:ext cx="8709660" cy="369332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DevOps – Collaboration of Development and Operations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360" y="1988476"/>
            <a:ext cx="7929364" cy="4576369"/>
            <a:chOff x="597360" y="1988476"/>
            <a:chExt cx="7929364" cy="4576369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12136" y="5363243"/>
              <a:ext cx="1957188" cy="1197184"/>
              <a:chOff x="4645137" y="5507728"/>
              <a:chExt cx="1800872" cy="1146818"/>
            </a:xfrm>
          </p:grpSpPr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10731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ELK</a:t>
                </a:r>
                <a:endParaRPr lang="en-US" sz="13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 smtClean="0">
                    <a:latin typeface="+mj-lt"/>
                  </a:rPr>
                  <a:t>Sysdig</a:t>
                </a: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 smtClean="0">
                    <a:latin typeface="+mj-lt"/>
                  </a:rPr>
                  <a:t>Ruxit</a:t>
                </a: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Nagios</a:t>
                </a:r>
              </a:p>
            </p:txBody>
          </p:sp>
          <p:sp>
            <p:nvSpPr>
              <p:cNvPr id="83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7728"/>
                <a:ext cx="1800872" cy="306575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Continuous </a:t>
                </a:r>
                <a:r>
                  <a:rPr lang="en-US" sz="1400" b="1" kern="0" dirty="0">
                    <a:solidFill>
                      <a:schemeClr val="bg1"/>
                    </a:solidFill>
                    <a:latin typeface="Calibri"/>
                  </a:rPr>
                  <a:t>M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onitoring 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pic>
          <p:nvPicPr>
            <p:cNvPr id="1026" name="Picture 2" descr="http://www.qburst.com/images/responsive/services/devop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1544" y="3317550"/>
              <a:ext cx="1914846" cy="1914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" name="Group 65"/>
            <p:cNvGrpSpPr/>
            <p:nvPr/>
          </p:nvGrpSpPr>
          <p:grpSpPr>
            <a:xfrm>
              <a:off x="2549985" y="5410679"/>
              <a:ext cx="1865805" cy="1149750"/>
              <a:chOff x="4645137" y="5553173"/>
              <a:chExt cx="1800872" cy="1101380"/>
            </a:xfrm>
          </p:grpSpPr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4653142" y="5581377"/>
                <a:ext cx="1784853" cy="10731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Consul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Etcd</a:t>
                </a:r>
                <a:endParaRPr lang="en-US" sz="1300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latin typeface="+mj-lt"/>
                  </a:rPr>
                  <a:t>Eureka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>
                  <a:latin typeface="+mj-lt"/>
                </a:endParaRPr>
              </a:p>
            </p:txBody>
          </p:sp>
          <p:sp>
            <p:nvSpPr>
              <p:cNvPr id="70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3173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Service </a:t>
                </a: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Disc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overy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97360" y="5361708"/>
              <a:ext cx="1865805" cy="1199991"/>
              <a:chOff x="4645137" y="5506293"/>
              <a:chExt cx="1800872" cy="1149514"/>
            </a:xfrm>
          </p:grpSpPr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53143" y="5823667"/>
                <a:ext cx="1784853" cy="8321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PagerDuty</a:t>
                </a:r>
                <a:endParaRPr lang="en-US" sz="1300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CloudWatch</a:t>
                </a:r>
                <a:endParaRPr lang="en-US" sz="1300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>
                  <a:latin typeface="+mj-lt"/>
                </a:endParaRPr>
              </a:p>
            </p:txBody>
          </p:sp>
          <p:sp>
            <p:nvSpPr>
              <p:cNvPr id="74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6293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Alerts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569536" y="5361753"/>
              <a:ext cx="1957188" cy="1203092"/>
              <a:chOff x="4645137" y="5506294"/>
              <a:chExt cx="1800872" cy="1152476"/>
            </a:xfrm>
          </p:grpSpPr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10773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NFS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GlusterFS</a:t>
                </a:r>
                <a:endParaRPr lang="en-US" sz="1300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Flocker</a:t>
                </a:r>
                <a:endParaRPr lang="en-US" sz="1300" dirty="0" smtClean="0">
                  <a:latin typeface="+mj-lt"/>
                </a:endParaRPr>
              </a:p>
            </p:txBody>
          </p:sp>
          <p:sp>
            <p:nvSpPr>
              <p:cNvPr id="84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6294"/>
                <a:ext cx="1800872" cy="306575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Data Persistence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560011" y="4333047"/>
              <a:ext cx="1957188" cy="901340"/>
              <a:chOff x="4645137" y="5506294"/>
              <a:chExt cx="1800872" cy="863420"/>
            </a:xfrm>
          </p:grpSpPr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7883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RancherOS</a:t>
                </a:r>
                <a:endParaRPr lang="en-US" sz="1300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CoreOS</a:t>
                </a:r>
                <a:endParaRPr lang="en-US" sz="1300" dirty="0" smtClean="0">
                  <a:latin typeface="+mj-lt"/>
                </a:endParaRPr>
              </a:p>
            </p:txBody>
          </p:sp>
          <p:sp>
            <p:nvSpPr>
              <p:cNvPr id="96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6294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Docker OS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60011" y="3304350"/>
              <a:ext cx="1957188" cy="798577"/>
              <a:chOff x="4645137" y="5506293"/>
              <a:chExt cx="1800872" cy="764980"/>
            </a:xfrm>
          </p:grpSpPr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4653141" y="5581375"/>
                <a:ext cx="1784853" cy="68989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AWS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Digital Ocean</a:t>
                </a:r>
              </a:p>
            </p:txBody>
          </p:sp>
          <p:sp>
            <p:nvSpPr>
              <p:cNvPr id="105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6293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Cloud Providers 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512136" y="1989898"/>
              <a:ext cx="1957188" cy="1189156"/>
              <a:chOff x="4645137" y="5515417"/>
              <a:chExt cx="1800872" cy="1139127"/>
            </a:xfrm>
          </p:grpSpPr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4653142" y="5581375"/>
                <a:ext cx="1784853" cy="107316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VM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Vagrant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Docker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Rocket</a:t>
                </a:r>
                <a:endParaRPr lang="en-US" sz="1300" dirty="0" smtClean="0">
                  <a:latin typeface="+mj-lt"/>
                </a:endParaRPr>
              </a:p>
            </p:txBody>
          </p:sp>
          <p:sp>
            <p:nvSpPr>
              <p:cNvPr id="124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15417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Virtualization</a:t>
                </a:r>
              </a:p>
            </p:txBody>
          </p:sp>
        </p:grpSp>
        <p:sp>
          <p:nvSpPr>
            <p:cNvPr id="127" name="TextBox 3"/>
            <p:cNvSpPr txBox="1">
              <a:spLocks noChangeArrowheads="1"/>
            </p:cNvSpPr>
            <p:nvPr/>
          </p:nvSpPr>
          <p:spPr bwMode="auto">
            <a:xfrm>
              <a:off x="2549985" y="1988476"/>
              <a:ext cx="1865805" cy="320040"/>
            </a:xfrm>
            <a:prstGeom prst="rect">
              <a:avLst/>
            </a:prstGeom>
            <a:solidFill>
              <a:srgbClr val="0494DB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</a:rPr>
                <a:t>Cloud</a:t>
              </a:r>
              <a:r>
                <a:rPr lang="en-US" sz="1400" b="1" kern="0" dirty="0">
                  <a:solidFill>
                    <a:schemeClr val="bg1"/>
                  </a:solidFill>
                  <a:latin typeface="Calibri"/>
                </a:rPr>
                <a:t> </a:t>
              </a:r>
              <a:r>
                <a:rPr lang="en-US" sz="1400" b="1" kern="0" dirty="0" smtClean="0">
                  <a:solidFill>
                    <a:schemeClr val="bg1"/>
                  </a:solidFill>
                  <a:latin typeface="Calibri"/>
                </a:rPr>
                <a:t>Provisioning</a:t>
              </a:r>
              <a:endParaRPr lang="en-US" sz="1400" b="1" kern="0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97360" y="1988960"/>
              <a:ext cx="1865805" cy="1194512"/>
              <a:chOff x="4645137" y="5514515"/>
              <a:chExt cx="1800872" cy="1144257"/>
            </a:xfrm>
          </p:grpSpPr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4653142" y="5581377"/>
                <a:ext cx="1784853" cy="10773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Chef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Puppet 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Ansible</a:t>
                </a:r>
                <a:endParaRPr lang="en-US" sz="1300" dirty="0">
                  <a:latin typeface="+mj-lt"/>
                </a:endParaRPr>
              </a:p>
            </p:txBody>
          </p:sp>
          <p:sp>
            <p:nvSpPr>
              <p:cNvPr id="130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14515"/>
                <a:ext cx="1800872" cy="306575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Provisioning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569536" y="1993545"/>
              <a:ext cx="1957188" cy="1189906"/>
              <a:chOff x="4645137" y="5518921"/>
              <a:chExt cx="1800872" cy="1139847"/>
            </a:xfrm>
          </p:grpSpPr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4653142" y="5581374"/>
                <a:ext cx="1784853" cy="10773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>
                    <a:latin typeface="+mj-lt"/>
                  </a:rPr>
                  <a:t>Nginx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>
                    <a:latin typeface="+mj-lt"/>
                  </a:rPr>
                  <a:t>HAProxy</a:t>
                </a:r>
                <a:endParaRPr lang="en-US" sz="1300" dirty="0" smtClean="0">
                  <a:latin typeface="+mj-lt"/>
                </a:endParaRPr>
              </a:p>
            </p:txBody>
          </p:sp>
          <p:sp>
            <p:nvSpPr>
              <p:cNvPr id="133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18921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Load </a:t>
                </a:r>
                <a:r>
                  <a:rPr lang="en-US" sz="1400" b="1" kern="0" dirty="0" smtClean="0">
                    <a:solidFill>
                      <a:schemeClr val="bg1"/>
                    </a:solidFill>
                    <a:latin typeface="Calibri"/>
                  </a:rPr>
                  <a:t>B</a:t>
                </a:r>
                <a:r>
                  <a:rPr lang="en-US" sz="1400" b="1" kern="0" dirty="0" smtClean="0">
                    <a:solidFill>
                      <a:prstClr val="white"/>
                    </a:solidFill>
                    <a:latin typeface="Calibri"/>
                  </a:rPr>
                  <a:t>alancer</a:t>
                </a:r>
                <a:endParaRPr lang="en-US" sz="1400" b="1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97360" y="3294785"/>
              <a:ext cx="1865805" cy="1959668"/>
              <a:chOff x="4645137" y="5506293"/>
              <a:chExt cx="1800872" cy="1877232"/>
            </a:xfrm>
          </p:grpSpPr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4653142" y="5605380"/>
                <a:ext cx="1784853" cy="17781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73152" anchor="t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300" dirty="0" smtClean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err="1"/>
                  <a:t>Mesos</a:t>
                </a:r>
                <a:endParaRPr lang="en-US" sz="1300" dirty="0"/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/>
                  <a:t>Kubernetes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/>
                  <a:t>Rancher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300" dirty="0" smtClean="0"/>
                  <a:t>Swarm</a:t>
                </a:r>
                <a:endParaRPr lang="en-US" sz="1300" dirty="0"/>
              </a:p>
            </p:txBody>
          </p:sp>
          <p:sp>
            <p:nvSpPr>
              <p:cNvPr id="136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06293"/>
                <a:ext cx="1800872" cy="306576"/>
              </a:xfrm>
              <a:prstGeom prst="rect">
                <a:avLst/>
              </a:prstGeom>
              <a:solidFill>
                <a:srgbClr val="0494DB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white"/>
                    </a:solidFill>
                    <a:latin typeface="Calibri"/>
                  </a:rPr>
                  <a:t>Orchestration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85950" y="800100"/>
            <a:ext cx="725805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E</a:t>
            </a:r>
            <a:r>
              <a:rPr lang="en-US" dirty="0" smtClean="0"/>
              <a:t>cosystem 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6619374" y="1165688"/>
            <a:ext cx="1857501" cy="668220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Features </a:t>
            </a:r>
            <a:r>
              <a:rPr lang="en-US" sz="1200" b="1" dirty="0" smtClean="0">
                <a:solidFill>
                  <a:schemeClr val="tx1"/>
                </a:solidFill>
              </a:rPr>
              <a:t>high performance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smtClean="0">
                <a:solidFill>
                  <a:schemeClr val="tx1"/>
                </a:solidFill>
              </a:rPr>
              <a:t> stability, and </a:t>
            </a:r>
            <a:r>
              <a:rPr lang="en-US" sz="1200" b="1" dirty="0">
                <a:solidFill>
                  <a:schemeClr val="tx1"/>
                </a:solidFill>
              </a:rPr>
              <a:t>low resource consumption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4603114" y="1148357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Creation of  a virtual version of a </a:t>
            </a:r>
            <a:r>
              <a:rPr lang="en-US" sz="1200" b="1" dirty="0" smtClean="0">
                <a:solidFill>
                  <a:schemeClr val="tx1"/>
                </a:solidFill>
              </a:rPr>
              <a:t>resource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2591466" y="1158026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Deployment of Cloud computing services within Enterprise infrastructure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6609849" y="2270550"/>
            <a:ext cx="1857501" cy="812688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Collection of </a:t>
            </a:r>
            <a:r>
              <a:rPr lang="en-US" sz="1200" b="1" dirty="0" smtClean="0">
                <a:solidFill>
                  <a:schemeClr val="tx1"/>
                </a:solidFill>
              </a:rPr>
              <a:t>computing </a:t>
            </a:r>
            <a:r>
              <a:rPr lang="en-US" sz="1200" b="1" dirty="0">
                <a:solidFill>
                  <a:schemeClr val="tx1"/>
                </a:solidFill>
              </a:rPr>
              <a:t>services that make up </a:t>
            </a:r>
            <a:r>
              <a:rPr lang="en-US" sz="1200" b="1" dirty="0" smtClean="0">
                <a:solidFill>
                  <a:schemeClr val="tx1"/>
                </a:solidFill>
              </a:rPr>
              <a:t>on-demand </a:t>
            </a:r>
            <a:r>
              <a:rPr lang="en-US" sz="1200" b="1" dirty="0">
                <a:solidFill>
                  <a:schemeClr val="tx1"/>
                </a:solidFill>
              </a:rPr>
              <a:t>computing platform 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6560011" y="4326338"/>
            <a:ext cx="1857501" cy="8731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Information that is infrequently accessed. Also State-full and partitioned across nodes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4572001" y="4356561"/>
            <a:ext cx="1897324" cy="854895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Application performance and infrastructure monitoring with </a:t>
            </a:r>
            <a:r>
              <a:rPr lang="en-US" sz="1200" b="1" dirty="0" smtClean="0">
                <a:solidFill>
                  <a:schemeClr val="tx1"/>
                </a:solidFill>
              </a:rPr>
              <a:t>alerts and self-healing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2591465" y="4317065"/>
            <a:ext cx="1857501" cy="845751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Automatic detection of </a:t>
            </a:r>
            <a:r>
              <a:rPr lang="en-US" sz="1200" b="1" dirty="0" smtClean="0">
                <a:solidFill>
                  <a:schemeClr val="tx1"/>
                </a:solidFill>
              </a:rPr>
              <a:t>services </a:t>
            </a:r>
            <a:r>
              <a:rPr lang="en-US" sz="1200" b="1" dirty="0">
                <a:solidFill>
                  <a:schemeClr val="tx1"/>
                </a:solidFill>
              </a:rPr>
              <a:t>offered by Service </a:t>
            </a:r>
            <a:r>
              <a:rPr lang="en-US" sz="1200" b="1" dirty="0" smtClean="0">
                <a:solidFill>
                  <a:schemeClr val="tx1"/>
                </a:solidFill>
              </a:rPr>
              <a:t>Registry </a:t>
            </a:r>
            <a:r>
              <a:rPr lang="en-US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597358" y="4572000"/>
            <a:ext cx="1857501" cy="639456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An Alarm system with auto notification service 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597357" y="2270550"/>
            <a:ext cx="1857501" cy="868854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 tool that can orchestrate your complex </a:t>
            </a:r>
            <a:r>
              <a:rPr lang="en-US" sz="1200" b="1" dirty="0" smtClean="0">
                <a:solidFill>
                  <a:schemeClr val="tx1"/>
                </a:solidFill>
              </a:rPr>
              <a:t>tasks or jobs </a:t>
            </a:r>
            <a:r>
              <a:rPr lang="en-US" sz="1200" b="1" dirty="0">
                <a:solidFill>
                  <a:schemeClr val="tx1"/>
                </a:solidFill>
              </a:rPr>
              <a:t>across cluster nodes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97359" y="1148358"/>
            <a:ext cx="1857501" cy="70288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Computing instances or VMs are provisioned from a centralized console 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6618926" y="3355622"/>
            <a:ext cx="1857501" cy="809535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To build a Linux distribution that was perfect for running Docker containers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562281" y="2305329"/>
            <a:ext cx="1865376" cy="868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3152">
            <a:spAutoFit/>
          </a:bodyPr>
          <a:lstStyle>
            <a:defPPr>
              <a:defRPr lang="en-US"/>
            </a:defPPr>
            <a:lvl1pPr marL="171450" indent="-171450">
              <a:spcAft>
                <a:spcPts val="200"/>
              </a:spcAft>
              <a:buClr>
                <a:srgbClr val="9BBB59"/>
              </a:buClr>
              <a:buFont typeface="Arial" pitchFamily="34" charset="0"/>
              <a:buChar char="•"/>
              <a:defRPr sz="1000">
                <a:solidFill>
                  <a:prstClr val="black">
                    <a:lumMod val="75000"/>
                    <a:lumOff val="2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00" dirty="0" smtClean="0">
                <a:latin typeface="+mj-lt"/>
              </a:rPr>
              <a:t>Terraform</a:t>
            </a:r>
            <a:endParaRPr lang="en-US" sz="1300" dirty="0">
              <a:latin typeface="+mj-lt"/>
            </a:endParaRPr>
          </a:p>
          <a:p>
            <a:r>
              <a:rPr lang="en-US" sz="1300" dirty="0">
                <a:latin typeface="+mj-lt"/>
              </a:rPr>
              <a:t>Packer</a:t>
            </a:r>
          </a:p>
          <a:p>
            <a:r>
              <a:rPr lang="en-US" sz="1300" dirty="0" err="1" smtClean="0">
                <a:latin typeface="+mj-lt"/>
              </a:rPr>
              <a:t>CloudFormation</a:t>
            </a:r>
            <a:endParaRPr 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0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" grpId="0" animBg="1"/>
      <p:bldP spid="4" grpId="1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80254523-1502-41F2-BCF7-320F8914C535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EEB9D5-D5FB-41E3-AFFE-BC21EACFF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527B6-F9A0-4194-B4F0-A1F27A818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CDF6D12-E247-4CDB-82EF-C225E3CD372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69D55A1-C822-4D42-B01A-8DD3BAF6FF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DB753E0-D28D-4AB7-9BEC-1697B9541A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1023</Words>
  <Application>Microsoft Office PowerPoint</Application>
  <PresentationFormat>On-screen Show (4:3)</PresentationFormat>
  <Paragraphs>360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3_Office Theme</vt:lpstr>
      <vt:lpstr>Agenda</vt:lpstr>
      <vt:lpstr>Benefits of ALM</vt:lpstr>
      <vt:lpstr>Our services (ALM)</vt:lpstr>
      <vt:lpstr>Our services (DevOps)</vt:lpstr>
      <vt:lpstr>ALM (Microsoft) Tools Integration</vt:lpstr>
      <vt:lpstr>ALM tools integration</vt:lpstr>
      <vt:lpstr>Continuous Integration</vt:lpstr>
      <vt:lpstr>Continuous Delivery</vt:lpstr>
      <vt:lpstr>DevOps Ecosystem </vt:lpstr>
      <vt:lpstr>Docker Ecosystem for DevOps </vt:lpstr>
      <vt:lpstr>Pattern of success</vt:lpstr>
      <vt:lpstr>Resource competency</vt:lpstr>
      <vt:lpstr>Resource competency (contd.)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Cybage ALM Presentation</dc:title>
  <dc:creator>Rucha Kulkarni</dc:creator>
  <cp:lastModifiedBy>Rucha Kulkarni</cp:lastModifiedBy>
  <cp:revision>888</cp:revision>
  <cp:lastPrinted>2016-04-05T12:39:54Z</cp:lastPrinted>
  <dcterms:created xsi:type="dcterms:W3CDTF">2009-07-20T04:26:09Z</dcterms:created>
  <dcterms:modified xsi:type="dcterms:W3CDTF">2016-05-06T11:17:36Z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