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Black"/>
      <p:bold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31D9FB-D254-46C0-A180-0B4A233D6938}">
  <a:tblStyle styleId="{AC31D9FB-D254-46C0-A180-0B4A233D6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469fa9a9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469fa9a9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469fa9a9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a469fa9a9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469fa9a9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469fa9a9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469fa9a9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469fa9a9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469fa9a9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469fa9a9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469fa9a9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a469fa9a9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469fa9a9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469fa9a9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469fa9a9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469fa9a9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89850" y="1465050"/>
            <a:ext cx="4764300" cy="170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Black"/>
              <a:buNone/>
              <a:defRPr sz="5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2000" y="3172650"/>
            <a:ext cx="3994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2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34539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7200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61878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959967" y="2352571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969988" y="2877625"/>
            <a:ext cx="17361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2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3" type="title"/>
          </p:nvPr>
        </p:nvSpPr>
        <p:spPr>
          <a:xfrm>
            <a:off x="3693867" y="2352571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subTitle"/>
          </p:nvPr>
        </p:nvSpPr>
        <p:spPr>
          <a:xfrm>
            <a:off x="3703888" y="2877625"/>
            <a:ext cx="17361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5" type="title"/>
          </p:nvPr>
        </p:nvSpPr>
        <p:spPr>
          <a:xfrm>
            <a:off x="6427767" y="2352571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6" type="subTitle"/>
          </p:nvPr>
        </p:nvSpPr>
        <p:spPr>
          <a:xfrm>
            <a:off x="6437788" y="2877625"/>
            <a:ext cx="17361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2_2_1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2"/>
          <p:cNvGrpSpPr/>
          <p:nvPr/>
        </p:nvGrpSpPr>
        <p:grpSpPr>
          <a:xfrm>
            <a:off x="8399309" y="-617522"/>
            <a:ext cx="2419510" cy="2315046"/>
            <a:chOff x="1993725" y="238125"/>
            <a:chExt cx="2718550" cy="2601175"/>
          </a:xfrm>
        </p:grpSpPr>
        <p:sp>
          <p:nvSpPr>
            <p:cNvPr id="99" name="Google Shape;99;p12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A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2"/>
          <p:cNvGrpSpPr/>
          <p:nvPr/>
        </p:nvGrpSpPr>
        <p:grpSpPr>
          <a:xfrm>
            <a:off x="-1488119" y="-3"/>
            <a:ext cx="2208108" cy="2980223"/>
            <a:chOff x="2889100" y="1789250"/>
            <a:chExt cx="2725050" cy="3677925"/>
          </a:xfrm>
        </p:grpSpPr>
        <p:sp>
          <p:nvSpPr>
            <p:cNvPr id="103" name="Google Shape;103;p12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800078" y="3031425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622175" y="3517200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hasCustomPrompt="1" idx="2" type="title"/>
          </p:nvPr>
        </p:nvSpPr>
        <p:spPr>
          <a:xfrm>
            <a:off x="1035528" y="2614276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2"/>
          <p:cNvSpPr txBox="1"/>
          <p:nvPr>
            <p:ph idx="3" type="title"/>
          </p:nvPr>
        </p:nvSpPr>
        <p:spPr>
          <a:xfrm>
            <a:off x="3722203" y="3023900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4" type="subTitle"/>
          </p:nvPr>
        </p:nvSpPr>
        <p:spPr>
          <a:xfrm>
            <a:off x="3532500" y="3515475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hasCustomPrompt="1" idx="5" type="title"/>
          </p:nvPr>
        </p:nvSpPr>
        <p:spPr>
          <a:xfrm>
            <a:off x="3965503" y="2614276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/>
          <p:nvPr>
            <p:ph idx="6" type="title"/>
          </p:nvPr>
        </p:nvSpPr>
        <p:spPr>
          <a:xfrm>
            <a:off x="6607828" y="3023900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7" type="subTitle"/>
          </p:nvPr>
        </p:nvSpPr>
        <p:spPr>
          <a:xfrm>
            <a:off x="6375925" y="3517200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hasCustomPrompt="1" idx="8" type="title"/>
          </p:nvPr>
        </p:nvSpPr>
        <p:spPr>
          <a:xfrm>
            <a:off x="6789328" y="2614276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2"/>
          <p:cNvSpPr txBox="1"/>
          <p:nvPr>
            <p:ph idx="9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AND_TWO_COLUMNS_2_2_1_1"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250450" y="1526235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1080350" y="2017810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2" type="title"/>
          </p:nvPr>
        </p:nvSpPr>
        <p:spPr>
          <a:xfrm>
            <a:off x="1493750" y="1116611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3" type="title"/>
          </p:nvPr>
        </p:nvSpPr>
        <p:spPr>
          <a:xfrm>
            <a:off x="1250450" y="3610320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4" type="subTitle"/>
          </p:nvPr>
        </p:nvSpPr>
        <p:spPr>
          <a:xfrm>
            <a:off x="1080350" y="4096095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5" type="title"/>
          </p:nvPr>
        </p:nvSpPr>
        <p:spPr>
          <a:xfrm>
            <a:off x="1493750" y="3193171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6" type="title"/>
          </p:nvPr>
        </p:nvSpPr>
        <p:spPr>
          <a:xfrm>
            <a:off x="6157962" y="3585570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7" type="subTitle"/>
          </p:nvPr>
        </p:nvSpPr>
        <p:spPr>
          <a:xfrm>
            <a:off x="5987862" y="4078870"/>
            <a:ext cx="2076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8" type="title"/>
          </p:nvPr>
        </p:nvSpPr>
        <p:spPr>
          <a:xfrm>
            <a:off x="6401262" y="3175946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9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title"/>
          </p:nvPr>
        </p:nvSpPr>
        <p:spPr>
          <a:xfrm>
            <a:off x="6157962" y="1547575"/>
            <a:ext cx="173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6014412" y="2040875"/>
            <a:ext cx="20232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15" type="title"/>
          </p:nvPr>
        </p:nvSpPr>
        <p:spPr>
          <a:xfrm>
            <a:off x="6401262" y="1137951"/>
            <a:ext cx="12495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grpSp>
        <p:nvGrpSpPr>
          <p:cNvPr id="129" name="Google Shape;129;p13"/>
          <p:cNvGrpSpPr/>
          <p:nvPr/>
        </p:nvGrpSpPr>
        <p:grpSpPr>
          <a:xfrm>
            <a:off x="-1112790" y="-2739316"/>
            <a:ext cx="1832798" cy="4240882"/>
            <a:chOff x="3927825" y="238125"/>
            <a:chExt cx="2252425" cy="5211850"/>
          </a:xfrm>
        </p:grpSpPr>
        <p:sp>
          <p:nvSpPr>
            <p:cNvPr id="130" name="Google Shape;130;p13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8424010" y="3162809"/>
            <a:ext cx="1832798" cy="4240882"/>
            <a:chOff x="3927825" y="238125"/>
            <a:chExt cx="2252425" cy="5211850"/>
          </a:xfrm>
        </p:grpSpPr>
        <p:sp>
          <p:nvSpPr>
            <p:cNvPr id="134" name="Google Shape;134;p13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745175" y="2916475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972275" y="3442400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title"/>
          </p:nvPr>
        </p:nvSpPr>
        <p:spPr>
          <a:xfrm>
            <a:off x="5865000" y="2911175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3" type="subTitle"/>
          </p:nvPr>
        </p:nvSpPr>
        <p:spPr>
          <a:xfrm>
            <a:off x="6078325" y="3442400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title"/>
          </p:nvPr>
        </p:nvSpPr>
        <p:spPr>
          <a:xfrm>
            <a:off x="3292500" y="2911250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3505825" y="3442400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45" name="Google Shape;145;p14"/>
          <p:cNvGrpSpPr/>
          <p:nvPr/>
        </p:nvGrpSpPr>
        <p:grpSpPr>
          <a:xfrm>
            <a:off x="-1032715" y="3237209"/>
            <a:ext cx="1832798" cy="4240882"/>
            <a:chOff x="3927825" y="238125"/>
            <a:chExt cx="2252425" cy="5211850"/>
          </a:xfrm>
        </p:grpSpPr>
        <p:sp>
          <p:nvSpPr>
            <p:cNvPr id="146" name="Google Shape;146;p14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8343935" y="-2334591"/>
            <a:ext cx="1832798" cy="4240882"/>
            <a:chOff x="3927825" y="238125"/>
            <a:chExt cx="2252425" cy="5211850"/>
          </a:xfrm>
        </p:grpSpPr>
        <p:sp>
          <p:nvSpPr>
            <p:cNvPr id="150" name="Google Shape;150;p14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>
            <a:off x="4114300" y="3564479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114300" y="2504520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114300" y="1391875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2293870" y="3731475"/>
            <a:ext cx="157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4280820" y="3675725"/>
            <a:ext cx="3637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2" type="title"/>
          </p:nvPr>
        </p:nvSpPr>
        <p:spPr>
          <a:xfrm>
            <a:off x="2293870" y="2699425"/>
            <a:ext cx="157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4280820" y="2631025"/>
            <a:ext cx="3637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4" type="title"/>
          </p:nvPr>
        </p:nvSpPr>
        <p:spPr>
          <a:xfrm>
            <a:off x="2293870" y="1564025"/>
            <a:ext cx="157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4280820" y="1522925"/>
            <a:ext cx="3637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 rot="10800000">
            <a:off x="-1092344" y="1617471"/>
            <a:ext cx="1832798" cy="4240882"/>
            <a:chOff x="375335" y="-412916"/>
            <a:chExt cx="1832798" cy="4240882"/>
          </a:xfrm>
        </p:grpSpPr>
        <p:sp>
          <p:nvSpPr>
            <p:cNvPr id="165" name="Google Shape;165;p15"/>
            <p:cNvSpPr/>
            <p:nvPr/>
          </p:nvSpPr>
          <p:spPr>
            <a:xfrm flipH="1" rot="10800000">
              <a:off x="1287086" y="-412916"/>
              <a:ext cx="915067" cy="3717999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flipH="1" rot="10800000">
              <a:off x="375335" y="-412916"/>
              <a:ext cx="918403" cy="3704735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flipH="1" rot="10800000">
              <a:off x="375335" y="2775527"/>
              <a:ext cx="1832798" cy="105244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 flipH="1">
            <a:off x="269231" y="2433096"/>
            <a:ext cx="1832798" cy="4240882"/>
            <a:chOff x="3927825" y="238125"/>
            <a:chExt cx="2252425" cy="5211850"/>
          </a:xfrm>
        </p:grpSpPr>
        <p:sp>
          <p:nvSpPr>
            <p:cNvPr id="169" name="Google Shape;169;p15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738875" y="1463966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" type="subTitle"/>
          </p:nvPr>
        </p:nvSpPr>
        <p:spPr>
          <a:xfrm>
            <a:off x="961625" y="1989891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2" type="title"/>
          </p:nvPr>
        </p:nvSpPr>
        <p:spPr>
          <a:xfrm>
            <a:off x="5858700" y="1463966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3" type="subTitle"/>
          </p:nvPr>
        </p:nvSpPr>
        <p:spPr>
          <a:xfrm>
            <a:off x="6081450" y="1989891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4" type="title"/>
          </p:nvPr>
        </p:nvSpPr>
        <p:spPr>
          <a:xfrm>
            <a:off x="3292500" y="1463966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5" type="subTitle"/>
          </p:nvPr>
        </p:nvSpPr>
        <p:spPr>
          <a:xfrm>
            <a:off x="3515250" y="1989891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7" type="title"/>
          </p:nvPr>
        </p:nvSpPr>
        <p:spPr>
          <a:xfrm>
            <a:off x="738875" y="2996894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8" type="subTitle"/>
          </p:nvPr>
        </p:nvSpPr>
        <p:spPr>
          <a:xfrm>
            <a:off x="961625" y="3522819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9" type="title"/>
          </p:nvPr>
        </p:nvSpPr>
        <p:spPr>
          <a:xfrm>
            <a:off x="5858700" y="2996894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3" type="subTitle"/>
          </p:nvPr>
        </p:nvSpPr>
        <p:spPr>
          <a:xfrm>
            <a:off x="6081450" y="3522819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14" type="title"/>
          </p:nvPr>
        </p:nvSpPr>
        <p:spPr>
          <a:xfrm>
            <a:off x="3292500" y="2996894"/>
            <a:ext cx="25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15" type="subTitle"/>
          </p:nvPr>
        </p:nvSpPr>
        <p:spPr>
          <a:xfrm>
            <a:off x="3515250" y="3522819"/>
            <a:ext cx="2113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86" name="Google Shape;186;p16"/>
          <p:cNvGrpSpPr/>
          <p:nvPr/>
        </p:nvGrpSpPr>
        <p:grpSpPr>
          <a:xfrm>
            <a:off x="8417710" y="1931634"/>
            <a:ext cx="1832798" cy="4240882"/>
            <a:chOff x="3927825" y="238125"/>
            <a:chExt cx="2252425" cy="5211850"/>
          </a:xfrm>
        </p:grpSpPr>
        <p:sp>
          <p:nvSpPr>
            <p:cNvPr id="187" name="Google Shape;187;p16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-1088540" y="-512741"/>
            <a:ext cx="1832798" cy="4240882"/>
            <a:chOff x="3927825" y="238125"/>
            <a:chExt cx="2252425" cy="5211850"/>
          </a:xfrm>
        </p:grpSpPr>
        <p:sp>
          <p:nvSpPr>
            <p:cNvPr id="191" name="Google Shape;191;p16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652275" y="2677335"/>
            <a:ext cx="183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96" name="Google Shape;196;p17"/>
          <p:cNvSpPr txBox="1"/>
          <p:nvPr>
            <p:ph idx="2" type="title"/>
          </p:nvPr>
        </p:nvSpPr>
        <p:spPr>
          <a:xfrm>
            <a:off x="2682575" y="2677335"/>
            <a:ext cx="1876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2677550" y="3180160"/>
            <a:ext cx="18768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3" type="title"/>
          </p:nvPr>
        </p:nvSpPr>
        <p:spPr>
          <a:xfrm>
            <a:off x="4702800" y="2677335"/>
            <a:ext cx="183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99" name="Google Shape;199;p17"/>
          <p:cNvSpPr txBox="1"/>
          <p:nvPr>
            <p:ph idx="4" type="subTitle"/>
          </p:nvPr>
        </p:nvSpPr>
        <p:spPr>
          <a:xfrm>
            <a:off x="4702825" y="3180160"/>
            <a:ext cx="18354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5" type="title"/>
          </p:nvPr>
        </p:nvSpPr>
        <p:spPr>
          <a:xfrm>
            <a:off x="6703200" y="2677335"/>
            <a:ext cx="1876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6" type="subTitle"/>
          </p:nvPr>
        </p:nvSpPr>
        <p:spPr>
          <a:xfrm>
            <a:off x="6703050" y="3173835"/>
            <a:ext cx="18768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7" type="subTitle"/>
          </p:nvPr>
        </p:nvSpPr>
        <p:spPr>
          <a:xfrm>
            <a:off x="652275" y="3180160"/>
            <a:ext cx="18768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8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04" name="Google Shape;204;p17"/>
          <p:cNvGrpSpPr/>
          <p:nvPr/>
        </p:nvGrpSpPr>
        <p:grpSpPr>
          <a:xfrm>
            <a:off x="-1926405" y="-141031"/>
            <a:ext cx="2646398" cy="2548125"/>
            <a:chOff x="1076500" y="238125"/>
            <a:chExt cx="5410750" cy="5209825"/>
          </a:xfrm>
        </p:grpSpPr>
        <p:sp>
          <p:nvSpPr>
            <p:cNvPr id="205" name="Google Shape;205;p17"/>
            <p:cNvSpPr/>
            <p:nvPr/>
          </p:nvSpPr>
          <p:spPr>
            <a:xfrm>
              <a:off x="1076500" y="2314975"/>
              <a:ext cx="1806800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7"/>
          <p:cNvGrpSpPr/>
          <p:nvPr/>
        </p:nvGrpSpPr>
        <p:grpSpPr>
          <a:xfrm>
            <a:off x="7605475" y="3330332"/>
            <a:ext cx="2646393" cy="2548132"/>
            <a:chOff x="1076510" y="238125"/>
            <a:chExt cx="5410740" cy="5209838"/>
          </a:xfrm>
        </p:grpSpPr>
        <p:sp>
          <p:nvSpPr>
            <p:cNvPr id="209" name="Google Shape;209;p17"/>
            <p:cNvSpPr/>
            <p:nvPr/>
          </p:nvSpPr>
          <p:spPr>
            <a:xfrm>
              <a:off x="1076510" y="2314988"/>
              <a:ext cx="2042949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6697050" y="1743425"/>
            <a:ext cx="168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1" type="subTitle"/>
          </p:nvPr>
        </p:nvSpPr>
        <p:spPr>
          <a:xfrm>
            <a:off x="6665400" y="2238800"/>
            <a:ext cx="1749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2" type="title"/>
          </p:nvPr>
        </p:nvSpPr>
        <p:spPr>
          <a:xfrm>
            <a:off x="769650" y="1743425"/>
            <a:ext cx="168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3" type="subTitle"/>
          </p:nvPr>
        </p:nvSpPr>
        <p:spPr>
          <a:xfrm>
            <a:off x="738000" y="2316125"/>
            <a:ext cx="1749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4" type="title"/>
          </p:nvPr>
        </p:nvSpPr>
        <p:spPr>
          <a:xfrm>
            <a:off x="2682575" y="3315405"/>
            <a:ext cx="1876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5" type="subTitle"/>
          </p:nvPr>
        </p:nvSpPr>
        <p:spPr>
          <a:xfrm>
            <a:off x="2644900" y="3818225"/>
            <a:ext cx="18768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6" type="title"/>
          </p:nvPr>
        </p:nvSpPr>
        <p:spPr>
          <a:xfrm>
            <a:off x="4669275" y="3315405"/>
            <a:ext cx="183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20" name="Google Shape;220;p18"/>
          <p:cNvSpPr txBox="1"/>
          <p:nvPr>
            <p:ph idx="7" type="subTitle"/>
          </p:nvPr>
        </p:nvSpPr>
        <p:spPr>
          <a:xfrm>
            <a:off x="4670175" y="3818225"/>
            <a:ext cx="18354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8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2627400" y="368825"/>
            <a:ext cx="388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ctrTitle"/>
          </p:nvPr>
        </p:nvSpPr>
        <p:spPr>
          <a:xfrm>
            <a:off x="2189850" y="416320"/>
            <a:ext cx="4764300" cy="87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653800" y="1158325"/>
            <a:ext cx="77703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Font typeface="Montserrat Black"/>
              <a:buNone/>
              <a:defRPr sz="52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-751644" y="3209185"/>
            <a:ext cx="2208108" cy="2980223"/>
            <a:chOff x="2889100" y="1789250"/>
            <a:chExt cx="2725050" cy="3677925"/>
          </a:xfrm>
        </p:grpSpPr>
        <p:sp>
          <p:nvSpPr>
            <p:cNvPr id="15" name="Google Shape;15;p3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idx="1" type="subTitle"/>
          </p:nvPr>
        </p:nvSpPr>
        <p:spPr>
          <a:xfrm>
            <a:off x="4655289" y="1745550"/>
            <a:ext cx="3068700" cy="42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2" type="subTitle"/>
          </p:nvPr>
        </p:nvSpPr>
        <p:spPr>
          <a:xfrm>
            <a:off x="1420014" y="1745550"/>
            <a:ext cx="3068700" cy="42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3" type="subTitle"/>
          </p:nvPr>
        </p:nvSpPr>
        <p:spPr>
          <a:xfrm>
            <a:off x="1420014" y="3604875"/>
            <a:ext cx="3068700" cy="42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4" type="subTitle"/>
          </p:nvPr>
        </p:nvSpPr>
        <p:spPr>
          <a:xfrm>
            <a:off x="4655289" y="3604875"/>
            <a:ext cx="3068700" cy="42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5" type="subTitle"/>
          </p:nvPr>
        </p:nvSpPr>
        <p:spPr>
          <a:xfrm>
            <a:off x="4655289" y="2234475"/>
            <a:ext cx="3068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6" type="subTitle"/>
          </p:nvPr>
        </p:nvSpPr>
        <p:spPr>
          <a:xfrm>
            <a:off x="1420014" y="2234475"/>
            <a:ext cx="3068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7" type="subTitle"/>
          </p:nvPr>
        </p:nvSpPr>
        <p:spPr>
          <a:xfrm>
            <a:off x="1420014" y="4071225"/>
            <a:ext cx="3068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8" type="subTitle"/>
          </p:nvPr>
        </p:nvSpPr>
        <p:spPr>
          <a:xfrm>
            <a:off x="4655289" y="4071225"/>
            <a:ext cx="3068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hasCustomPrompt="1" type="title"/>
          </p:nvPr>
        </p:nvSpPr>
        <p:spPr>
          <a:xfrm>
            <a:off x="2184864" y="1193430"/>
            <a:ext cx="1539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/>
          <p:nvPr>
            <p:ph hasCustomPrompt="1" idx="9" type="title"/>
          </p:nvPr>
        </p:nvSpPr>
        <p:spPr>
          <a:xfrm>
            <a:off x="2184864" y="3059380"/>
            <a:ext cx="1539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 txBox="1"/>
          <p:nvPr>
            <p:ph hasCustomPrompt="1" idx="13" type="title"/>
          </p:nvPr>
        </p:nvSpPr>
        <p:spPr>
          <a:xfrm>
            <a:off x="5420139" y="3059380"/>
            <a:ext cx="1539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/>
          <p:nvPr>
            <p:ph hasCustomPrompt="1" idx="14" type="title"/>
          </p:nvPr>
        </p:nvSpPr>
        <p:spPr>
          <a:xfrm>
            <a:off x="5420139" y="1193430"/>
            <a:ext cx="1539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1"/>
          <p:cNvSpPr txBox="1"/>
          <p:nvPr>
            <p:ph idx="15" type="ctrTitle"/>
          </p:nvPr>
        </p:nvSpPr>
        <p:spPr>
          <a:xfrm>
            <a:off x="2189850" y="416324"/>
            <a:ext cx="4764300" cy="65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241" name="Google Shape;241;p21"/>
          <p:cNvGrpSpPr/>
          <p:nvPr/>
        </p:nvGrpSpPr>
        <p:grpSpPr>
          <a:xfrm>
            <a:off x="-1016725" y="296101"/>
            <a:ext cx="11177451" cy="6208774"/>
            <a:chOff x="-909488" y="338251"/>
            <a:chExt cx="11177451" cy="6208774"/>
          </a:xfrm>
        </p:grpSpPr>
        <p:grpSp>
          <p:nvGrpSpPr>
            <p:cNvPr id="242" name="Google Shape;242;p21"/>
            <p:cNvGrpSpPr/>
            <p:nvPr/>
          </p:nvGrpSpPr>
          <p:grpSpPr>
            <a:xfrm>
              <a:off x="-909488" y="2280876"/>
              <a:ext cx="1843951" cy="4266149"/>
              <a:chOff x="2667175" y="238125"/>
              <a:chExt cx="2247350" cy="5199450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21"/>
            <p:cNvGrpSpPr/>
            <p:nvPr/>
          </p:nvGrpSpPr>
          <p:grpSpPr>
            <a:xfrm>
              <a:off x="8424012" y="338251"/>
              <a:ext cx="1843951" cy="4266149"/>
              <a:chOff x="2667175" y="238125"/>
              <a:chExt cx="2247350" cy="5199450"/>
            </a:xfrm>
          </p:grpSpPr>
          <p:sp>
            <p:nvSpPr>
              <p:cNvPr id="247" name="Google Shape;247;p21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625109" y="526350"/>
            <a:ext cx="257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ontserrat Black"/>
              <a:buNone/>
              <a:defRPr sz="24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252" name="Google Shape;252;p22"/>
          <p:cNvGrpSpPr/>
          <p:nvPr/>
        </p:nvGrpSpPr>
        <p:grpSpPr>
          <a:xfrm>
            <a:off x="7117887" y="-3013912"/>
            <a:ext cx="3343526" cy="5826074"/>
            <a:chOff x="-1016725" y="2280876"/>
            <a:chExt cx="3343526" cy="5826074"/>
          </a:xfrm>
        </p:grpSpPr>
        <p:grpSp>
          <p:nvGrpSpPr>
            <p:cNvPr id="253" name="Google Shape;253;p22"/>
            <p:cNvGrpSpPr/>
            <p:nvPr/>
          </p:nvGrpSpPr>
          <p:grpSpPr>
            <a:xfrm>
              <a:off x="-1016725" y="2280876"/>
              <a:ext cx="1843951" cy="4266149"/>
              <a:chOff x="2667175" y="238125"/>
              <a:chExt cx="2247350" cy="5199450"/>
            </a:xfrm>
          </p:grpSpPr>
          <p:sp>
            <p:nvSpPr>
              <p:cNvPr id="254" name="Google Shape;254;p22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D5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482850" y="3840801"/>
              <a:ext cx="1843951" cy="4266149"/>
              <a:chOff x="2667175" y="238125"/>
              <a:chExt cx="2247350" cy="5199450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2333250" y="1282950"/>
            <a:ext cx="4477500" cy="25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 txBox="1"/>
          <p:nvPr>
            <p:ph type="title"/>
          </p:nvPr>
        </p:nvSpPr>
        <p:spPr>
          <a:xfrm>
            <a:off x="2646000" y="1954356"/>
            <a:ext cx="3852000" cy="11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Font typeface="Montserrat Black"/>
              <a:buNone/>
              <a:defRPr sz="52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23"/>
          <p:cNvSpPr txBox="1"/>
          <p:nvPr>
            <p:ph idx="1" type="subTitle"/>
          </p:nvPr>
        </p:nvSpPr>
        <p:spPr>
          <a:xfrm>
            <a:off x="2572075" y="2949650"/>
            <a:ext cx="3993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400"/>
              <a:buFont typeface="Montserrat Medium"/>
              <a:buNone/>
              <a:defRPr sz="1400">
                <a:solidFill>
                  <a:srgbClr val="739CD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4009045" y="723250"/>
            <a:ext cx="1125900" cy="1125900"/>
          </a:xfrm>
          <a:prstGeom prst="diamond">
            <a:avLst/>
          </a:prstGeom>
          <a:solidFill>
            <a:srgbClr val="2E3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>
            <p:ph hasCustomPrompt="1" idx="2" type="title"/>
          </p:nvPr>
        </p:nvSpPr>
        <p:spPr>
          <a:xfrm>
            <a:off x="3802489" y="956655"/>
            <a:ext cx="15390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723592" y="3561160"/>
            <a:ext cx="3670370" cy="4953797"/>
            <a:chOff x="2889100" y="1789250"/>
            <a:chExt cx="2725050" cy="3677925"/>
          </a:xfrm>
        </p:grpSpPr>
        <p:sp>
          <p:nvSpPr>
            <p:cNvPr id="269" name="Google Shape;269;p24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664551" y="3758903"/>
            <a:ext cx="3729300" cy="11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hasCustomPrompt="1" type="title"/>
          </p:nvPr>
        </p:nvSpPr>
        <p:spPr>
          <a:xfrm>
            <a:off x="720000" y="1954200"/>
            <a:ext cx="77040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Black"/>
              <a:buNone/>
              <a:defRPr sz="5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5"/>
          <p:cNvSpPr txBox="1"/>
          <p:nvPr>
            <p:ph idx="1" type="subTitle"/>
          </p:nvPr>
        </p:nvSpPr>
        <p:spPr>
          <a:xfrm>
            <a:off x="2646000" y="3090250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488775" y="1539750"/>
            <a:ext cx="4152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None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-1926405" y="1388144"/>
            <a:ext cx="2646398" cy="2548125"/>
            <a:chOff x="1076500" y="238125"/>
            <a:chExt cx="5410750" cy="5209825"/>
          </a:xfrm>
        </p:grpSpPr>
        <p:sp>
          <p:nvSpPr>
            <p:cNvPr id="21" name="Google Shape;21;p4"/>
            <p:cNvSpPr/>
            <p:nvPr/>
          </p:nvSpPr>
          <p:spPr>
            <a:xfrm>
              <a:off x="1076500" y="2314975"/>
              <a:ext cx="1806800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4"/>
          <p:cNvGrpSpPr/>
          <p:nvPr/>
        </p:nvGrpSpPr>
        <p:grpSpPr>
          <a:xfrm>
            <a:off x="7238235" y="3114297"/>
            <a:ext cx="2211390" cy="2980223"/>
            <a:chOff x="2889100" y="1789250"/>
            <a:chExt cx="2729100" cy="3677925"/>
          </a:xfrm>
        </p:grpSpPr>
        <p:sp>
          <p:nvSpPr>
            <p:cNvPr id="25" name="Google Shape;25;p4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BODY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16775" y="1634600"/>
            <a:ext cx="51750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Char char="●"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6228170" y="1993167"/>
            <a:ext cx="2936912" cy="4237099"/>
            <a:chOff x="1993725" y="238125"/>
            <a:chExt cx="3624475" cy="5229050"/>
          </a:xfrm>
        </p:grpSpPr>
        <p:sp>
          <p:nvSpPr>
            <p:cNvPr id="32" name="Google Shape;32;p5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068550" y="2119650"/>
            <a:ext cx="3006900" cy="22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3457150" y="2484600"/>
            <a:ext cx="22506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-1488108" y="2437965"/>
            <a:ext cx="2208108" cy="2980223"/>
            <a:chOff x="2889100" y="1789250"/>
            <a:chExt cx="2725050" cy="3677925"/>
          </a:xfrm>
        </p:grpSpPr>
        <p:sp>
          <p:nvSpPr>
            <p:cNvPr id="43" name="Google Shape;43;p6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6955540" y="-883667"/>
            <a:ext cx="2936912" cy="4237099"/>
            <a:chOff x="1993725" y="238125"/>
            <a:chExt cx="3624475" cy="5229050"/>
          </a:xfrm>
        </p:grpSpPr>
        <p:sp>
          <p:nvSpPr>
            <p:cNvPr id="46" name="Google Shape;46;p6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1612875" y="2056200"/>
            <a:ext cx="26244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None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>
            <a:off x="-1488108" y="539990"/>
            <a:ext cx="2208108" cy="2980223"/>
            <a:chOff x="2889100" y="1789250"/>
            <a:chExt cx="2725050" cy="3677925"/>
          </a:xfrm>
        </p:grpSpPr>
        <p:sp>
          <p:nvSpPr>
            <p:cNvPr id="56" name="Google Shape;56;p7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7"/>
          <p:cNvGrpSpPr/>
          <p:nvPr/>
        </p:nvGrpSpPr>
        <p:grpSpPr>
          <a:xfrm>
            <a:off x="6775338" y="1437850"/>
            <a:ext cx="3297325" cy="5225650"/>
            <a:chOff x="2148225" y="238125"/>
            <a:chExt cx="3297325" cy="5225650"/>
          </a:xfrm>
        </p:grpSpPr>
        <p:sp>
          <p:nvSpPr>
            <p:cNvPr id="59" name="Google Shape;59;p7"/>
            <p:cNvSpPr/>
            <p:nvPr/>
          </p:nvSpPr>
          <p:spPr>
            <a:xfrm>
              <a:off x="3793900" y="663250"/>
              <a:ext cx="827025" cy="2428600"/>
            </a:xfrm>
            <a:custGeom>
              <a:rect b="b" l="l" r="r" t="t"/>
              <a:pathLst>
                <a:path extrusionOk="0" h="97144" w="33081">
                  <a:moveTo>
                    <a:pt x="33081" y="0"/>
                  </a:moveTo>
                  <a:lnTo>
                    <a:pt x="0" y="2028"/>
                  </a:lnTo>
                  <a:lnTo>
                    <a:pt x="0" y="78492"/>
                  </a:lnTo>
                  <a:lnTo>
                    <a:pt x="32961" y="97143"/>
                  </a:lnTo>
                  <a:lnTo>
                    <a:pt x="33081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3793900" y="238125"/>
              <a:ext cx="1651650" cy="945675"/>
            </a:xfrm>
            <a:custGeom>
              <a:rect b="b" l="l" r="r" t="t"/>
              <a:pathLst>
                <a:path extrusionOk="0" h="37827" w="66066">
                  <a:moveTo>
                    <a:pt x="33081" y="0"/>
                  </a:moveTo>
                  <a:lnTo>
                    <a:pt x="0" y="19033"/>
                  </a:lnTo>
                  <a:lnTo>
                    <a:pt x="33081" y="37827"/>
                  </a:lnTo>
                  <a:lnTo>
                    <a:pt x="66066" y="18675"/>
                  </a:lnTo>
                  <a:lnTo>
                    <a:pt x="33081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607775" y="704975"/>
              <a:ext cx="837775" cy="3829225"/>
            </a:xfrm>
            <a:custGeom>
              <a:rect b="b" l="l" r="r" t="t"/>
              <a:pathLst>
                <a:path extrusionOk="0" h="153169" w="33511">
                  <a:moveTo>
                    <a:pt x="33511" y="1"/>
                  </a:moveTo>
                  <a:lnTo>
                    <a:pt x="526" y="19153"/>
                  </a:lnTo>
                  <a:lnTo>
                    <a:pt x="1" y="153168"/>
                  </a:lnTo>
                  <a:lnTo>
                    <a:pt x="33439" y="133969"/>
                  </a:lnTo>
                  <a:lnTo>
                    <a:pt x="33511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793900" y="1697175"/>
              <a:ext cx="822850" cy="1537175"/>
            </a:xfrm>
            <a:custGeom>
              <a:rect b="b" l="l" r="r" t="t"/>
              <a:pathLst>
                <a:path extrusionOk="0" h="61487" w="32914">
                  <a:moveTo>
                    <a:pt x="0" y="0"/>
                  </a:moveTo>
                  <a:lnTo>
                    <a:pt x="143" y="38208"/>
                  </a:lnTo>
                  <a:lnTo>
                    <a:pt x="32842" y="61486"/>
                  </a:lnTo>
                  <a:lnTo>
                    <a:pt x="32914" y="19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2148225" y="3104350"/>
              <a:ext cx="1645700" cy="972525"/>
            </a:xfrm>
            <a:custGeom>
              <a:rect b="b" l="l" r="r" t="t"/>
              <a:pathLst>
                <a:path extrusionOk="0" h="38901" w="65828">
                  <a:moveTo>
                    <a:pt x="32818" y="0"/>
                  </a:moveTo>
                  <a:lnTo>
                    <a:pt x="0" y="19033"/>
                  </a:lnTo>
                  <a:lnTo>
                    <a:pt x="33104" y="38900"/>
                  </a:lnTo>
                  <a:lnTo>
                    <a:pt x="65827" y="18293"/>
                  </a:lnTo>
                  <a:lnTo>
                    <a:pt x="32818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2148225" y="3580150"/>
              <a:ext cx="820475" cy="1883625"/>
            </a:xfrm>
            <a:custGeom>
              <a:rect b="b" l="l" r="r" t="t"/>
              <a:pathLst>
                <a:path extrusionOk="0" h="75345" w="32819">
                  <a:moveTo>
                    <a:pt x="0" y="1"/>
                  </a:moveTo>
                  <a:lnTo>
                    <a:pt x="0" y="56550"/>
                  </a:lnTo>
                  <a:lnTo>
                    <a:pt x="32651" y="75344"/>
                  </a:lnTo>
                  <a:lnTo>
                    <a:pt x="32818" y="188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2964500" y="3561675"/>
              <a:ext cx="829425" cy="1902100"/>
            </a:xfrm>
            <a:custGeom>
              <a:rect b="b" l="l" r="r" t="t"/>
              <a:pathLst>
                <a:path extrusionOk="0" h="76084" w="33177">
                  <a:moveTo>
                    <a:pt x="33176" y="0"/>
                  </a:moveTo>
                  <a:lnTo>
                    <a:pt x="167" y="19558"/>
                  </a:lnTo>
                  <a:lnTo>
                    <a:pt x="0" y="76083"/>
                  </a:lnTo>
                  <a:lnTo>
                    <a:pt x="33009" y="57504"/>
                  </a:lnTo>
                  <a:lnTo>
                    <a:pt x="33176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3781975" y="3125800"/>
              <a:ext cx="833000" cy="1873475"/>
            </a:xfrm>
            <a:custGeom>
              <a:rect b="b" l="l" r="r" t="t"/>
              <a:pathLst>
                <a:path extrusionOk="0" h="74939" w="33320">
                  <a:moveTo>
                    <a:pt x="33319" y="1"/>
                  </a:moveTo>
                  <a:lnTo>
                    <a:pt x="0" y="17626"/>
                  </a:lnTo>
                  <a:lnTo>
                    <a:pt x="310" y="74939"/>
                  </a:lnTo>
                  <a:lnTo>
                    <a:pt x="33081" y="56145"/>
                  </a:lnTo>
                  <a:lnTo>
                    <a:pt x="33319" y="1"/>
                  </a:lnTo>
                  <a:close/>
                </a:path>
              </a:pathLst>
            </a:custGeom>
            <a:solidFill>
              <a:srgbClr val="FA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968075" y="2652375"/>
              <a:ext cx="1646900" cy="912900"/>
            </a:xfrm>
            <a:custGeom>
              <a:rect b="b" l="l" r="r" t="t"/>
              <a:pathLst>
                <a:path extrusionOk="0" h="36516" w="65876">
                  <a:moveTo>
                    <a:pt x="33176" y="0"/>
                  </a:moveTo>
                  <a:lnTo>
                    <a:pt x="0" y="18079"/>
                  </a:lnTo>
                  <a:lnTo>
                    <a:pt x="32556" y="36515"/>
                  </a:lnTo>
                  <a:lnTo>
                    <a:pt x="65875" y="18938"/>
                  </a:lnTo>
                  <a:lnTo>
                    <a:pt x="33176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4942325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194750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5264575" y="2429023"/>
            <a:ext cx="23346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517425" y="1812750"/>
            <a:ext cx="2334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2" type="subTitle"/>
          </p:nvPr>
        </p:nvSpPr>
        <p:spPr>
          <a:xfrm>
            <a:off x="1530900" y="2429023"/>
            <a:ext cx="23346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" type="title"/>
          </p:nvPr>
        </p:nvSpPr>
        <p:spPr>
          <a:xfrm>
            <a:off x="5274325" y="1812625"/>
            <a:ext cx="23346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4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5301850" y="1981500"/>
            <a:ext cx="26256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 sz="1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301850" y="1538825"/>
            <a:ext cx="2334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subTitle"/>
          </p:nvPr>
        </p:nvSpPr>
        <p:spPr>
          <a:xfrm>
            <a:off x="5301850" y="3484175"/>
            <a:ext cx="26649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 sz="1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3" type="title"/>
          </p:nvPr>
        </p:nvSpPr>
        <p:spPr>
          <a:xfrm>
            <a:off x="5301850" y="3134600"/>
            <a:ext cx="23346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800"/>
              <a:buFont typeface="Montserrat Black"/>
              <a:buNone/>
              <a:defRPr sz="1800">
                <a:solidFill>
                  <a:srgbClr val="FF6B65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4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2333250" y="1282950"/>
            <a:ext cx="4477500" cy="25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subTitle"/>
          </p:nvPr>
        </p:nvSpPr>
        <p:spPr>
          <a:xfrm>
            <a:off x="2833800" y="2221175"/>
            <a:ext cx="34464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2833800" y="1384644"/>
            <a:ext cx="34764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4800"/>
              <a:buFont typeface="Montserrat Black"/>
              <a:buNone/>
              <a:defRPr sz="4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85" name="Google Shape;85;p10"/>
          <p:cNvSpPr txBox="1"/>
          <p:nvPr/>
        </p:nvSpPr>
        <p:spPr>
          <a:xfrm>
            <a:off x="2338525" y="3917841"/>
            <a:ext cx="4426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ctrTitle"/>
          </p:nvPr>
        </p:nvSpPr>
        <p:spPr>
          <a:xfrm>
            <a:off x="1793200" y="655150"/>
            <a:ext cx="5552400" cy="23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Buy a House in SF</a:t>
            </a:r>
            <a:endParaRPr/>
          </a:p>
        </p:txBody>
      </p:sp>
      <p:sp>
        <p:nvSpPr>
          <p:cNvPr id="281" name="Google Shape;281;p27"/>
          <p:cNvSpPr txBox="1"/>
          <p:nvPr>
            <p:ph idx="1" type="subTitle"/>
          </p:nvPr>
        </p:nvSpPr>
        <p:spPr>
          <a:xfrm>
            <a:off x="2572000" y="3172650"/>
            <a:ext cx="3994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Castellanos, Russell Chan, and Katelyn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idx="6" type="title"/>
          </p:nvPr>
        </p:nvSpPr>
        <p:spPr>
          <a:xfrm>
            <a:off x="2693700" y="26399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0" y="1376149"/>
            <a:ext cx="4592525" cy="28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432325" y="967450"/>
            <a:ext cx="3664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data used for our project is from Zillow. It is the raw data of all homes sold in San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Francisco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Visually, we can see seasonality, a slight upward trend, and cycles in only 2018 and 2019.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cycles stop at around march 2020, around the start of the global pandemic.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cycle returns at the beginning of 2022.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" type="subTitle"/>
          </p:nvPr>
        </p:nvSpPr>
        <p:spPr>
          <a:xfrm>
            <a:off x="4918875" y="1373750"/>
            <a:ext cx="4152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is typically used for stable time series, and smoothing data.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Typically used for stationary data patterns.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RMSE = 30164.62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" y="1432175"/>
            <a:ext cx="4091524" cy="24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822125" y="367250"/>
            <a:ext cx="53439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Exponential Smoothing</a:t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5" y="1444150"/>
            <a:ext cx="3908901" cy="25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4194775" y="1444150"/>
            <a:ext cx="412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Is another smoothing forecast.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is used for stationary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requires a single parameter, called alpha, also called the smoothing factor or smoothing coefficient.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alpha that provided the lowest RMSE, α = 0.9.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RMSE = 26716.34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2707351" y="169428"/>
            <a:ext cx="3729300" cy="11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Holts Forecast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94875"/>
            <a:ext cx="4285450" cy="27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367475" y="1194875"/>
            <a:ext cx="4020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Holts forecasting method is used for data with trend.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There is an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apparent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upward trend for this dataset.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Holts requires two parameters, alpha and beta, for the level and trend, respectively.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best parameters were α = 0.9 and β = 0.1.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RMSE = 7075.69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Winters Forecast</a:t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50" y="1073225"/>
            <a:ext cx="4489725" cy="2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800175" y="1073225"/>
            <a:ext cx="3437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Winters forecasting method allows for seasonal factor.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is an extension of Holts and it factors in both trend and seasonality.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Winters uses three parameters, alpha, beta, and gamma for the level, trend and seasonality, respectively.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best parameters were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α =0.9, β = 0.1, γ = 0.1.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RMSE = 33105.44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00" y="1078325"/>
            <a:ext cx="4635775" cy="27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810450" y="967450"/>
            <a:ext cx="343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Decomposition forecasting method includes four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Trend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Seasonality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Cycle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Irregularity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Random variation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RMSE = 455208.23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believe the high RMSE is caused by the absence of cycles during the pandemic.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idx="8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3980225" y="967450"/>
            <a:ext cx="430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December and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is where we recommend to purchase a house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4028250" y="1583050"/>
            <a:ext cx="47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Holt’s gives the best prediction because it predicts seasonal trends by exponentially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weighted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moving averages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434" y="2791950"/>
            <a:ext cx="3412124" cy="20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>
            <a:off x="4408513" y="3493500"/>
            <a:ext cx="80100" cy="74700"/>
          </a:xfrm>
          <a:prstGeom prst="ellipse">
            <a:avLst/>
          </a:prstGeom>
          <a:gradFill>
            <a:gsLst>
              <a:gs pos="0">
                <a:srgbClr val="FDEAE0"/>
              </a:gs>
              <a:gs pos="100000">
                <a:srgbClr val="EF9B6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4982838" y="3458975"/>
            <a:ext cx="80100" cy="74700"/>
          </a:xfrm>
          <a:prstGeom prst="ellipse">
            <a:avLst/>
          </a:prstGeom>
          <a:gradFill>
            <a:gsLst>
              <a:gs pos="0">
                <a:srgbClr val="FDEAE0"/>
              </a:gs>
              <a:gs pos="100000">
                <a:srgbClr val="EF9B6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5564450" y="3418800"/>
            <a:ext cx="80100" cy="74700"/>
          </a:xfrm>
          <a:prstGeom prst="ellipse">
            <a:avLst/>
          </a:prstGeom>
          <a:gradFill>
            <a:gsLst>
              <a:gs pos="0">
                <a:srgbClr val="FDEAE0"/>
              </a:gs>
              <a:gs pos="100000">
                <a:srgbClr val="EF9B6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6094163" y="3320100"/>
            <a:ext cx="80100" cy="74700"/>
          </a:xfrm>
          <a:prstGeom prst="ellipse">
            <a:avLst/>
          </a:prstGeom>
          <a:gradFill>
            <a:gsLst>
              <a:gs pos="0">
                <a:srgbClr val="FDEAE0"/>
              </a:gs>
              <a:gs pos="100000">
                <a:srgbClr val="EF9B6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6743288" y="3344100"/>
            <a:ext cx="80100" cy="74700"/>
          </a:xfrm>
          <a:prstGeom prst="ellipse">
            <a:avLst/>
          </a:prstGeom>
          <a:gradFill>
            <a:gsLst>
              <a:gs pos="0">
                <a:srgbClr val="FDEAE0"/>
              </a:gs>
              <a:gs pos="100000">
                <a:srgbClr val="EF9B6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373775" y="14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{AC31D9FB-D254-46C0-A180-0B4A233D6938}</a:tableStyleId>
              </a:tblPr>
              <a:tblGrid>
                <a:gridCol w="1598400"/>
                <a:gridCol w="1598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Forecast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Moving Average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30164.62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 Exp. Smoothing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26716.34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Holts Forecast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7075.69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Winters Forecast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33105.44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Decomposition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455208.23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9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1378450" y="1309900"/>
            <a:ext cx="66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2457575" y="1124850"/>
            <a:ext cx="550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Decomposition had the worst RMSE due to lack of  cycle factors. The seasonal indices show November, December and January had a slight decrease sale price.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Even if we predict Dec/Jan to be the best time to buy a house, market is unpredictable due to too many outside factors such as inflation, the economy’s health, climate change, or housing demand.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best time to buy a House in San Francisco is around the end or beginning of the year.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75" y="761150"/>
            <a:ext cx="1448254" cy="31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5"/>
          <p:cNvCxnSpPr/>
          <p:nvPr/>
        </p:nvCxnSpPr>
        <p:spPr>
          <a:xfrm>
            <a:off x="1068675" y="1343150"/>
            <a:ext cx="3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47" name="Google Shape;347;p35"/>
          <p:cNvCxnSpPr/>
          <p:nvPr/>
        </p:nvCxnSpPr>
        <p:spPr>
          <a:xfrm>
            <a:off x="1038225" y="3485500"/>
            <a:ext cx="4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48" name="Google Shape;348;p35"/>
          <p:cNvCxnSpPr/>
          <p:nvPr/>
        </p:nvCxnSpPr>
        <p:spPr>
          <a:xfrm>
            <a:off x="1079625" y="3704825"/>
            <a:ext cx="377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olesaler Pitch Deck by Slidesgo">
  <a:themeElements>
    <a:clrScheme name="Simple Light">
      <a:dk1>
        <a:srgbClr val="333333"/>
      </a:dk1>
      <a:lt1>
        <a:srgbClr val="FFFFFF"/>
      </a:lt1>
      <a:dk2>
        <a:srgbClr val="F18F7D"/>
      </a:dk2>
      <a:lt2>
        <a:srgbClr val="F8C2A2"/>
      </a:lt2>
      <a:accent1>
        <a:srgbClr val="739CD2"/>
      </a:accent1>
      <a:accent2>
        <a:srgbClr val="5360A9"/>
      </a:accent2>
      <a:accent3>
        <a:srgbClr val="2E3879"/>
      </a:accent3>
      <a:accent4>
        <a:srgbClr val="F18F7D"/>
      </a:accent4>
      <a:accent5>
        <a:srgbClr val="F8C2A2"/>
      </a:accent5>
      <a:accent6>
        <a:srgbClr val="739CD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