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0" r:id="rId4"/>
    <p:sldId id="261" r:id="rId5"/>
    <p:sldId id="262" r:id="rId6"/>
    <p:sldId id="263" r:id="rId7"/>
    <p:sldId id="265" r:id="rId8"/>
    <p:sldId id="264" r:id="rId9"/>
    <p:sldId id="278" r:id="rId10"/>
    <p:sldId id="275" r:id="rId11"/>
    <p:sldId id="283" r:id="rId12"/>
    <p:sldId id="276" r:id="rId13"/>
    <p:sldId id="277" r:id="rId14"/>
    <p:sldId id="286" r:id="rId15"/>
    <p:sldId id="285" r:id="rId16"/>
    <p:sldId id="279" r:id="rId17"/>
    <p:sldId id="274" r:id="rId18"/>
    <p:sldId id="280" r:id="rId19"/>
    <p:sldId id="268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82" r:id="rId28"/>
    <p:sldId id="284" r:id="rId29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4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5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0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9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6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23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96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6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0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3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2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359E-7798-403C-942C-FBD1C57A9AE6}" type="datetimeFigureOut">
              <a:rPr lang="en-AU" smtClean="0"/>
              <a:t>1/10/2017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2AE6-D7B7-4B64-8653-FAF952747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0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IPv4 Addressing Overview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4400" dirty="0" smtClean="0"/>
              <a:t>V1.0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9911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Types of  IP Address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163782"/>
            <a:ext cx="11576649" cy="5013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 is when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host binary bits are set to zeros (0s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mask is default mask for the class</a:t>
            </a:r>
            <a:endParaRPr lang="en-A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lang="en-AU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is when</a:t>
            </a:r>
          </a:p>
          <a:p>
            <a:pPr lvl="1"/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host binary bits are set to zeros (0s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mask is 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mask for the class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IP Address                     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is when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binary host bit  is set to one (1)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IP Address             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is when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binary hosts bits are  set to ones (1s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9911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Types of  IP Address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" y="822961"/>
            <a:ext cx="11062855" cy="5403272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Given IP Address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148.29.0.65/27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1.What is its Class:    B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 What is its Default Prefix and Mask:  /16, 255.255.0.0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3. What is its Default Structure: </a:t>
            </a:r>
            <a:r>
              <a:rPr lang="en-AU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 What is its current Prefix and Mask:  /27, 255.255.224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5. How many bits allocate to subnetting:  27 - 16 = </a:t>
            </a:r>
            <a:r>
              <a:rPr lang="en-AU" sz="2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bits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6. Show structure – </a:t>
            </a:r>
            <a:r>
              <a:rPr lang="en-AU" sz="2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part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part</a:t>
            </a:r>
          </a:p>
          <a:p>
            <a:pPr marL="0" indent="0">
              <a:buNone/>
            </a:pPr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00000000.000</a:t>
            </a:r>
            <a:r>
              <a:rPr lang="en-AU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  <a:endParaRPr lang="en-AU" sz="2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7. In given IP address convert decimal values in </a:t>
            </a:r>
            <a:r>
              <a:rPr lang="en-AU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parts to binary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00000000.0</a:t>
            </a:r>
            <a:r>
              <a:rPr lang="en-A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8. What Type of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? 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refer The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9911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Types of  IP Address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63782"/>
            <a:ext cx="11062855" cy="5013181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145.17.0.0/16</a:t>
            </a: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120.0.25.0/8</a:t>
            </a:r>
          </a:p>
          <a:p>
            <a:pPr marL="457200" lvl="1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193.16.36.64/26</a:t>
            </a:r>
          </a:p>
          <a:p>
            <a:pPr marL="0" indent="0">
              <a:buNone/>
            </a:pP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144.61.2.0/18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105.0.32.0/19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201.33.18.31/28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9911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Types of  IP Address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63782"/>
            <a:ext cx="11062855" cy="5013181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148.29.0.65/27</a:t>
            </a: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93.33.25.0/11</a:t>
            </a:r>
          </a:p>
          <a:p>
            <a:pPr marL="457200" lvl="1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214.16.51.31/26</a:t>
            </a:r>
          </a:p>
          <a:p>
            <a:pPr marL="0" indent="0">
              <a:buNone/>
            </a:pP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159.23.20.0/21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75.0.32.23/21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201.22.61.64/28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75" y="2053087"/>
            <a:ext cx="10515600" cy="272939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Subnet  Exercises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Usable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Host Range</a:t>
            </a:r>
            <a:b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Specified Usable Host</a:t>
            </a:r>
            <a:b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Broadcast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9911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Subnet Exercises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63782"/>
            <a:ext cx="11062855" cy="5013181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of the following subnets, find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Usable Host Range, Broadcast address and the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specified usable  IP Host Address:</a:t>
            </a:r>
          </a:p>
          <a:p>
            <a:pPr lvl="1"/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152.18.0.64/27,      Find  6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45.64.0.0/11,           Find 200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202.116.29.128/26, Find 13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138.211.32.0/21,     Find 300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39.64.0.0/19,           Find 400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193.44.100.64/28,   Find 12</a:t>
            </a:r>
            <a:r>
              <a:rPr lang="en-A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usabl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Partitioning IP Addresses Exercise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9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Partitioning IP Address Space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11" y="1293610"/>
            <a:ext cx="11571316" cy="5564389"/>
          </a:xfrm>
        </p:spPr>
        <p:txBody>
          <a:bodyPr>
            <a:normAutofit fontScale="92500" lnSpcReduction="20000"/>
          </a:bodyPr>
          <a:lstStyle/>
          <a:p>
            <a:r>
              <a:rPr lang="en-A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173.74.0.0/16 into </a:t>
            </a:r>
            <a:r>
              <a:rPr lang="en-AU" sz="3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173.74.</a:t>
            </a:r>
            <a:r>
              <a:rPr lang="en-A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00000000.00000000      prefix /16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partition into</a:t>
            </a:r>
            <a:r>
              <a:rPr lang="en-AU" sz="2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parts change prefix to /17  173.74.</a:t>
            </a:r>
            <a:r>
              <a:rPr lang="en-AU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0000000.00000000</a:t>
            </a:r>
          </a:p>
          <a:p>
            <a:pPr lvl="2"/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1   173.74.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0000000.00000000 /17  (173.74.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.0/17)</a:t>
            </a:r>
          </a:p>
          <a:p>
            <a:pPr lvl="2"/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2   173.74.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0000000.00000000 /17   (173.74.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.0/17)</a:t>
            </a:r>
          </a:p>
          <a:p>
            <a:pPr lvl="2"/>
            <a:endParaRPr lang="en-AU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153.85.0.0/16 into </a:t>
            </a:r>
            <a:r>
              <a:rPr lang="en-AU" sz="3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A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153.85.</a:t>
            </a:r>
            <a:r>
              <a:rPr lang="en-A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00000000.00000000 prefix /16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partition into </a:t>
            </a:r>
            <a:r>
              <a:rPr lang="en-AU" sz="2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parts change prefix to /18  153.74.</a:t>
            </a:r>
            <a:r>
              <a:rPr lang="en-AU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AU" sz="3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  <a:p>
            <a:pPr lvl="2"/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1  153.85.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000000.00000000 /18    (153.85.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.0/18)</a:t>
            </a:r>
          </a:p>
          <a:p>
            <a:pPr lvl="2"/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2  153.85.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000000.00000000 </a:t>
            </a:r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18    (153.85.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.0/18)</a:t>
            </a:r>
            <a:endParaRPr lang="en-A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3  153.85.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000000.00000000 </a:t>
            </a:r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18    (153.85.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.0/18)</a:t>
            </a:r>
            <a:endParaRPr lang="en-A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4  153.85.</a:t>
            </a:r>
            <a:r>
              <a:rPr lang="en-AU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000000.00000000 </a:t>
            </a:r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18    (153.85.</a:t>
            </a:r>
            <a:r>
              <a:rPr lang="en-AU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  <a:r>
              <a:rPr lang="en-A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.0/18</a:t>
            </a:r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A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Partitioning IP Address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Space  Exercises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61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156.34.0.0/16 into </a:t>
            </a:r>
            <a:r>
              <a:rPr lang="en-AU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144.52.0.0/16 into </a:t>
            </a:r>
            <a:r>
              <a:rPr lang="en-AU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broadcast address for partition 2</a:t>
            </a:r>
          </a:p>
          <a:p>
            <a:pPr lvl="0"/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138.63.0.0/18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endParaRPr lang="en-A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166.25.0.0/20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host range for partition 3</a:t>
            </a: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193.73.27.0/24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206.15.39.64/26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broadcast address for partition 1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110.64.0.0/19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parts</a:t>
            </a:r>
            <a:endParaRPr lang="en-A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Network Address space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44.16.0.0/21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AU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host address range for partition 3</a:t>
            </a:r>
            <a:endParaRPr lang="en-A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789" y="189782"/>
            <a:ext cx="9144000" cy="163901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Subnetting </a:t>
            </a:r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b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ixed </a:t>
            </a: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ength </a:t>
            </a: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ubnet </a:t>
            </a: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b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FLSM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487" y="2066536"/>
            <a:ext cx="10550105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AU" dirty="0" smtClean="0"/>
              <a:t>Select the LAN subnet with the largest number of hosts.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dirty="0" smtClean="0"/>
              <a:t>Select the mask that provides sufficient IP addresses for this LAN subnet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dirty="0" smtClean="0"/>
              <a:t>Use this mask for all the other subnets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0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Structure of the             </a:t>
            </a:r>
            <a:r>
              <a:rPr lang="en-AU" dirty="0" smtClean="0"/>
              <a:t>IP </a:t>
            </a:r>
            <a:r>
              <a:rPr lang="en-AU" dirty="0" smtClean="0"/>
              <a:t>Address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6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74731" y="97746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978496" y="120382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R1</a:t>
            </a:r>
            <a:endParaRPr lang="en-AU" sz="2400" dirty="0"/>
          </a:p>
        </p:txBody>
      </p:sp>
      <p:sp>
        <p:nvSpPr>
          <p:cNvPr id="4" name="Oval 3"/>
          <p:cNvSpPr/>
          <p:nvPr/>
        </p:nvSpPr>
        <p:spPr>
          <a:xfrm>
            <a:off x="5207876" y="945931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411641" y="117229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R2</a:t>
            </a:r>
            <a:endParaRPr lang="en-AU" sz="2400" dirty="0"/>
          </a:p>
        </p:txBody>
      </p:sp>
      <p:sp>
        <p:nvSpPr>
          <p:cNvPr id="6" name="Oval 5"/>
          <p:cNvSpPr/>
          <p:nvPr/>
        </p:nvSpPr>
        <p:spPr>
          <a:xfrm>
            <a:off x="7641021" y="945931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844786" y="117229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R3</a:t>
            </a:r>
            <a:endParaRPr lang="en-AU" sz="2400" dirty="0"/>
          </a:p>
        </p:txBody>
      </p:sp>
      <p:cxnSp>
        <p:nvCxnSpPr>
          <p:cNvPr id="9" name="Elbow Connector 8"/>
          <p:cNvCxnSpPr>
            <a:stCxn id="2" idx="6"/>
          </p:cNvCxnSpPr>
          <p:nvPr/>
        </p:nvCxnSpPr>
        <p:spPr>
          <a:xfrm flipV="1">
            <a:off x="3689131" y="1282262"/>
            <a:ext cx="1518745" cy="1524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2"/>
          </p:cNvCxnSpPr>
          <p:nvPr/>
        </p:nvCxnSpPr>
        <p:spPr>
          <a:xfrm>
            <a:off x="6122276" y="1282262"/>
            <a:ext cx="1518745" cy="120869"/>
          </a:xfrm>
          <a:prstGeom prst="bentConnector3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4"/>
          </p:cNvCxnSpPr>
          <p:nvPr/>
        </p:nvCxnSpPr>
        <p:spPr>
          <a:xfrm>
            <a:off x="3231931" y="1891862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4056" y="1860331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</p:cNvCxnSpPr>
          <p:nvPr/>
        </p:nvCxnSpPr>
        <p:spPr>
          <a:xfrm>
            <a:off x="8098221" y="1860331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 flipV="1">
            <a:off x="1818289" y="1434661"/>
            <a:ext cx="95644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</p:cNvCxnSpPr>
          <p:nvPr/>
        </p:nvCxnSpPr>
        <p:spPr>
          <a:xfrm flipV="1">
            <a:off x="8555421" y="1403130"/>
            <a:ext cx="96695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774731" y="2722179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176346" y="2690648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641020" y="2690648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94641" y="993029"/>
            <a:ext cx="23648" cy="898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9511860" y="972207"/>
            <a:ext cx="21023" cy="919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78663" y="277851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D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2843" y="281267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B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6346" y="282581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C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031" y="129616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A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06740" y="126389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8776" y="8565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8251" y="7447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48983"/>
              </p:ext>
            </p:extLst>
          </p:nvPr>
        </p:nvGraphicFramePr>
        <p:xfrm>
          <a:off x="163894" y="3384330"/>
          <a:ext cx="2253486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2754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</a:tblGrid>
              <a:tr h="50449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Number of Hosts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A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B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C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5529" y="3385157"/>
            <a:ext cx="2585964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136.186.0.0/16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73646"/>
              </p:ext>
            </p:extLst>
          </p:nvPr>
        </p:nvGraphicFramePr>
        <p:xfrm>
          <a:off x="472966" y="147145"/>
          <a:ext cx="5602015" cy="6578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1394">
                  <a:extLst>
                    <a:ext uri="{9D8B030D-6E8A-4147-A177-3AD203B41FA5}">
                      <a16:colId xmlns:a16="http://schemas.microsoft.com/office/drawing/2014/main" xmlns="" val="3004566931"/>
                    </a:ext>
                  </a:extLst>
                </a:gridCol>
                <a:gridCol w="1781394">
                  <a:extLst>
                    <a:ext uri="{9D8B030D-6E8A-4147-A177-3AD203B41FA5}">
                      <a16:colId xmlns:a16="http://schemas.microsoft.com/office/drawing/2014/main" xmlns="" val="2330913658"/>
                    </a:ext>
                  </a:extLst>
                </a:gridCol>
                <a:gridCol w="1089931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949296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</a:tblGrid>
              <a:tr h="451945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Subnetting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      Table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8700201"/>
                  </a:ext>
                </a:extLst>
              </a:tr>
              <a:tr h="60347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Mask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Prefix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Nos Host</a:t>
                      </a:r>
                    </a:p>
                    <a:p>
                      <a:pPr algn="ctr"/>
                      <a:r>
                        <a:rPr lang="en-AU" dirty="0" smtClean="0"/>
                        <a:t>Bits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Nos</a:t>
                      </a:r>
                    </a:p>
                    <a:p>
                      <a:pPr algn="ctr"/>
                      <a:r>
                        <a:rPr lang="en-AU" dirty="0" smtClean="0"/>
                        <a:t> Hosts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0</a:t>
                      </a:r>
                      <a:endParaRPr lang="en-AU" baseline="30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1</a:t>
                      </a:r>
                      <a:endParaRPr lang="en-AU" baseline="30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255.255.255.252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(32-2)</a:t>
                      </a:r>
                      <a:r>
                        <a:rPr lang="en-AU" baseline="0" dirty="0" smtClean="0"/>
                        <a:t> -&gt; /30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2</a:t>
                      </a:r>
                      <a:endParaRPr lang="en-AU" baseline="30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255.255.255.248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(32-3) -&gt; /29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255.255.255.240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(32-4) -&gt; /28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255.255.255.224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(32-5) -&gt; /27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255.255.255.192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(32-6) -&gt; /26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255.255.255.128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(32-7) -&gt; /25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7935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(32-8) -&gt; /24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044333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255.255.254.0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(32-9) -&gt; /23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512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3152183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255.255.252.0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(32-10) -&gt; /22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1024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0274958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255.255.248.0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(32-11) -&gt; /21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2048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5079657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255.255.240.0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(32-12) -&gt; /20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4096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105727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255.255.224.0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(32-13) -&gt; /19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8192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953705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255.255.192.0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(32-14)</a:t>
                      </a:r>
                      <a:r>
                        <a:rPr lang="en-AU" baseline="0" dirty="0" smtClean="0"/>
                        <a:t> -&gt; /18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16384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68637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02546"/>
              </p:ext>
            </p:extLst>
          </p:nvPr>
        </p:nvGraphicFramePr>
        <p:xfrm>
          <a:off x="7020910" y="1531356"/>
          <a:ext cx="4540469" cy="38100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9283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2096530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  <a:gridCol w="1144656">
                  <a:extLst>
                    <a:ext uri="{9D8B030D-6E8A-4147-A177-3AD203B41FA5}">
                      <a16:colId xmlns:a16="http://schemas.microsoft.com/office/drawing/2014/main" xmlns="" val="1190197686"/>
                    </a:ext>
                  </a:extLst>
                </a:gridCol>
              </a:tblGrid>
              <a:tr h="2207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 Network</a:t>
                      </a:r>
                      <a:r>
                        <a:rPr lang="en-AU" baseline="0" dirty="0" smtClean="0"/>
                        <a:t> Address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Prefix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A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B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C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66783" y="736550"/>
            <a:ext cx="2585964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136.186.0.0/16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939" y="378436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Subnetting Exercise</a:t>
            </a:r>
            <a:b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AU" sz="3600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AU" sz="36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ariable </a:t>
            </a:r>
            <a:r>
              <a:rPr lang="en-AU" sz="3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</a:t>
            </a:r>
            <a: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ength </a:t>
            </a:r>
            <a:r>
              <a:rPr lang="en-AU" sz="3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</a:t>
            </a:r>
            <a: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ubnet </a:t>
            </a:r>
            <a:r>
              <a:rPr lang="en-AU" sz="3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ask</a:t>
            </a:r>
            <a:br>
              <a:rPr lang="en-AU" sz="36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AU" sz="3600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VLSM</a:t>
            </a:r>
            <a:endParaRPr lang="en-AU" sz="36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1926" y="2213184"/>
            <a:ext cx="10869282" cy="2488211"/>
          </a:xfrm>
        </p:spPr>
        <p:txBody>
          <a:bodyPr>
            <a:noAutofit/>
          </a:bodyPr>
          <a:lstStyle/>
          <a:p>
            <a:pPr algn="l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tarting with the LAN subnet that has the largest number of hosts.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mask that provides sufficient IP addresses for this LAN subnet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mask only for this subnet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more subnets then, else go to 4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with the LAN subnet that has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largest number of hosts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 to 1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 More subnets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74731" y="977462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978496" y="120382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R1</a:t>
            </a:r>
            <a:endParaRPr lang="en-AU" sz="2400" dirty="0"/>
          </a:p>
        </p:txBody>
      </p:sp>
      <p:sp>
        <p:nvSpPr>
          <p:cNvPr id="4" name="Oval 3"/>
          <p:cNvSpPr/>
          <p:nvPr/>
        </p:nvSpPr>
        <p:spPr>
          <a:xfrm>
            <a:off x="5207876" y="945931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411641" y="117229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R2</a:t>
            </a:r>
            <a:endParaRPr lang="en-AU" sz="2400" dirty="0"/>
          </a:p>
        </p:txBody>
      </p:sp>
      <p:sp>
        <p:nvSpPr>
          <p:cNvPr id="6" name="Oval 5"/>
          <p:cNvSpPr/>
          <p:nvPr/>
        </p:nvSpPr>
        <p:spPr>
          <a:xfrm>
            <a:off x="7641021" y="945931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844786" y="117229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R3</a:t>
            </a:r>
            <a:endParaRPr lang="en-AU" sz="2400" dirty="0"/>
          </a:p>
        </p:txBody>
      </p:sp>
      <p:cxnSp>
        <p:nvCxnSpPr>
          <p:cNvPr id="9" name="Elbow Connector 8"/>
          <p:cNvCxnSpPr>
            <a:stCxn id="2" idx="6"/>
          </p:cNvCxnSpPr>
          <p:nvPr/>
        </p:nvCxnSpPr>
        <p:spPr>
          <a:xfrm flipV="1">
            <a:off x="3689131" y="1282262"/>
            <a:ext cx="1518745" cy="1524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2"/>
          </p:cNvCxnSpPr>
          <p:nvPr/>
        </p:nvCxnSpPr>
        <p:spPr>
          <a:xfrm>
            <a:off x="6122276" y="1282262"/>
            <a:ext cx="1518745" cy="120869"/>
          </a:xfrm>
          <a:prstGeom prst="bentConnector3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4"/>
          </p:cNvCxnSpPr>
          <p:nvPr/>
        </p:nvCxnSpPr>
        <p:spPr>
          <a:xfrm>
            <a:off x="3231931" y="1891862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4056" y="1860331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</p:cNvCxnSpPr>
          <p:nvPr/>
        </p:nvCxnSpPr>
        <p:spPr>
          <a:xfrm>
            <a:off x="8098221" y="1860331"/>
            <a:ext cx="0" cy="830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 flipV="1">
            <a:off x="1818289" y="1434661"/>
            <a:ext cx="95644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</p:cNvCxnSpPr>
          <p:nvPr/>
        </p:nvCxnSpPr>
        <p:spPr>
          <a:xfrm flipV="1">
            <a:off x="8555421" y="1403130"/>
            <a:ext cx="96695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774731" y="2722179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176346" y="2690648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641020" y="2690648"/>
            <a:ext cx="914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94641" y="993029"/>
            <a:ext cx="23648" cy="898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9511860" y="972207"/>
            <a:ext cx="21023" cy="919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78663" y="277851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D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2843" y="281267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B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6346" y="282581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C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031" y="129616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A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06740" y="126389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8776" y="8565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8251" y="7447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83138"/>
              </p:ext>
            </p:extLst>
          </p:nvPr>
        </p:nvGraphicFramePr>
        <p:xfrm>
          <a:off x="163894" y="3384330"/>
          <a:ext cx="2253486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2754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</a:tblGrid>
              <a:tr h="50449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Number of Hosts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A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800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B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260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C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340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5529" y="3385157"/>
            <a:ext cx="2385589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165.51.0.0/16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40964"/>
              </p:ext>
            </p:extLst>
          </p:nvPr>
        </p:nvGraphicFramePr>
        <p:xfrm>
          <a:off x="472966" y="147145"/>
          <a:ext cx="5602015" cy="6578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1394">
                  <a:extLst>
                    <a:ext uri="{9D8B030D-6E8A-4147-A177-3AD203B41FA5}">
                      <a16:colId xmlns:a16="http://schemas.microsoft.com/office/drawing/2014/main" xmlns="" val="3004566931"/>
                    </a:ext>
                  </a:extLst>
                </a:gridCol>
                <a:gridCol w="1781394">
                  <a:extLst>
                    <a:ext uri="{9D8B030D-6E8A-4147-A177-3AD203B41FA5}">
                      <a16:colId xmlns:a16="http://schemas.microsoft.com/office/drawing/2014/main" xmlns="" val="2330913658"/>
                    </a:ext>
                  </a:extLst>
                </a:gridCol>
                <a:gridCol w="1089931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949296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</a:tblGrid>
              <a:tr h="451945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Subnetting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      Table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8700201"/>
                  </a:ext>
                </a:extLst>
              </a:tr>
              <a:tr h="60347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Mask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Prefix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Nos Host</a:t>
                      </a:r>
                    </a:p>
                    <a:p>
                      <a:pPr algn="ctr"/>
                      <a:r>
                        <a:rPr lang="en-AU" dirty="0" smtClean="0"/>
                        <a:t>Bits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Nos</a:t>
                      </a:r>
                    </a:p>
                    <a:p>
                      <a:pPr algn="ctr"/>
                      <a:r>
                        <a:rPr lang="en-AU" dirty="0" smtClean="0"/>
                        <a:t> Hosts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0</a:t>
                      </a:r>
                      <a:endParaRPr lang="en-AU" baseline="30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1</a:t>
                      </a:r>
                      <a:endParaRPr lang="en-AU" baseline="30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255.255.255.252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(32-2)</a:t>
                      </a:r>
                      <a:r>
                        <a:rPr lang="en-AU" baseline="0" dirty="0" smtClean="0"/>
                        <a:t> -&gt; /30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r>
                        <a:rPr lang="en-AU" baseline="30000" dirty="0" smtClean="0"/>
                        <a:t>2</a:t>
                      </a:r>
                      <a:endParaRPr lang="en-AU" baseline="30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255.255.255.248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(32-3) -&gt; /29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255.255.255.240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(32-4) -&gt; /28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255.255.255.224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(32-5) -&gt; /27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255.255.255.192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(32-6) -&gt; /26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255.255.255.128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(32-7) -&gt; /25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7935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255.255.255.0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(32-8) -&gt; /24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044333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255.255.254.0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(32-9) -&gt; /23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512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3152183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255.255.252.0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(32-10) -&gt; /22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1024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0274958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255.255.248.0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(32-11) -&gt; /21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2048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5079657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255.255.240.0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(32-12) -&gt; /20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4096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105727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255.255.224.0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(32-13) -&gt; /19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8192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9537056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255.255.192.0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(32-14)</a:t>
                      </a:r>
                      <a:r>
                        <a:rPr lang="en-AU" baseline="0" dirty="0" smtClean="0"/>
                        <a:t> -&gt; /18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16384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68637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7020910" y="1531356"/>
          <a:ext cx="4540469" cy="38100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9283">
                  <a:extLst>
                    <a:ext uri="{9D8B030D-6E8A-4147-A177-3AD203B41FA5}">
                      <a16:colId xmlns:a16="http://schemas.microsoft.com/office/drawing/2014/main" xmlns="" val="1350626085"/>
                    </a:ext>
                  </a:extLst>
                </a:gridCol>
                <a:gridCol w="2096530">
                  <a:extLst>
                    <a:ext uri="{9D8B030D-6E8A-4147-A177-3AD203B41FA5}">
                      <a16:colId xmlns:a16="http://schemas.microsoft.com/office/drawing/2014/main" xmlns="" val="4032405238"/>
                    </a:ext>
                  </a:extLst>
                </a:gridCol>
                <a:gridCol w="1144656">
                  <a:extLst>
                    <a:ext uri="{9D8B030D-6E8A-4147-A177-3AD203B41FA5}">
                      <a16:colId xmlns:a16="http://schemas.microsoft.com/office/drawing/2014/main" xmlns="" val="1190197686"/>
                    </a:ext>
                  </a:extLst>
                </a:gridCol>
              </a:tblGrid>
              <a:tr h="2207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Subnet Network</a:t>
                      </a:r>
                      <a:r>
                        <a:rPr lang="en-AU" baseline="0" dirty="0" smtClean="0"/>
                        <a:t> Address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Prefix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3339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A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34275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B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07116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</a:t>
                      </a:r>
                      <a:r>
                        <a:rPr lang="en-AU" baseline="0" dirty="0" smtClean="0"/>
                        <a:t> C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969955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2340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LAN 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603804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S1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87518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0972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66783" y="736550"/>
            <a:ext cx="2385589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165.51.0.0/16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7061" y="-66501"/>
            <a:ext cx="191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Tree Method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4427" y="-11430002"/>
            <a:ext cx="21020853" cy="297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1079897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1707332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8603792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205549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3907661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7860407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82263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226672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Subnet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Needed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Allocated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Dec 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Assignable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Broadcast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224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165.51.0.1 - 165.51.3.254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165.51.3.255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191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165.51.4.1 - 165.51.5.254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165.51.5.255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657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255.255.255.128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165.51.6.1 - 165.51.6.126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640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255.255.255.192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165.51.6.129 - 165.51.6.190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939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255.255.255.224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165.51.6.193 - 165.51.6.222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672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S1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255.255.255.252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165.51.6.225 - 165.51.6.226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798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1">
                          <a:effectLst/>
                          <a:latin typeface="Arial" panose="020B0604020202020204" pitchFamily="34" charset="0"/>
                        </a:rPr>
                        <a:t>S2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/30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255.255.255.252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>
                          <a:effectLst/>
                          <a:latin typeface="Arial" panose="020B0604020202020204" pitchFamily="34" charset="0"/>
                        </a:rPr>
                        <a:t>165.51.6.229 - 165.51.6.230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effectLst/>
                          <a:latin typeface="Arial" panose="020B0604020202020204" pitchFamily="34" charset="0"/>
                        </a:rPr>
                        <a:t>165.51.6.231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93869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7007" y="419061"/>
            <a:ext cx="434062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Subnetting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  VLSM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Network: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165.51.0.0/16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IP addresses in major network: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65534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IP addresses needed: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1244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IP addresses in allocated subnets: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1754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available major network address space is used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subnetted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network address space is used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4952" y="631767"/>
            <a:ext cx="339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VLSM Calculator http</a:t>
            </a:r>
            <a:r>
              <a:rPr lang="en-AU" dirty="0"/>
              <a:t>://www.vlsm-calc.net/</a:t>
            </a:r>
          </a:p>
        </p:txBody>
      </p:sp>
    </p:spTree>
    <p:extLst>
      <p:ext uri="{BB962C8B-B14F-4D97-AF65-F5344CB8AC3E}">
        <p14:creationId xmlns:p14="http://schemas.microsoft.com/office/powerpoint/2010/main" val="6012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VLSM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 1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99" y="1293611"/>
            <a:ext cx="11555603" cy="5066996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135.20.0.0/16  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- 2000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 – 350, C – 300, D – 110, E – 20,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2,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- 2 </a:t>
            </a:r>
          </a:p>
          <a:p>
            <a:endParaRPr lang="en-A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176.20.0.0/18    A - 500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B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– 2,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133.72.0.0/17    A - 1000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200, C – 150, D – 50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153.12.0.0/19   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- 400,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– 20,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182.111.0.0/20 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163.222.0.0/21 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200, C – 100,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–100,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– 60,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VLSM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 2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99" y="1293611"/>
            <a:ext cx="11555603" cy="5066996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145.60.128.0/17   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- 5000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 – 350, C – 300, D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45,   E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20,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S1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2, S2 - 2 </a:t>
            </a:r>
          </a:p>
          <a:p>
            <a:endParaRPr lang="en-A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156.15.64.0/18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 - 1500,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 –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S1 – 2, S2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148.96.32.0/19      A - 1000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200, C – 150, D – 50,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S2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173.128.16.0/20   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1500,  B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S2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187.201.32.0/21   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200,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 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S2 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135.166.8.0/22      A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D – 25,   E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25,   S1 </a:t>
            </a:r>
            <a:r>
              <a:rPr lang="en-A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2, S2 – 2</a:t>
            </a: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A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71" y="599152"/>
            <a:ext cx="11513127" cy="6170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1 to 127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Default 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/8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Who Owns ?</a:t>
            </a:r>
          </a:p>
          <a:p>
            <a:pPr lvl="2"/>
            <a:r>
              <a:rPr lang="en-A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/8    Ford Motor Company (USA)</a:t>
            </a:r>
          </a:p>
          <a:p>
            <a:pPr lvl="2"/>
            <a:r>
              <a:rPr lang="en-A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/8    US Postal Service (USA)</a:t>
            </a:r>
          </a:p>
          <a:p>
            <a:pPr lvl="2"/>
            <a:r>
              <a:rPr lang="en-A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/8    Stanford University (USA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90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95644"/>
            <a:ext cx="11513127" cy="6170916"/>
          </a:xfrm>
        </p:spPr>
        <p:txBody>
          <a:bodyPr>
            <a:normAutofit/>
          </a:bodyPr>
          <a:lstStyle/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128 to 191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Default 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/16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Who Owns ? (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/16   Telenor Communications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Pvt.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Ltd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 (India)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/16   Swinburne University (Australia)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/16 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National Institute of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Informatics (Japan)</a:t>
            </a:r>
          </a:p>
          <a:p>
            <a:pPr lvl="2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22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95644"/>
            <a:ext cx="11513127" cy="6170916"/>
          </a:xfrm>
        </p:spPr>
        <p:txBody>
          <a:bodyPr>
            <a:normAutofit/>
          </a:bodyPr>
          <a:lstStyle/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223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 192 to 223</a:t>
            </a: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Owns ?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 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Almond Oil Process, LLC.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(USA)</a:t>
            </a:r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  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Telecorp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S.A. (Colombia)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 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Navy Network Information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(USA)</a:t>
            </a:r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036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95644"/>
            <a:ext cx="11513127" cy="6170916"/>
          </a:xfrm>
        </p:spPr>
        <p:txBody>
          <a:bodyPr>
            <a:normAutofit lnSpcReduction="10000"/>
          </a:bodyPr>
          <a:lstStyle/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A – Example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IP address range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254</a:t>
            </a:r>
            <a:endParaRPr lang="en-A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Address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endParaRPr lang="en-A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175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95644"/>
            <a:ext cx="11513127" cy="6170916"/>
          </a:xfrm>
        </p:spPr>
        <p:txBody>
          <a:bodyPr>
            <a:normAutofit lnSpcReduction="10000"/>
          </a:bodyPr>
          <a:lstStyle/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B – Example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/16</a:t>
            </a: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IP address range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254</a:t>
            </a:r>
            <a:endParaRPr lang="en-A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Address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endParaRPr lang="en-A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047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0"/>
            <a:ext cx="10515600" cy="599152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IPV4 Network Public Addresses – Structure 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95644"/>
            <a:ext cx="11513127" cy="6170916"/>
          </a:xfrm>
        </p:spPr>
        <p:txBody>
          <a:bodyPr>
            <a:normAutofit lnSpcReduction="10000"/>
          </a:bodyPr>
          <a:lstStyle/>
          <a:p>
            <a:pPr lvl="2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Class C – Example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60.57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IP address range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60.57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.57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254</a:t>
            </a:r>
            <a:endParaRPr lang="en-A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Address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60.57</a:t>
            </a:r>
            <a:r>
              <a:rPr lang="en-A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endParaRPr lang="en-A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499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Identifying IP Address Exercise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1704</Words>
  <Application>Microsoft Office PowerPoint</Application>
  <PresentationFormat>Custom</PresentationFormat>
  <Paragraphs>524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IPv4 Addressing Overview V1.0</vt:lpstr>
      <vt:lpstr>The Structure of the             IP Address</vt:lpstr>
      <vt:lpstr>IPV4 Network Public Addresses – Structure </vt:lpstr>
      <vt:lpstr>IPV4 Network Public Addresses – Structure </vt:lpstr>
      <vt:lpstr>IPV4 Network Public Addresses – Structure </vt:lpstr>
      <vt:lpstr>IPV4 Network Public Addresses – Structure </vt:lpstr>
      <vt:lpstr>IPV4 Network Public Addresses – Structure </vt:lpstr>
      <vt:lpstr>IPV4 Network Public Addresses – Structure </vt:lpstr>
      <vt:lpstr>Identifying IP Address Exercise</vt:lpstr>
      <vt:lpstr>Identifying Types of  IP Address</vt:lpstr>
      <vt:lpstr>Identifying Types of  IP Address</vt:lpstr>
      <vt:lpstr>Identifying Types of  IP Address</vt:lpstr>
      <vt:lpstr>Identifying Types of  IP Address</vt:lpstr>
      <vt:lpstr>Subnet  Exercises    Usable Host Range  A Specified Usable Host   Broadcast </vt:lpstr>
      <vt:lpstr>Subnet Exercises</vt:lpstr>
      <vt:lpstr>Partitioning IP Addresses Exercise</vt:lpstr>
      <vt:lpstr>Partitioning IP Address Space</vt:lpstr>
      <vt:lpstr>Partitioning IP Address Space  Exercises</vt:lpstr>
      <vt:lpstr>      Subnetting Exercise Fixed Length Subnet Mask FLSM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VLSM Exercises 1</vt:lpstr>
      <vt:lpstr>VLSM Exercises 2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Notes</dc:title>
  <dc:creator>Peter Granville</dc:creator>
  <cp:lastModifiedBy>Peter Granville</cp:lastModifiedBy>
  <cp:revision>91</cp:revision>
  <cp:lastPrinted>2017-10-01T04:45:04Z</cp:lastPrinted>
  <dcterms:created xsi:type="dcterms:W3CDTF">2017-07-31T05:14:50Z</dcterms:created>
  <dcterms:modified xsi:type="dcterms:W3CDTF">2017-10-01T06:05:12Z</dcterms:modified>
</cp:coreProperties>
</file>