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1" r:id="rId6"/>
    <p:sldId id="263" r:id="rId7"/>
    <p:sldId id="262" r:id="rId8"/>
    <p:sldId id="265" r:id="rId9"/>
    <p:sldId id="267" r:id="rId10"/>
    <p:sldId id="266" r:id="rId11"/>
  </p:sldIdLst>
  <p:sldSz cx="18288000" cy="10287000"/>
  <p:notesSz cx="6858000" cy="9144000"/>
  <p:embeddedFontLst>
    <p:embeddedFont>
      <p:font typeface="Clear Sans Regular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279" autoAdjust="0"/>
    <p:restoredTop sz="94061" autoAdjust="0"/>
  </p:normalViewPr>
  <p:slideViewPr>
    <p:cSldViewPr>
      <p:cViewPr varScale="1">
        <p:scale>
          <a:sx n="39" d="100"/>
          <a:sy n="39" d="100"/>
        </p:scale>
        <p:origin x="576" y="27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E2CC9-6D14-2F05-281A-D35BEEEE665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D6AC-708D-D946-96B2-E96DF7FF78D2}"/>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807B97E6-9CEE-3A3D-2A75-A3526F6D320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06.05.2025</a:t>
            </a:fld>
            <a:endParaRPr lang="cs-CZ"/>
          </a:p>
        </p:txBody>
      </p:sp>
      <p:sp>
        <p:nvSpPr>
          <p:cNvPr id="4" name="Slide Image Placeholder 3">
            <a:extLst>
              <a:ext uri="{FF2B5EF4-FFF2-40B4-BE49-F238E27FC236}">
                <a16:creationId xmlns:a16="http://schemas.microsoft.com/office/drawing/2014/main" id="{9FC029C7-2301-CE3C-9A6B-FFCDF933E86C}"/>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FEBF4073-7786-328B-3363-A1624C3802CF}"/>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10B231D0-9CFF-A417-1A62-42EFE0A11004}"/>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9B74A985-704F-80B2-ADAB-5312C25FDADE}"/>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394478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5.sv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8.sv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jpe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GB"/>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550264" y="3580784"/>
            <a:ext cx="6910869" cy="2761910"/>
          </a:xfrm>
          <a:prstGeom prst="rect">
            <a:avLst/>
          </a:prstGeom>
        </p:spPr>
        <p:txBody>
          <a:bodyPr wrap="square" lIns="0" tIns="0" rIns="0" bIns="0" rtlCol="0" anchor="t">
            <a:spAutoFit/>
          </a:bodyPr>
          <a:lstStyle/>
          <a:p>
            <a:pPr algn="ctr">
              <a:lnSpc>
                <a:spcPts val="11059"/>
              </a:lnSpc>
            </a:pPr>
            <a:r>
              <a:rPr lang="en-IN" sz="8000" dirty="0">
                <a:latin typeface="+mj-lt"/>
              </a:rPr>
              <a:t>Unlocking Social Buzz's Potential</a:t>
            </a:r>
            <a:endParaRPr lang="en-US" sz="8000" spc="-105" dirty="0">
              <a:solidFill>
                <a:srgbClr val="FFFFFF"/>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GB"/>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22918"/>
            <a:chOff x="0" y="0"/>
            <a:chExt cx="11564591" cy="5097223"/>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Today's agenda</a:t>
              </a:r>
            </a:p>
          </p:txBody>
        </p:sp>
        <p:sp>
          <p:nvSpPr>
            <p:cNvPr id="4" name="TextBox 4"/>
            <p:cNvSpPr txBox="1"/>
            <p:nvPr/>
          </p:nvSpPr>
          <p:spPr>
            <a:xfrm>
              <a:off x="0" y="2298166"/>
              <a:ext cx="11564591" cy="2799057"/>
            </a:xfrm>
            <a:prstGeom prst="rect">
              <a:avLst/>
            </a:prstGeom>
          </p:spPr>
          <p:txBody>
            <a:bodyPr lIns="0" tIns="0" rIns="0" bIns="0" rtlCol="0" anchor="t">
              <a:spAutoFit/>
            </a:bodyPr>
            <a:lstStyle/>
            <a:p>
              <a:pPr>
                <a:lnSpc>
                  <a:spcPts val="2660"/>
                </a:lnSpc>
              </a:pPr>
              <a:r>
                <a:rPr lang="en-US" sz="3200" spc="-19" dirty="0">
                  <a:solidFill>
                    <a:srgbClr val="000000"/>
                  </a:solidFill>
                </a:rPr>
                <a:t>Project recap</a:t>
              </a:r>
            </a:p>
            <a:p>
              <a:pPr>
                <a:lnSpc>
                  <a:spcPts val="2660"/>
                </a:lnSpc>
              </a:pPr>
              <a:r>
                <a:rPr lang="en-US" sz="3200" spc="-19" dirty="0">
                  <a:solidFill>
                    <a:srgbClr val="000000"/>
                  </a:solidFill>
                </a:rPr>
                <a:t>Problem</a:t>
              </a:r>
            </a:p>
            <a:p>
              <a:pPr>
                <a:lnSpc>
                  <a:spcPts val="2660"/>
                </a:lnSpc>
              </a:pPr>
              <a:r>
                <a:rPr lang="en-US" sz="3200" spc="-19" dirty="0">
                  <a:solidFill>
                    <a:srgbClr val="000000"/>
                  </a:solidFill>
                </a:rPr>
                <a:t>The Analytics team</a:t>
              </a:r>
            </a:p>
            <a:p>
              <a:pPr>
                <a:lnSpc>
                  <a:spcPts val="2660"/>
                </a:lnSpc>
              </a:pPr>
              <a:r>
                <a:rPr lang="en-US" sz="3200" spc="-19" dirty="0">
                  <a:solidFill>
                    <a:srgbClr val="000000"/>
                  </a:solidFill>
                </a:rPr>
                <a:t>Process</a:t>
              </a:r>
            </a:p>
            <a:p>
              <a:pPr>
                <a:lnSpc>
                  <a:spcPts val="2660"/>
                </a:lnSpc>
              </a:pPr>
              <a:r>
                <a:rPr lang="en-US" sz="3200" spc="-19" dirty="0">
                  <a:solidFill>
                    <a:srgbClr val="000000"/>
                  </a:solidFill>
                </a:rPr>
                <a:t>Insights</a:t>
              </a:r>
            </a:p>
            <a:p>
              <a:pPr>
                <a:lnSpc>
                  <a:spcPts val="2660"/>
                </a:lnSpc>
              </a:pPr>
              <a:r>
                <a:rPr lang="en-US" sz="3200" spc="-19" dirty="0">
                  <a:solidFill>
                    <a:srgbClr val="000000"/>
                  </a:solidFill>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GB"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mj-lt"/>
                <a:cs typeface="Calibri" panose="020F0502020204030204" pitchFamily="34" charset="0"/>
              </a:rPr>
              <a:t>Project Recap</a:t>
            </a:r>
          </a:p>
        </p:txBody>
      </p:sp>
      <p:sp>
        <p:nvSpPr>
          <p:cNvPr id="34" name="TextBox 33">
            <a:extLst>
              <a:ext uri="{FF2B5EF4-FFF2-40B4-BE49-F238E27FC236}">
                <a16:creationId xmlns:a16="http://schemas.microsoft.com/office/drawing/2014/main" id="{4739C91D-B3C8-9596-FBEB-698D941D5B78}"/>
              </a:ext>
            </a:extLst>
          </p:cNvPr>
          <p:cNvSpPr txBox="1"/>
          <p:nvPr/>
        </p:nvSpPr>
        <p:spPr>
          <a:xfrm>
            <a:off x="8499197" y="2727453"/>
            <a:ext cx="7789981" cy="4832092"/>
          </a:xfrm>
          <a:prstGeom prst="rect">
            <a:avLst/>
          </a:prstGeom>
          <a:noFill/>
        </p:spPr>
        <p:txBody>
          <a:bodyPr wrap="square" rtlCol="0">
            <a:spAutoFit/>
          </a:bodyPr>
          <a:lstStyle/>
          <a:p>
            <a:r>
              <a:rPr lang="en-IN" sz="2800" dirty="0"/>
              <a:t>Social Buzz, a rapidly growing social media platform with 500M+ users, seeks our expertise to manage their scaling and massive data. </a:t>
            </a:r>
            <a:br>
              <a:rPr lang="en-IN" sz="2800" dirty="0"/>
            </a:br>
            <a:br>
              <a:rPr lang="en-IN" sz="2800" dirty="0"/>
            </a:br>
            <a:r>
              <a:rPr lang="en-IN" sz="2800" dirty="0"/>
              <a:t>Initial 3-month project for Social Buzz includes:</a:t>
            </a:r>
          </a:p>
          <a:p>
            <a:pPr marL="457200" indent="-457200">
              <a:buFont typeface="Arial" panose="020B0604020202020204" pitchFamily="34" charset="0"/>
              <a:buChar char="•"/>
            </a:pPr>
            <a:r>
              <a:rPr lang="en-GB" sz="2800" dirty="0"/>
              <a:t>Big data practice audit</a:t>
            </a:r>
          </a:p>
          <a:p>
            <a:pPr marL="457200" indent="-457200">
              <a:buFont typeface="Arial" panose="020B0604020202020204" pitchFamily="34" charset="0"/>
              <a:buChar char="•"/>
            </a:pPr>
            <a:r>
              <a:rPr lang="en-IN" sz="2800" dirty="0"/>
              <a:t>Recommendations for a successful IPO</a:t>
            </a:r>
            <a:endParaRPr lang="en-GB" sz="2800" dirty="0"/>
          </a:p>
          <a:p>
            <a:pPr marL="457200" indent="-457200">
              <a:buFont typeface="Arial" panose="020B0604020202020204" pitchFamily="34" charset="0"/>
              <a:buChar char="•"/>
            </a:pPr>
            <a:r>
              <a:rPr lang="en-IN" sz="2800" dirty="0"/>
              <a:t>Analysis identifying most popular content categories. </a:t>
            </a:r>
          </a:p>
          <a:p>
            <a:pPr marL="457200" indent="-457200">
              <a:buFont typeface="Arial" panose="020B0604020202020204" pitchFamily="34" charset="0"/>
              <a:buChar char="•"/>
            </a:pPr>
            <a:r>
              <a:rPr lang="en-IN" sz="2800" dirty="0"/>
              <a:t>Key tasks involve best practices research, data extraction, and technology assessment.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144821" y="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04243" y="777727"/>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mj-lt"/>
              </a:rPr>
              <a:t>Problem</a:t>
            </a:r>
          </a:p>
        </p:txBody>
      </p:sp>
      <p:sp>
        <p:nvSpPr>
          <p:cNvPr id="22" name="TextBox 21">
            <a:extLst>
              <a:ext uri="{FF2B5EF4-FFF2-40B4-BE49-F238E27FC236}">
                <a16:creationId xmlns:a16="http://schemas.microsoft.com/office/drawing/2014/main" id="{5C51F52D-739A-5BC5-E2E6-9A76AAFD5ACA}"/>
              </a:ext>
            </a:extLst>
          </p:cNvPr>
          <p:cNvSpPr txBox="1"/>
          <p:nvPr/>
        </p:nvSpPr>
        <p:spPr>
          <a:xfrm>
            <a:off x="2318138" y="3230342"/>
            <a:ext cx="7710683" cy="6494085"/>
          </a:xfrm>
          <a:prstGeom prst="rect">
            <a:avLst/>
          </a:prstGeom>
          <a:noFill/>
        </p:spPr>
        <p:txBody>
          <a:bodyPr wrap="square" rtlCol="0">
            <a:spAutoFit/>
          </a:bodyPr>
          <a:lstStyle/>
          <a:p>
            <a:pPr>
              <a:buNone/>
            </a:pPr>
            <a:r>
              <a:rPr lang="en-IN" sz="3200" dirty="0">
                <a:solidFill>
                  <a:schemeClr val="bg1"/>
                </a:solidFill>
              </a:rPr>
              <a:t>Social Buzz generates a massive volume of content daily. However, there's a lack of clear insight into the relative popularity of different content categories. This makes it difficult to:</a:t>
            </a:r>
          </a:p>
          <a:p>
            <a:pPr marL="514350" indent="-514350">
              <a:buFont typeface="+mj-lt"/>
              <a:buAutoNum type="arabicPeriod"/>
            </a:pPr>
            <a:r>
              <a:rPr lang="en-IN" sz="3200" dirty="0">
                <a:solidFill>
                  <a:schemeClr val="bg1"/>
                </a:solidFill>
              </a:rPr>
              <a:t>Prioritize content creation efforts.</a:t>
            </a:r>
          </a:p>
          <a:p>
            <a:pPr marL="514350" indent="-514350">
              <a:buFont typeface="+mj-lt"/>
              <a:buAutoNum type="arabicPeriod"/>
            </a:pPr>
            <a:r>
              <a:rPr lang="en-IN" sz="3200" dirty="0">
                <a:solidFill>
                  <a:schemeClr val="bg1"/>
                </a:solidFill>
              </a:rPr>
              <a:t>Tailor user experience.</a:t>
            </a:r>
          </a:p>
          <a:p>
            <a:pPr marL="514350" indent="-514350">
              <a:buFont typeface="+mj-lt"/>
              <a:buAutoNum type="arabicPeriod"/>
            </a:pPr>
            <a:r>
              <a:rPr lang="en-IN" sz="3200" dirty="0">
                <a:solidFill>
                  <a:schemeClr val="bg1"/>
                </a:solidFill>
              </a:rPr>
              <a:t>Inform strategic decisions related to content promotion and platform development.</a:t>
            </a:r>
          </a:p>
          <a:p>
            <a:r>
              <a:rPr lang="en-IN" sz="3200" dirty="0">
                <a:solidFill>
                  <a:schemeClr val="bg1"/>
                </a:solidFill>
              </a:rPr>
              <a:t>Our analysis will address this by identifying most popular categories based on user interactions.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GB"/>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mj-lt"/>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61780AFF-A737-BE46-FAE6-CD46E8946290}"/>
              </a:ext>
            </a:extLst>
          </p:cNvPr>
          <p:cNvSpPr txBox="1"/>
          <p:nvPr/>
        </p:nvSpPr>
        <p:spPr>
          <a:xfrm>
            <a:off x="3948675" y="1457955"/>
            <a:ext cx="3503733" cy="584775"/>
          </a:xfrm>
          <a:prstGeom prst="rect">
            <a:avLst/>
          </a:prstGeom>
          <a:noFill/>
        </p:spPr>
        <p:txBody>
          <a:bodyPr wrap="square" rtlCol="0">
            <a:spAutoFit/>
          </a:bodyPr>
          <a:lstStyle/>
          <a:p>
            <a:r>
              <a:rPr lang="en-GB" sz="3200" dirty="0">
                <a:solidFill>
                  <a:schemeClr val="bg1"/>
                </a:solidFill>
              </a:rPr>
              <a:t>Data Understanding</a:t>
            </a:r>
          </a:p>
        </p:txBody>
      </p:sp>
      <p:sp>
        <p:nvSpPr>
          <p:cNvPr id="40" name="TextBox 39">
            <a:extLst>
              <a:ext uri="{FF2B5EF4-FFF2-40B4-BE49-F238E27FC236}">
                <a16:creationId xmlns:a16="http://schemas.microsoft.com/office/drawing/2014/main" id="{3549A75E-8551-D337-BD1C-A04663C9F661}"/>
              </a:ext>
            </a:extLst>
          </p:cNvPr>
          <p:cNvSpPr txBox="1"/>
          <p:nvPr/>
        </p:nvSpPr>
        <p:spPr>
          <a:xfrm>
            <a:off x="5722680" y="3042274"/>
            <a:ext cx="3503733" cy="584775"/>
          </a:xfrm>
          <a:prstGeom prst="rect">
            <a:avLst/>
          </a:prstGeom>
          <a:noFill/>
        </p:spPr>
        <p:txBody>
          <a:bodyPr wrap="square" rtlCol="0">
            <a:spAutoFit/>
          </a:bodyPr>
          <a:lstStyle/>
          <a:p>
            <a:r>
              <a:rPr lang="en-GB" sz="3200" dirty="0">
                <a:solidFill>
                  <a:schemeClr val="bg1"/>
                </a:solidFill>
              </a:rPr>
              <a:t>Data Cleaning</a:t>
            </a:r>
          </a:p>
        </p:txBody>
      </p:sp>
      <p:sp>
        <p:nvSpPr>
          <p:cNvPr id="41" name="TextBox 40">
            <a:extLst>
              <a:ext uri="{FF2B5EF4-FFF2-40B4-BE49-F238E27FC236}">
                <a16:creationId xmlns:a16="http://schemas.microsoft.com/office/drawing/2014/main" id="{EEE842A8-1998-CE8E-22BA-BC9E19A0F641}"/>
              </a:ext>
            </a:extLst>
          </p:cNvPr>
          <p:cNvSpPr txBox="1"/>
          <p:nvPr/>
        </p:nvSpPr>
        <p:spPr>
          <a:xfrm>
            <a:off x="7572576" y="4678163"/>
            <a:ext cx="3503733" cy="584775"/>
          </a:xfrm>
          <a:prstGeom prst="rect">
            <a:avLst/>
          </a:prstGeom>
          <a:noFill/>
        </p:spPr>
        <p:txBody>
          <a:bodyPr wrap="square" rtlCol="0">
            <a:spAutoFit/>
          </a:bodyPr>
          <a:lstStyle/>
          <a:p>
            <a:r>
              <a:rPr lang="en-GB" sz="3200" dirty="0">
                <a:solidFill>
                  <a:schemeClr val="bg1"/>
                </a:solidFill>
              </a:rPr>
              <a:t>Data Modelling</a:t>
            </a:r>
          </a:p>
        </p:txBody>
      </p:sp>
      <p:sp>
        <p:nvSpPr>
          <p:cNvPr id="42" name="TextBox 41">
            <a:extLst>
              <a:ext uri="{FF2B5EF4-FFF2-40B4-BE49-F238E27FC236}">
                <a16:creationId xmlns:a16="http://schemas.microsoft.com/office/drawing/2014/main" id="{CCA81DDB-68CE-F468-7234-0732E92BBECA}"/>
              </a:ext>
            </a:extLst>
          </p:cNvPr>
          <p:cNvSpPr txBox="1"/>
          <p:nvPr/>
        </p:nvSpPr>
        <p:spPr>
          <a:xfrm>
            <a:off x="9427939" y="6251338"/>
            <a:ext cx="3503733" cy="584775"/>
          </a:xfrm>
          <a:prstGeom prst="rect">
            <a:avLst/>
          </a:prstGeom>
          <a:noFill/>
        </p:spPr>
        <p:txBody>
          <a:bodyPr wrap="square" rtlCol="0">
            <a:spAutoFit/>
          </a:bodyPr>
          <a:lstStyle/>
          <a:p>
            <a:r>
              <a:rPr lang="en-GB" sz="3200" dirty="0">
                <a:solidFill>
                  <a:schemeClr val="bg1"/>
                </a:solidFill>
              </a:rPr>
              <a:t>Data Analysis</a:t>
            </a:r>
          </a:p>
        </p:txBody>
      </p:sp>
      <p:sp>
        <p:nvSpPr>
          <p:cNvPr id="43" name="TextBox 42">
            <a:extLst>
              <a:ext uri="{FF2B5EF4-FFF2-40B4-BE49-F238E27FC236}">
                <a16:creationId xmlns:a16="http://schemas.microsoft.com/office/drawing/2014/main" id="{EA52BE89-218D-10BF-7735-9991A13E10F9}"/>
              </a:ext>
            </a:extLst>
          </p:cNvPr>
          <p:cNvSpPr txBox="1"/>
          <p:nvPr/>
        </p:nvSpPr>
        <p:spPr>
          <a:xfrm>
            <a:off x="11331532" y="7929150"/>
            <a:ext cx="3503733" cy="584775"/>
          </a:xfrm>
          <a:prstGeom prst="rect">
            <a:avLst/>
          </a:prstGeom>
          <a:noFill/>
        </p:spPr>
        <p:txBody>
          <a:bodyPr wrap="square" rtlCol="0">
            <a:spAutoFit/>
          </a:bodyPr>
          <a:lstStyle/>
          <a:p>
            <a:r>
              <a:rPr lang="en-GB" sz="3200" dirty="0">
                <a:solidFill>
                  <a:schemeClr val="bg1"/>
                </a:solidFill>
              </a:rPr>
              <a:t>Uncover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GB"/>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GB"/>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descr="A screenshot of a graph&#10;&#10;AI-generated content may be incorrect.">
            <a:extLst>
              <a:ext uri="{FF2B5EF4-FFF2-40B4-BE49-F238E27FC236}">
                <a16:creationId xmlns:a16="http://schemas.microsoft.com/office/drawing/2014/main" id="{7BED91A8-E3D5-942F-2FB8-E91D8A07DCA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96827" y="1555885"/>
            <a:ext cx="14939452" cy="717743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96716" y="6601638"/>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mj-lt"/>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397525" y="6657172"/>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86180" y="6657172"/>
            <a:ext cx="2972219" cy="881758"/>
          </a:xfrm>
          <a:prstGeom prst="rect">
            <a:avLst/>
          </a:prstGeom>
        </p:spPr>
      </p:pic>
      <p:sp>
        <p:nvSpPr>
          <p:cNvPr id="17" name="TextBox 16">
            <a:extLst>
              <a:ext uri="{FF2B5EF4-FFF2-40B4-BE49-F238E27FC236}">
                <a16:creationId xmlns:a16="http://schemas.microsoft.com/office/drawing/2014/main" id="{B8BABD79-AAFC-8D13-0499-5E641EE7E985}"/>
              </a:ext>
            </a:extLst>
          </p:cNvPr>
          <p:cNvSpPr txBox="1"/>
          <p:nvPr/>
        </p:nvSpPr>
        <p:spPr>
          <a:xfrm>
            <a:off x="1028700" y="2064648"/>
            <a:ext cx="5181600" cy="4401205"/>
          </a:xfrm>
          <a:prstGeom prst="rect">
            <a:avLst/>
          </a:prstGeom>
          <a:noFill/>
        </p:spPr>
        <p:txBody>
          <a:bodyPr wrap="square" rtlCol="0">
            <a:spAutoFit/>
          </a:bodyPr>
          <a:lstStyle/>
          <a:p>
            <a:pPr algn="just"/>
            <a:r>
              <a:rPr lang="en-IN" sz="2800" b="1" dirty="0"/>
              <a:t>1. Content Category Performance</a:t>
            </a:r>
            <a:br>
              <a:rPr lang="en-IN" sz="2800" dirty="0"/>
            </a:br>
            <a:r>
              <a:rPr lang="en-IN" sz="2800" dirty="0"/>
              <a:t>Animal-related content leads in popularity with over 74,000 engagements, followed by science and healthy eating. This suggests that emotionally engaging or educational themes resonate most with the audience and should be prioritized in content strategy.</a:t>
            </a:r>
            <a:endParaRPr lang="en-GB" sz="2800" dirty="0"/>
          </a:p>
        </p:txBody>
      </p:sp>
      <p:sp>
        <p:nvSpPr>
          <p:cNvPr id="18" name="TextBox 17">
            <a:extLst>
              <a:ext uri="{FF2B5EF4-FFF2-40B4-BE49-F238E27FC236}">
                <a16:creationId xmlns:a16="http://schemas.microsoft.com/office/drawing/2014/main" id="{56F5AC0F-0B36-B9D8-590B-085592C71662}"/>
              </a:ext>
            </a:extLst>
          </p:cNvPr>
          <p:cNvSpPr txBox="1"/>
          <p:nvPr/>
        </p:nvSpPr>
        <p:spPr>
          <a:xfrm>
            <a:off x="12077700" y="1984398"/>
            <a:ext cx="5181600" cy="4401205"/>
          </a:xfrm>
          <a:prstGeom prst="rect">
            <a:avLst/>
          </a:prstGeom>
          <a:noFill/>
        </p:spPr>
        <p:txBody>
          <a:bodyPr wrap="square" rtlCol="0" anchor="ctr">
            <a:spAutoFit/>
          </a:bodyPr>
          <a:lstStyle/>
          <a:p>
            <a:pPr algn="just"/>
            <a:r>
              <a:rPr lang="en-IN" sz="2800" b="1" dirty="0"/>
              <a:t>3.Sentiment &amp; Reaction Insights</a:t>
            </a:r>
            <a:br>
              <a:rPr lang="en-IN" sz="2800" dirty="0"/>
            </a:br>
            <a:r>
              <a:rPr lang="en-IN" sz="2800" dirty="0"/>
              <a:t>Despite a significant 31% negative sentiment, the majority (56%) of user reactions are positive. The most popular reaction type is “heart,” indicating predominantly favourable emotional response, which aligns with the high engagement seen in animal and emotional content categories.</a:t>
            </a:r>
            <a:endParaRPr lang="en-GB" sz="2800" dirty="0"/>
          </a:p>
        </p:txBody>
      </p:sp>
      <p:sp>
        <p:nvSpPr>
          <p:cNvPr id="19" name="TextBox 18">
            <a:extLst>
              <a:ext uri="{FF2B5EF4-FFF2-40B4-BE49-F238E27FC236}">
                <a16:creationId xmlns:a16="http://schemas.microsoft.com/office/drawing/2014/main" id="{EF5DD8A9-F24A-7B15-59E9-48105C0F1E6D}"/>
              </a:ext>
            </a:extLst>
          </p:cNvPr>
          <p:cNvSpPr txBox="1"/>
          <p:nvPr/>
        </p:nvSpPr>
        <p:spPr>
          <a:xfrm>
            <a:off x="6553200" y="1984398"/>
            <a:ext cx="5181600" cy="4832092"/>
          </a:xfrm>
          <a:prstGeom prst="rect">
            <a:avLst/>
          </a:prstGeom>
          <a:noFill/>
        </p:spPr>
        <p:txBody>
          <a:bodyPr wrap="square" numCol="1" rtlCol="0" anchor="ctr">
            <a:spAutoFit/>
          </a:bodyPr>
          <a:lstStyle/>
          <a:p>
            <a:pPr algn="just"/>
            <a:r>
              <a:rPr lang="en-IN" sz="2800" b="1" dirty="0"/>
              <a:t>2. Optimal Engagement Timing</a:t>
            </a:r>
            <a:br>
              <a:rPr lang="en-IN" sz="2800" dirty="0"/>
            </a:br>
            <a:r>
              <a:rPr lang="en-IN" sz="2800" dirty="0"/>
              <a:t>User activity peaks in the </a:t>
            </a:r>
            <a:r>
              <a:rPr lang="en-IN" sz="2800" b="1" dirty="0"/>
              <a:t>morning (7,331 posts)</a:t>
            </a:r>
            <a:r>
              <a:rPr lang="en-IN" sz="2800" dirty="0"/>
              <a:t> and </a:t>
            </a:r>
            <a:r>
              <a:rPr lang="en-IN" sz="2800" b="1" dirty="0"/>
              <a:t>evening (7,147 posts)</a:t>
            </a:r>
            <a:r>
              <a:rPr lang="en-IN" sz="2800" dirty="0"/>
              <a:t>, indicating these are the most active times for content sharing. Platform features or promotional campaigns can be strategically aligned with these high-traffic windows to enhance reach, engagement, and visibility of trending content.</a:t>
            </a:r>
            <a:endParaRPr lang="en-GB"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mj-lt"/>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4" name="TextBox 15">
            <a:extLst>
              <a:ext uri="{FF2B5EF4-FFF2-40B4-BE49-F238E27FC236}">
                <a16:creationId xmlns:a16="http://schemas.microsoft.com/office/drawing/2014/main" id="{3A90234A-916B-4C29-ACF1-11F97E8C2563}"/>
              </a:ext>
            </a:extLst>
          </p:cNvPr>
          <p:cNvSpPr txBox="1"/>
          <p:nvPr/>
        </p:nvSpPr>
        <p:spPr>
          <a:xfrm>
            <a:off x="11564416" y="8633808"/>
            <a:ext cx="5677467" cy="628145"/>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17" name="TextBox 16">
            <a:extLst>
              <a:ext uri="{FF2B5EF4-FFF2-40B4-BE49-F238E27FC236}">
                <a16:creationId xmlns:a16="http://schemas.microsoft.com/office/drawing/2014/main" id="{9E5C5486-73A4-C4AC-15F3-1DA5E2105136}"/>
              </a:ext>
            </a:extLst>
          </p:cNvPr>
          <p:cNvSpPr txBox="1"/>
          <p:nvPr/>
        </p:nvSpPr>
        <p:spPr>
          <a:xfrm>
            <a:off x="10992394" y="1324662"/>
            <a:ext cx="7010400" cy="2246769"/>
          </a:xfrm>
          <a:prstGeom prst="rect">
            <a:avLst/>
          </a:prstGeom>
          <a:noFill/>
        </p:spPr>
        <p:txBody>
          <a:bodyPr wrap="square" rtlCol="0">
            <a:spAutoFit/>
          </a:bodyPr>
          <a:lstStyle/>
          <a:p>
            <a:r>
              <a:rPr lang="en-IN" sz="2800" b="1" dirty="0"/>
              <a:t>1. Engagement Hotspots: </a:t>
            </a:r>
            <a:r>
              <a:rPr lang="en-IN" sz="2800" dirty="0"/>
              <a:t>Animals, science, and healthy-eating posts  generate the highest engagement--focus feature support and recommendation algorithms on these content type.</a:t>
            </a:r>
            <a:endParaRPr lang="en-GB" sz="2800" dirty="0"/>
          </a:p>
        </p:txBody>
      </p:sp>
      <p:sp>
        <p:nvSpPr>
          <p:cNvPr id="28" name="TextBox 27">
            <a:extLst>
              <a:ext uri="{FF2B5EF4-FFF2-40B4-BE49-F238E27FC236}">
                <a16:creationId xmlns:a16="http://schemas.microsoft.com/office/drawing/2014/main" id="{3FECB103-C7C8-8356-6BD6-39EE957F6048}"/>
              </a:ext>
            </a:extLst>
          </p:cNvPr>
          <p:cNvSpPr txBox="1"/>
          <p:nvPr/>
        </p:nvSpPr>
        <p:spPr>
          <a:xfrm>
            <a:off x="10992394" y="4020115"/>
            <a:ext cx="7010400" cy="2246769"/>
          </a:xfrm>
          <a:prstGeom prst="rect">
            <a:avLst/>
          </a:prstGeom>
          <a:noFill/>
        </p:spPr>
        <p:txBody>
          <a:bodyPr wrap="square" rtlCol="0">
            <a:spAutoFit/>
          </a:bodyPr>
          <a:lstStyle/>
          <a:p>
            <a:r>
              <a:rPr lang="en-IN" sz="2800" b="1" dirty="0"/>
              <a:t>2. High-Activity Periods:</a:t>
            </a:r>
            <a:r>
              <a:rPr lang="en-IN" sz="2800" dirty="0"/>
              <a:t> The platform experiences highest user contributions at morning and evening—coordinate marketing campaigns and system optimizations around these peaks.</a:t>
            </a:r>
            <a:endParaRPr lang="en-GB" sz="2800" dirty="0"/>
          </a:p>
        </p:txBody>
      </p:sp>
      <p:sp>
        <p:nvSpPr>
          <p:cNvPr id="29" name="TextBox 28">
            <a:extLst>
              <a:ext uri="{FF2B5EF4-FFF2-40B4-BE49-F238E27FC236}">
                <a16:creationId xmlns:a16="http://schemas.microsoft.com/office/drawing/2014/main" id="{38DB97A1-A982-2F06-64BB-8CCF6AFC6017}"/>
              </a:ext>
            </a:extLst>
          </p:cNvPr>
          <p:cNvSpPr txBox="1"/>
          <p:nvPr/>
        </p:nvSpPr>
        <p:spPr>
          <a:xfrm>
            <a:off x="10992394" y="7011928"/>
            <a:ext cx="7010400" cy="1815882"/>
          </a:xfrm>
          <a:prstGeom prst="rect">
            <a:avLst/>
          </a:prstGeom>
          <a:noFill/>
        </p:spPr>
        <p:txBody>
          <a:bodyPr wrap="square" rtlCol="0">
            <a:spAutoFit/>
          </a:bodyPr>
          <a:lstStyle/>
          <a:p>
            <a:r>
              <a:rPr lang="en-IN" sz="2800" b="1" dirty="0"/>
              <a:t>3. Data-Driven Growth:</a:t>
            </a:r>
            <a:r>
              <a:rPr lang="en-IN" sz="2800" dirty="0"/>
              <a:t> Robust positive reactions and predictable posting patterns furnish the analytical backbone for Social Buzz’s upcoming IPO and scale-up initiatives.</a:t>
            </a:r>
            <a:endParaRPr lang="en-GB"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93795-5757-A7F0-98AD-835DA3225B7D}"/>
            </a:ext>
          </a:extLst>
        </p:cNvPr>
        <p:cNvGrpSpPr/>
        <p:nvPr/>
      </p:nvGrpSpPr>
      <p:grpSpPr>
        <a:xfrm>
          <a:off x="0" y="0"/>
          <a:ext cx="0" cy="0"/>
          <a:chOff x="0" y="0"/>
          <a:chExt cx="0" cy="0"/>
        </a:xfrm>
      </p:grpSpPr>
      <p:grpSp>
        <p:nvGrpSpPr>
          <p:cNvPr id="20" name="Group 11">
            <a:extLst>
              <a:ext uri="{FF2B5EF4-FFF2-40B4-BE49-F238E27FC236}">
                <a16:creationId xmlns:a16="http://schemas.microsoft.com/office/drawing/2014/main" id="{A6467461-35BC-31AE-7F4E-A018AD95C75E}"/>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940238DD-69A1-DD39-E3A0-EA8C70907EED}"/>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B2D957B5-43F7-AD17-D7FA-7BC4205F0372}"/>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pic>
        <p:nvPicPr>
          <p:cNvPr id="3" name="Picture 2" descr="A white card with black text&#10;&#10;AI-generated content may be incorrect.">
            <a:extLst>
              <a:ext uri="{FF2B5EF4-FFF2-40B4-BE49-F238E27FC236}">
                <a16:creationId xmlns:a16="http://schemas.microsoft.com/office/drawing/2014/main" id="{4E83DE43-41A3-4C4E-7223-9EBCA0D86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046" y="247650"/>
            <a:ext cx="18203907" cy="9791699"/>
          </a:xfrm>
          <a:prstGeom prst="rect">
            <a:avLst/>
          </a:prstGeom>
        </p:spPr>
      </p:pic>
    </p:spTree>
    <p:extLst>
      <p:ext uri="{BB962C8B-B14F-4D97-AF65-F5344CB8AC3E}">
        <p14:creationId xmlns:p14="http://schemas.microsoft.com/office/powerpoint/2010/main" val="15088233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1733</TotalTime>
  <Words>428</Words>
  <Application>Microsoft Office PowerPoint</Application>
  <PresentationFormat>Custom</PresentationFormat>
  <Paragraphs>60</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Graphik Regular</vt:lpstr>
      <vt:lpstr>Arial</vt:lpstr>
      <vt:lpstr>Clear Sans Regular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ruchi sharma</cp:lastModifiedBy>
  <cp:revision>25</cp:revision>
  <dcterms:created xsi:type="dcterms:W3CDTF">2006-08-16T00:00:00Z</dcterms:created>
  <dcterms:modified xsi:type="dcterms:W3CDTF">2025-05-06T08:41:57Z</dcterms:modified>
  <dc:identifier>DAEhDyfaYKE</dc:identifier>
</cp:coreProperties>
</file>