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76" r:id="rId4"/>
    <p:sldId id="274" r:id="rId5"/>
    <p:sldId id="293" r:id="rId6"/>
    <p:sldId id="295" r:id="rId7"/>
    <p:sldId id="278" r:id="rId8"/>
    <p:sldId id="294" r:id="rId9"/>
    <p:sldId id="280" r:id="rId10"/>
    <p:sldId id="273" r:id="rId11"/>
    <p:sldId id="282" r:id="rId12"/>
    <p:sldId id="283" r:id="rId13"/>
    <p:sldId id="284" r:id="rId14"/>
    <p:sldId id="264" r:id="rId15"/>
    <p:sldId id="285" r:id="rId16"/>
    <p:sldId id="286" r:id="rId17"/>
    <p:sldId id="287" r:id="rId18"/>
    <p:sldId id="288" r:id="rId19"/>
    <p:sldId id="258" r:id="rId20"/>
    <p:sldId id="297" r:id="rId21"/>
    <p:sldId id="261" r:id="rId22"/>
    <p:sldId id="262" r:id="rId23"/>
    <p:sldId id="263" r:id="rId24"/>
    <p:sldId id="266" r:id="rId25"/>
    <p:sldId id="289" r:id="rId26"/>
    <p:sldId id="290" r:id="rId27"/>
    <p:sldId id="292" r:id="rId28"/>
    <p:sldId id="291" r:id="rId29"/>
    <p:sldId id="272" r:id="rId30"/>
    <p:sldId id="279" r:id="rId31"/>
    <p:sldId id="296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5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74F-949F-4620-A7A7-21D690789C2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3817-1C79-4806-A942-0611AB85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0"/>
            <a:ext cx="11963400" cy="16684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Handling Tail Labels in </a:t>
            </a: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Multi-Label Classification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with Data </a:t>
            </a: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Augmentation and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Self Training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992" y="4503737"/>
            <a:ext cx="10502015" cy="1655762"/>
          </a:xfrm>
        </p:spPr>
        <p:txBody>
          <a:bodyPr>
            <a:noAutofit/>
          </a:bodyPr>
          <a:lstStyle/>
          <a:p>
            <a:pPr algn="just"/>
            <a:r>
              <a:rPr lang="en-US" sz="22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the valuable guidance </a:t>
            </a:r>
            <a:r>
              <a:rPr lang="en-US" sz="22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				Presented by</a:t>
            </a:r>
          </a:p>
          <a:p>
            <a:pPr algn="just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Dr. Manas Patra &amp; Dr. Vikas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Kumar 					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Ruchi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2018MTCSE007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0215"/>
            <a:ext cx="2465570" cy="21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Two of the most simple approaches for data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sampling that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be applied are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under-sampling and over-sampling [3].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Under-sampling 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eleting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instances of the most frequent 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abels.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Over-sampling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dding new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instances of the least frequent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Re-sampling of data can be done in two ways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 Label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Power set (LP)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transformation.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 (Cont.)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09725"/>
            <a:ext cx="10515600" cy="524827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 Relevance[2]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ML-ROS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ML-RUS (Random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nderSampling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Sampling[3]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LP-ROS (Random 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LP-RUS (Random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nderSampling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Sampling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MLSMOTE 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Multi-label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Synthetic Minority Over-sampling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Technique)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[4].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Approaches: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Augmentation using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SMOTE.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Augmentation using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ADASYN.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Self-Training in Multi-label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178117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Augmentation using </a:t>
            </a:r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SMOTE (Synthetic </a:t>
            </a:r>
            <a:r>
              <a:rPr lang="en-U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Minority Oversampling Technique </a:t>
            </a:r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900" y="2705099"/>
            <a:ext cx="10756900" cy="3471863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[5][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discussed an approach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that successfully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generates the synthetic sample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multi class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Mainly the procedure is focused on the “feature 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space” rather than on the “data space”[6].</a:t>
            </a:r>
          </a:p>
          <a:p>
            <a:pPr algn="just"/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combine “feature space” along with the “label 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space”.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61" y="2245746"/>
            <a:ext cx="529663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1" y="319466"/>
            <a:ext cx="5896392" cy="6111497"/>
          </a:xfrm>
        </p:spPr>
      </p:pic>
    </p:spTree>
    <p:extLst>
      <p:ext uri="{BB962C8B-B14F-4D97-AF65-F5344CB8AC3E}">
        <p14:creationId xmlns:p14="http://schemas.microsoft.com/office/powerpoint/2010/main" val="1260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2. Data </a:t>
            </a:r>
            <a:r>
              <a:rPr lang="en-U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Augmentation using </a:t>
            </a:r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ADASYN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H. He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et al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another version of SMOTE i.e. Adaptive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sampling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approach known as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ADASYN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used in multi class classification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distribution criteria are used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creating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new synthetic instance for minority instances.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instances created for each label varies because of this distribution.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Label having less instances,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creates large number of instances as compared to other labels where more instances exist. It automatically decides how many synthetic instances are needed for that minority label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extended this concept towards multi-label classification.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504723" cy="49307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03" y="1765698"/>
            <a:ext cx="5837797" cy="3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825624"/>
            <a:ext cx="6315076" cy="3228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3. Self-Training </a:t>
            </a:r>
            <a:r>
              <a:rPr lang="en-U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in Multi-label </a:t>
            </a:r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sz="3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Self-training is a type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semi-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[8].</a:t>
            </a: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involves the prediction of unlabeled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using previously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trained classifier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those predictions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along with the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unlabeled data 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construct new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 is used to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re-train the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73" y="622300"/>
            <a:ext cx="8010281" cy="5511800"/>
          </a:xfrm>
        </p:spPr>
      </p:pic>
    </p:spTree>
    <p:extLst>
      <p:ext uri="{BB962C8B-B14F-4D97-AF65-F5344CB8AC3E}">
        <p14:creationId xmlns:p14="http://schemas.microsoft.com/office/powerpoint/2010/main" val="39081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Analysis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have used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5 fold cross validation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Nearest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neighbour K=5.</a:t>
            </a: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Performed on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tail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labels only. </a:t>
            </a: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5 multi-label datasets for experiments [12][11].</a:t>
            </a:r>
          </a:p>
          <a:p>
            <a:pPr marL="0" indent="0">
              <a:buNone/>
            </a:pP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7" y="3239294"/>
            <a:ext cx="8915053" cy="32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of Multi-Label Classification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Problem S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tatement</a:t>
            </a: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Approaches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382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consider the following two well-known state-of-the-art algorithms, for comparison and these are following:</a:t>
            </a:r>
          </a:p>
          <a:p>
            <a:pPr marL="0" indent="0" algn="just">
              <a:buNone/>
            </a:pP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LIFT [13]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LLSF [14]</a:t>
            </a:r>
            <a:endParaRPr lang="en-U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Two kind of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metrics[10]: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based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calculated separately for each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 example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averaged across the test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based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calculated separately for each label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averaged across all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labels.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Based Measure</a:t>
            </a:r>
            <a:endParaRPr lang="en-US" sz="3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8799"/>
            <a:ext cx="107061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ased Accuracy =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Example Based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F1-Score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35" y="1828799"/>
            <a:ext cx="2554465" cy="114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636066" y="2292532"/>
                <a:ext cx="3424358" cy="3420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Predicted label set,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Original label set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instance 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Total number of instances. 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66" y="2292532"/>
                <a:ext cx="3424358" cy="3420696"/>
              </a:xfrm>
              <a:prstGeom prst="rect">
                <a:avLst/>
              </a:prstGeom>
              <a:blipFill rotWithShape="0">
                <a:blip r:embed="rId3"/>
                <a:stretch>
                  <a:fillRect l="-231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61" y="3652799"/>
            <a:ext cx="2636939" cy="9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Label Based Measure</a:t>
            </a:r>
            <a:endParaRPr lang="en-US" sz="3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825625"/>
            <a:ext cx="10515600" cy="4351338"/>
          </a:xfrm>
        </p:spPr>
        <p:txBody>
          <a:bodyPr/>
          <a:lstStyle/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Label Based Accuracy =</a:t>
            </a:r>
          </a:p>
          <a:p>
            <a:pPr marL="0" indent="0">
              <a:buNone/>
            </a:pPr>
            <a:endParaRPr lang="en-I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Macro F1-measure =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Micro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F1-measure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25" y="1587500"/>
            <a:ext cx="3766108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76" y="2830946"/>
            <a:ext cx="2681638" cy="889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6" y="4164482"/>
            <a:ext cx="4457252" cy="826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675559" y="1847850"/>
                <a:ext cx="337355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True Positive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True Negative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False Positive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False Negative</a:t>
                </a:r>
              </a:p>
              <a:p>
                <a:pPr marL="0" indent="0">
                  <a:buNone/>
                </a:pPr>
                <a:r>
                  <a:rPr lang="en-I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2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Label.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I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Total number of Labels.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59" y="1847850"/>
                <a:ext cx="3373558" cy="4351338"/>
              </a:xfrm>
              <a:prstGeom prst="rect">
                <a:avLst/>
              </a:prstGeom>
              <a:blipFill rotWithShape="0">
                <a:blip r:embed="rId5"/>
                <a:stretch>
                  <a:fillRect l="-234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 on Emotions data set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6" y="1690688"/>
            <a:ext cx="10028414" cy="4448402"/>
          </a:xfrm>
        </p:spPr>
      </p:pic>
    </p:spTree>
    <p:extLst>
      <p:ext uri="{BB962C8B-B14F-4D97-AF65-F5344CB8AC3E}">
        <p14:creationId xmlns:p14="http://schemas.microsoft.com/office/powerpoint/2010/main" val="2774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 set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6" y="1600200"/>
            <a:ext cx="10558072" cy="44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Scene data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2" y="1485900"/>
            <a:ext cx="10200767" cy="44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 on </a:t>
            </a:r>
            <a:r>
              <a:rPr lang="en-IN" sz="3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Bibtex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71" y="1828800"/>
            <a:ext cx="9075424" cy="37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3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Ohsumed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2" y="2146300"/>
            <a:ext cx="9328226" cy="40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train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classifier on tail labels directly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showing a good prediction.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Thus,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generate synthetic data to enhance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previous models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have used certain approaches like SMOTE,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ADASYN &amp;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Self-training for creating synthetic data to handle the tail labels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 that results vary for different data sets for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approach, which depend on the distribution of the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data set and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depends on the algorithm we have used. For some data sets,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LIFT give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 better results while for other, LLSF provide better performance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that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approaches work properly when the number of instances are more then the number of </a:t>
            </a:r>
            <a:r>
              <a:rPr lang="en-I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selected.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Multi-Label </a:t>
            </a:r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Multi-label classification is the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supervised classification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 where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each data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instance may be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associated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multiple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labels.</a:t>
                </a:r>
              </a:p>
              <a:p>
                <a:pPr algn="just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Multi-label classification aims to predict the label vector for the new instance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IN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IN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I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IN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 label are relevant for the picture?</a:t>
                </a:r>
              </a:p>
              <a:p>
                <a:pPr marL="0" indent="0" algn="just">
                  <a:buNone/>
                </a:pPr>
                <a:endParaRPr lang="en-IN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IN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Symbol </a:t>
                </a: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 beach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sunset, forest, people,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Mountain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urban }</a:t>
                </a:r>
              </a:p>
              <a:p>
                <a:pPr algn="just"/>
                <a:endParaRPr lang="en-IN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5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36" y="3641725"/>
            <a:ext cx="3580064" cy="23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Wei, Wei-Wei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Yu-Feng Li. Learning for tail label data: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label specific feature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approach. pages 3842–3848, 08 2019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Antonio J. Rivera, María J. del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and Francisco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Herrera.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imbalance 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multilabel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classification: Measures and random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resampling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. Neurocomputing, 163:3–16, sep 2015.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[3] F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Antonio Rivera Rivas, María José Del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and Francisco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Herrera.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 approach to deal with imbalance in multi-label datasets. 09 2013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Antonio Rivera Rivas, María José Del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and Francisco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Herrera.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Mlsmote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Approaching imbalanced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multilabel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learning through synthetic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generation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Knowledge-Based Systems, pages –, 09 2015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[5] Kevin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W. Bowyer,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Nitesh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V. Chawla, Lawrence O. Hall, and W.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Philip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Kegelmeyer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SMOTE: synthetic minority over-sampling technique.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abs/1106.1813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2011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0022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Alberto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Fernández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Salvador Garcia, Francisco Herrera,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Nitesh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Chawla. Smote for learning from imbalanced data: Progress and challenges, marking the 15-year anniversary.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Journal of Artificial Intelligence Research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61:863–905, 04 2018.</a:t>
            </a:r>
          </a:p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Haibo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He, Yang Bai, E. A. Garcia,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Shutao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Adasyn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Adaptive synthetic sampling approach for imbalanced learning. In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2008 IEEE International Joint Conference on Neural Networks (IEEE World Congress on Computational Intelligence)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pages 1322–1328, 2008.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Isaac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Triguero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Salvador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García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Francisco Herrera. Self-labeled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techniques for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semi-supervised learning: Taxonomy, software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empirical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study.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and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Information Systems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42, 02 2015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M. Zhang and Z. Zhou. A review on multi-label learning algorithms.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IEEE Transactions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on Knowledge and Data Engineering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26(8):1819–1837, 2014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2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Oded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Maimon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Rokach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Data Mining and Knowledge Discovery Handbook, 2nd ed. 01 2010.</a:t>
            </a:r>
          </a:p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http://waikato.github.io/meka/datasets/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Tsoumakas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G.,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Xioufis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E.S.,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Vilcek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Vlahavas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I.: MULAN multi-label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repository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http://mulan.sourceforge.net/datasets.html</a:t>
            </a:r>
          </a:p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[13]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M. Zhang and Z. Zhou. A review on multi-label learning algorithms.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IEEE Transactions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Knowledge and Data Engineering, 26(8):1819–1837, 2014.</a:t>
            </a:r>
          </a:p>
          <a:p>
            <a:pPr marL="0" indent="0" algn="just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[14]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J. Huang, G. Li, Q. Huang, and X. Wu. Learning label specific features for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multi label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classification. In 2015 IEEE International Conference on Data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Mining, pages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181–190, 2015.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50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734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95" y="365125"/>
            <a:ext cx="10777005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58800" y="1825625"/>
                <a:ext cx="1151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 instance in the form of feature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14:m>
                  <m:oMath xmlns:m="http://schemas.openxmlformats.org/officeDocument/2006/math">
                    <m:r>
                      <a:rPr lang="en-I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Label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matrix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each instance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14:m>
                  <m:oMath xmlns:m="http://schemas.openxmlformats.org/officeDocument/2006/math">
                    <m:r>
                      <a:rPr lang="en-I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associated with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a discrete binary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 {0</a:t>
                </a: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1}. </a:t>
                </a:r>
                <a:endPara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‘0’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entry in label vector indicates the absence of label for that instance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‘1’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indicates that label is present in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instance.</a:t>
                </a: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0" y="1825625"/>
                <a:ext cx="11518900" cy="4351338"/>
              </a:xfrm>
              <a:blipFill rotWithShape="0">
                <a:blip r:embed="rId2"/>
                <a:stretch>
                  <a:fillRect l="-635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9163620"/>
                  </p:ext>
                </p:extLst>
              </p:nvPr>
            </p:nvGraphicFramePr>
            <p:xfrm>
              <a:off x="647700" y="1092200"/>
              <a:ext cx="9667240" cy="3992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9700"/>
                    <a:gridCol w="828040"/>
                    <a:gridCol w="812800"/>
                    <a:gridCol w="840740"/>
                    <a:gridCol w="962660"/>
                    <a:gridCol w="962660"/>
                    <a:gridCol w="962660"/>
                    <a:gridCol w="962660"/>
                    <a:gridCol w="962660"/>
                    <a:gridCol w="962660"/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Instances</a:t>
                          </a:r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   Features in Data Set</a:t>
                          </a:r>
                          <a:endParaRPr lang="en-US" sz="2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             Label</a:t>
                          </a:r>
                          <a:r>
                            <a:rPr lang="en-IN" sz="22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Set </a:t>
                          </a:r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0.25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0.56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-0.45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0.64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0.79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0.90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 gridSpan="10">
                      <a:txBody>
                        <a:bodyPr/>
                        <a:lstStyle/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IN" sz="2200" b="1" i="1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0.46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0.67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9163620"/>
                  </p:ext>
                </p:extLst>
              </p:nvPr>
            </p:nvGraphicFramePr>
            <p:xfrm>
              <a:off x="647700" y="1092200"/>
              <a:ext cx="9667240" cy="3992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9700"/>
                    <a:gridCol w="828040"/>
                    <a:gridCol w="812800"/>
                    <a:gridCol w="840740"/>
                    <a:gridCol w="962660"/>
                    <a:gridCol w="962660"/>
                    <a:gridCol w="962660"/>
                    <a:gridCol w="962660"/>
                    <a:gridCol w="962660"/>
                    <a:gridCol w="962660"/>
                  </a:tblGrid>
                  <a:tr h="762000">
                    <a:tc rowSpan="2">
                      <a:txBody>
                        <a:bodyPr/>
                        <a:lstStyle/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Instances</a:t>
                          </a:r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   Features in Data Set</a:t>
                          </a:r>
                          <a:endParaRPr lang="en-US" sz="2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IN" sz="2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             Label</a:t>
                          </a:r>
                          <a:r>
                            <a:rPr lang="en-IN" sz="22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Set </a:t>
                          </a:r>
                          <a:endParaRPr lang="en-US" sz="2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2059" t="-187143" r="-901471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6119" t="-187143" r="-814925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65217" t="-187143" r="-691304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6329" t="-187143" r="-503797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6329" t="-187143" r="-403797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6329" t="-187143" r="-303797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6329" t="-187143" r="-203797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6329" t="-187143" r="-103797" b="-6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6329" t="-187143" r="-3797" b="-688571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299" t="-287143" r="-589610" b="-5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0.25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0.56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-0.45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299" t="-381690" r="-589610" b="-480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1299" t="-488571" r="-589610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0.79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-0.54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1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1097280">
                    <a:tc gridSpan="10">
                      <a:txBody>
                        <a:bodyPr/>
                        <a:lstStyle/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IN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99" t="-845714" r="-589610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0.46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0.67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0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 ?</a:t>
                          </a:r>
                          <a:endParaRPr lang="en-US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ight Brace 9"/>
          <p:cNvSpPr/>
          <p:nvPr/>
        </p:nvSpPr>
        <p:spPr>
          <a:xfrm>
            <a:off x="10430707" y="2335945"/>
            <a:ext cx="85725" cy="1207354"/>
          </a:xfrm>
          <a:prstGeom prst="rightBrace">
            <a:avLst>
              <a:gd name="adj1" fmla="val 8333"/>
              <a:gd name="adj2" fmla="val 54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10430707" y="4699000"/>
            <a:ext cx="171450" cy="3937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23610" y="2585714"/>
            <a:ext cx="14895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algn="ctr"/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endParaRPr lang="en-US" sz="22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02157" y="4415381"/>
            <a:ext cx="1332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</a:p>
          <a:p>
            <a:pPr algn="ctr"/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22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033029" y="1653911"/>
            <a:ext cx="412710" cy="4322832"/>
          </a:xfrm>
          <a:prstGeom prst="rightBrace">
            <a:avLst>
              <a:gd name="adj1" fmla="val 8333"/>
              <a:gd name="adj2" fmla="val 54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8154553" y="2026671"/>
            <a:ext cx="473944" cy="3638550"/>
          </a:xfrm>
          <a:prstGeom prst="rightBrace">
            <a:avLst>
              <a:gd name="adj1" fmla="val 8333"/>
              <a:gd name="adj2" fmla="val 5007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88750" y="3845946"/>
                <a:ext cx="151682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2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2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50" y="3845946"/>
                <a:ext cx="151682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37763" y="3848077"/>
                <a:ext cx="1770613" cy="4308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IN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2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2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63" y="3848077"/>
                <a:ext cx="1770613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895957" y="376535"/>
            <a:ext cx="277832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u="sng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Multi-Label Dataset</a:t>
            </a:r>
            <a:endParaRPr lang="en-US" sz="2200" b="1" u="sng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of Multi-Label Classification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Text Categorization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365125"/>
            <a:ext cx="10604500" cy="1325563"/>
          </a:xfrm>
        </p:spPr>
        <p:txBody>
          <a:bodyPr>
            <a:normAutofit/>
          </a:bodyPr>
          <a:lstStyle/>
          <a:p>
            <a:pPr algn="just"/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Tail Labels  &amp; Head Labels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9300" y="1690688"/>
            <a:ext cx="10515600" cy="49053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et al [3] proposed a way to separate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head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tail labels using two measures: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Imbalance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Ratio Per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(IRPL): </a:t>
            </a:r>
          </a:p>
          <a:p>
            <a:pPr marL="0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value will be 1 for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frequent label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greater value for the rest.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IRPL 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larger will be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imbalance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level for the considered label.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Mean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Imbalance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Ratio (MIR):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averaging the IRPL for all labels.</a:t>
            </a:r>
          </a:p>
          <a:p>
            <a:pPr marL="0" indent="0" algn="just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9" y="2853294"/>
            <a:ext cx="6744641" cy="113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5" y="5312490"/>
            <a:ext cx="3220755" cy="1018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0119" y="2625636"/>
                <a:ext cx="3480955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- Original label set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instance .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- Total number of instances</a:t>
                </a:r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Total number of Labels</a:t>
                </a: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19" y="2625636"/>
                <a:ext cx="3480955" cy="1261884"/>
              </a:xfrm>
              <a:prstGeom prst="rect">
                <a:avLst/>
              </a:prstGeom>
              <a:blipFill rotWithShape="0">
                <a:blip r:embed="rId4"/>
                <a:stretch>
                  <a:fillRect t="-289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3" y="1690688"/>
            <a:ext cx="527181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31" y="1690688"/>
            <a:ext cx="5153744" cy="4439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6761" y="869434"/>
                <a:ext cx="75752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If  IRPL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MIR then, that label is considered as tail label.</a:t>
                </a:r>
                <a:endParaRPr 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61" y="869434"/>
                <a:ext cx="7575279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966" t="-8571" r="-2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search for a novel approach for handling the tail labels problem in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multi-label classification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data generation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5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5658</TotalTime>
  <Words>1430</Words>
  <Application>Microsoft Office PowerPoint</Application>
  <PresentationFormat>Widescreen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Handling Tail Labels in Multi-Label Classification with Data Augmentation and Self Training</vt:lpstr>
      <vt:lpstr>Agenda</vt:lpstr>
      <vt:lpstr>Multi-Label Classification</vt:lpstr>
      <vt:lpstr>Definition</vt:lpstr>
      <vt:lpstr>PowerPoint Presentation</vt:lpstr>
      <vt:lpstr>Applications of Multi-Label Classification</vt:lpstr>
      <vt:lpstr>Tail Labels  &amp; Head Labels</vt:lpstr>
      <vt:lpstr>PowerPoint Presentation</vt:lpstr>
      <vt:lpstr>Problem Statement</vt:lpstr>
      <vt:lpstr>Related Work</vt:lpstr>
      <vt:lpstr>Related Work (Cont.)</vt:lpstr>
      <vt:lpstr>Proposed Approaches:</vt:lpstr>
      <vt:lpstr>Data Augmentation using SMOTE (Synthetic Minority Oversampling Technique )</vt:lpstr>
      <vt:lpstr>PowerPoint Presentation</vt:lpstr>
      <vt:lpstr>2. Data Augmentation using ADASYN</vt:lpstr>
      <vt:lpstr>PowerPoint Presentation</vt:lpstr>
      <vt:lpstr>3. Self-Training in Multi-label Classification</vt:lpstr>
      <vt:lpstr>PowerPoint Presentation</vt:lpstr>
      <vt:lpstr>Experimental Analysis</vt:lpstr>
      <vt:lpstr>PowerPoint Presentation</vt:lpstr>
      <vt:lpstr>Evaluation Metrics</vt:lpstr>
      <vt:lpstr>Example Based Measure</vt:lpstr>
      <vt:lpstr>Label Based Measure</vt:lpstr>
      <vt:lpstr>Result on Emotions data set</vt:lpstr>
      <vt:lpstr>Result on Image data set</vt:lpstr>
      <vt:lpstr>Result on Scene data set</vt:lpstr>
      <vt:lpstr>Result on Bibtex data set</vt:lpstr>
      <vt:lpstr>Result on Ohsumed data set</vt:lpstr>
      <vt:lpstr>Conclusion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Tail Labels in Multi-Label Classification with Data Augmentation and Self Training</dc:title>
  <dc:creator>RUCHI</dc:creator>
  <cp:lastModifiedBy>RUCHI</cp:lastModifiedBy>
  <cp:revision>514</cp:revision>
  <dcterms:created xsi:type="dcterms:W3CDTF">2020-05-20T06:08:06Z</dcterms:created>
  <dcterms:modified xsi:type="dcterms:W3CDTF">2020-05-27T10:17:01Z</dcterms:modified>
</cp:coreProperties>
</file>