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766" r:id="rId2"/>
  </p:sldMasterIdLst>
  <p:notesMasterIdLst>
    <p:notesMasterId r:id="rId16"/>
  </p:notesMasterIdLst>
  <p:sldIdLst>
    <p:sldId id="256" r:id="rId3"/>
    <p:sldId id="270" r:id="rId4"/>
    <p:sldId id="257" r:id="rId5"/>
    <p:sldId id="269" r:id="rId6"/>
    <p:sldId id="267" r:id="rId7"/>
    <p:sldId id="259" r:id="rId8"/>
    <p:sldId id="260" r:id="rId9"/>
    <p:sldId id="271" r:id="rId10"/>
    <p:sldId id="263" r:id="rId11"/>
    <p:sldId id="272" r:id="rId12"/>
    <p:sldId id="274" r:id="rId13"/>
    <p:sldId id="265" r:id="rId14"/>
    <p:sldId id="273" r:id="rId15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2D5D0AE4-9481-477D-8F5B-999C99176231}">
          <p14:sldIdLst>
            <p14:sldId id="256"/>
            <p14:sldId id="270"/>
            <p14:sldId id="257"/>
            <p14:sldId id="269"/>
            <p14:sldId id="267"/>
            <p14:sldId id="259"/>
            <p14:sldId id="260"/>
            <p14:sldId id="271"/>
            <p14:sldId id="263"/>
            <p14:sldId id="272"/>
            <p14:sldId id="274"/>
            <p14:sldId id="265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611D5D-BFBF-4F0D-A24C-3EA7CE7BBDCA}">
  <a:tblStyle styleId="{45611D5D-BFBF-4F0D-A24C-3EA7CE7BBD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1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B:\jobaaj%20classess\3rd%20project%20module1\case%20study%20by%20ruchi\Rotten%20Tomatoes%20Movies%20case%20study%20by%20Ruch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B:\jobaaj%20classess\3rd%20project%20module1\case%20study%20by%20ruchi\Rotten%20Tomatoes%20Movies%20case%20study%20by%20Ruch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Movies%20Rating\Rotten%20Tomatoes%20Movies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B:\jobaaj%20classess\3rd%20project%20module1\case%20study%20by%20ruchi\Rotten%20Tomatoes%20Movies%20case%20study%20by%20Ruch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B:\jobaaj%20classess\3rd%20project%20module1\case%20study%20by%20ruchi\Rotten%20Tomatoes%20Movies%20case%20study%20by%20Ruch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u="none" strike="noStrike" kern="1200" baseline="0">
                <a:solidFill>
                  <a:srgbClr val="44546A"/>
                </a:solidFill>
              </a:rPr>
              <a:t>Film distribution ratting</a:t>
            </a:r>
          </a:p>
        </c:rich>
      </c:tx>
      <c:overlay val="0"/>
      <c:spPr>
        <a:solidFill>
          <a:schemeClr val="bg1">
            <a:lumMod val="8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0731260819791145"/>
          <c:y val="0.28291375036453775"/>
          <c:w val="0.2656941070531077"/>
          <c:h val="0.55500546806649165"/>
        </c:manualLayout>
      </c:layout>
      <c:doughnutChart>
        <c:varyColors val="1"/>
        <c:ser>
          <c:idx val="0"/>
          <c:order val="0"/>
          <c:tx>
            <c:strRef>
              <c:f>Table!$B$4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857-461A-80C7-245A494E667A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857-461A-80C7-245A494E667A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857-461A-80C7-245A494E667A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857-461A-80C7-245A494E667A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857-461A-80C7-245A494E667A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857-461A-80C7-245A494E667A}"/>
              </c:ext>
            </c:extLst>
          </c:dPt>
          <c:dLbls>
            <c:dLbl>
              <c:idx val="0"/>
              <c:layout>
                <c:manualLayout>
                  <c:x val="5.8333333333333334E-2"/>
                  <c:y val="-8.333333333333335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57-461A-80C7-245A494E667A}"/>
                </c:ext>
              </c:extLst>
            </c:dLbl>
            <c:dLbl>
              <c:idx val="1"/>
              <c:layout>
                <c:manualLayout>
                  <c:x val="-6.6666666666666721E-2"/>
                  <c:y val="-0.1018518518518518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857-461A-80C7-245A494E66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Table!$A$5:$A$10</c:f>
              <c:strCache>
                <c:ptCount val="6"/>
                <c:pt idx="0">
                  <c:v>G</c:v>
                </c:pt>
                <c:pt idx="1">
                  <c:v>NC17</c:v>
                </c:pt>
                <c:pt idx="2">
                  <c:v>NR</c:v>
                </c:pt>
                <c:pt idx="3">
                  <c:v>PG</c:v>
                </c:pt>
                <c:pt idx="4">
                  <c:v>PG-13</c:v>
                </c:pt>
                <c:pt idx="5">
                  <c:v>R</c:v>
                </c:pt>
              </c:strCache>
            </c:strRef>
          </c:cat>
          <c:val>
            <c:numRef>
              <c:f>Table!$B$5:$B$10</c:f>
              <c:numCache>
                <c:formatCode>0.00%</c:formatCode>
                <c:ptCount val="6"/>
                <c:pt idx="0">
                  <c:v>3.9199999999999999E-2</c:v>
                </c:pt>
                <c:pt idx="1">
                  <c:v>2.2000000000000001E-3</c:v>
                </c:pt>
                <c:pt idx="2">
                  <c:v>0.29199999999999998</c:v>
                </c:pt>
                <c:pt idx="3">
                  <c:v>0.1239</c:v>
                </c:pt>
                <c:pt idx="4">
                  <c:v>0.17349999999999999</c:v>
                </c:pt>
                <c:pt idx="5">
                  <c:v>0.36909999999999998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857-461A-80C7-245A494E667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2378643826436584"/>
          <c:y val="0.25520778652668419"/>
          <c:w val="0.18627817356163812"/>
          <c:h val="0.49942184310294546"/>
        </c:manualLayout>
      </c:layout>
      <c:overlay val="0"/>
      <c:spPr>
        <a:solidFill>
          <a:schemeClr val="bg1">
            <a:lumMod val="85000"/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5">
            <a:lumMod val="0"/>
            <a:lumOff val="100000"/>
          </a:schemeClr>
        </a:gs>
        <a:gs pos="35000">
          <a:schemeClr val="accent5">
            <a:lumMod val="0"/>
            <a:lumOff val="100000"/>
          </a:schemeClr>
        </a:gs>
        <a:gs pos="87000">
          <a:schemeClr val="accent5">
            <a:lumMod val="100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</a:rPr>
              <a:t>Rating by genre</a:t>
            </a:r>
          </a:p>
        </c:rich>
      </c:tx>
      <c:overlay val="0"/>
      <c:spPr>
        <a:solidFill>
          <a:schemeClr val="bg1">
            <a:lumMod val="8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Table!$E$3:$E$4</c:f>
              <c:strCache>
                <c:ptCount val="2"/>
                <c:pt idx="0">
                  <c:v>rating</c:v>
                </c:pt>
                <c:pt idx="1">
                  <c:v>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Table!$D$5:$D$21</c:f>
              <c:strCache>
                <c:ptCount val="17"/>
                <c:pt idx="0">
                  <c:v>Action &amp; Adventure</c:v>
                </c:pt>
                <c:pt idx="1">
                  <c:v>Animation</c:v>
                </c:pt>
                <c:pt idx="2">
                  <c:v>Art House &amp; International</c:v>
                </c:pt>
                <c:pt idx="3">
                  <c:v>Classics</c:v>
                </c:pt>
                <c:pt idx="4">
                  <c:v>Comedy</c:v>
                </c:pt>
                <c:pt idx="5">
                  <c:v>Cult Movies</c:v>
                </c:pt>
                <c:pt idx="6">
                  <c:v>Documentary</c:v>
                </c:pt>
                <c:pt idx="7">
                  <c:v>Drama</c:v>
                </c:pt>
                <c:pt idx="8">
                  <c:v>Horror</c:v>
                </c:pt>
                <c:pt idx="9">
                  <c:v>Kids &amp; Family</c:v>
                </c:pt>
                <c:pt idx="10">
                  <c:v>Musical &amp; Performing Arts</c:v>
                </c:pt>
                <c:pt idx="11">
                  <c:v>Mystery &amp; Suspense</c:v>
                </c:pt>
                <c:pt idx="12">
                  <c:v>Romance</c:v>
                </c:pt>
                <c:pt idx="13">
                  <c:v>Science Fiction &amp; Fantasy</c:v>
                </c:pt>
                <c:pt idx="14">
                  <c:v>Special Interest</c:v>
                </c:pt>
                <c:pt idx="15">
                  <c:v>Television</c:v>
                </c:pt>
                <c:pt idx="16">
                  <c:v>Western</c:v>
                </c:pt>
              </c:strCache>
            </c:strRef>
          </c:cat>
          <c:val>
            <c:numRef>
              <c:f>Table!$E$5:$E$21</c:f>
              <c:numCache>
                <c:formatCode>0.00%</c:formatCode>
                <c:ptCount val="17"/>
                <c:pt idx="0">
                  <c:v>1.06E-2</c:v>
                </c:pt>
                <c:pt idx="1">
                  <c:v>7.1999999999999998E-3</c:v>
                </c:pt>
                <c:pt idx="2">
                  <c:v>2.5999999999999999E-3</c:v>
                </c:pt>
                <c:pt idx="3">
                  <c:v>9.2999999999999992E-3</c:v>
                </c:pt>
                <c:pt idx="4">
                  <c:v>3.8E-3</c:v>
                </c:pt>
                <c:pt idx="5">
                  <c:v>0</c:v>
                </c:pt>
                <c:pt idx="6">
                  <c:v>3.3E-3</c:v>
                </c:pt>
                <c:pt idx="7">
                  <c:v>1.1999999999999999E-3</c:v>
                </c:pt>
                <c:pt idx="8">
                  <c:v>1E-4</c:v>
                </c:pt>
                <c:pt idx="9">
                  <c:v>8.0000000000000004E-4</c:v>
                </c:pt>
                <c:pt idx="10">
                  <c:v>2.0000000000000001E-4</c:v>
                </c:pt>
                <c:pt idx="11">
                  <c:v>1E-4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0E-47CE-9EDD-C66B54446D05}"/>
            </c:ext>
          </c:extLst>
        </c:ser>
        <c:ser>
          <c:idx val="1"/>
          <c:order val="1"/>
          <c:tx>
            <c:strRef>
              <c:f>Table!$F$3:$F$4</c:f>
              <c:strCache>
                <c:ptCount val="2"/>
                <c:pt idx="0">
                  <c:v>rating</c:v>
                </c:pt>
                <c:pt idx="1">
                  <c:v>NC17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Table!$D$5:$D$21</c:f>
              <c:strCache>
                <c:ptCount val="17"/>
                <c:pt idx="0">
                  <c:v>Action &amp; Adventure</c:v>
                </c:pt>
                <c:pt idx="1">
                  <c:v>Animation</c:v>
                </c:pt>
                <c:pt idx="2">
                  <c:v>Art House &amp; International</c:v>
                </c:pt>
                <c:pt idx="3">
                  <c:v>Classics</c:v>
                </c:pt>
                <c:pt idx="4">
                  <c:v>Comedy</c:v>
                </c:pt>
                <c:pt idx="5">
                  <c:v>Cult Movies</c:v>
                </c:pt>
                <c:pt idx="6">
                  <c:v>Documentary</c:v>
                </c:pt>
                <c:pt idx="7">
                  <c:v>Drama</c:v>
                </c:pt>
                <c:pt idx="8">
                  <c:v>Horror</c:v>
                </c:pt>
                <c:pt idx="9">
                  <c:v>Kids &amp; Family</c:v>
                </c:pt>
                <c:pt idx="10">
                  <c:v>Musical &amp; Performing Arts</c:v>
                </c:pt>
                <c:pt idx="11">
                  <c:v>Mystery &amp; Suspense</c:v>
                </c:pt>
                <c:pt idx="12">
                  <c:v>Romance</c:v>
                </c:pt>
                <c:pt idx="13">
                  <c:v>Science Fiction &amp; Fantasy</c:v>
                </c:pt>
                <c:pt idx="14">
                  <c:v>Special Interest</c:v>
                </c:pt>
                <c:pt idx="15">
                  <c:v>Television</c:v>
                </c:pt>
                <c:pt idx="16">
                  <c:v>Western</c:v>
                </c:pt>
              </c:strCache>
            </c:strRef>
          </c:cat>
          <c:val>
            <c:numRef>
              <c:f>Table!$F$5:$F$21</c:f>
              <c:numCache>
                <c:formatCode>0.00%</c:formatCode>
                <c:ptCount val="17"/>
                <c:pt idx="0">
                  <c:v>1E-4</c:v>
                </c:pt>
                <c:pt idx="1">
                  <c:v>0</c:v>
                </c:pt>
                <c:pt idx="2">
                  <c:v>1E-3</c:v>
                </c:pt>
                <c:pt idx="3">
                  <c:v>2.0000000000000001E-4</c:v>
                </c:pt>
                <c:pt idx="4">
                  <c:v>2.0000000000000001E-4</c:v>
                </c:pt>
                <c:pt idx="5">
                  <c:v>0</c:v>
                </c:pt>
                <c:pt idx="6">
                  <c:v>1E-4</c:v>
                </c:pt>
                <c:pt idx="7">
                  <c:v>5.0000000000000001E-4</c:v>
                </c:pt>
                <c:pt idx="8">
                  <c:v>1E-4</c:v>
                </c:pt>
                <c:pt idx="9">
                  <c:v>0</c:v>
                </c:pt>
                <c:pt idx="10">
                  <c:v>0</c:v>
                </c:pt>
                <c:pt idx="11">
                  <c:v>1E-4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0E-47CE-9EDD-C66B54446D05}"/>
            </c:ext>
          </c:extLst>
        </c:ser>
        <c:ser>
          <c:idx val="2"/>
          <c:order val="2"/>
          <c:tx>
            <c:strRef>
              <c:f>Table!$G$3:$G$4</c:f>
              <c:strCache>
                <c:ptCount val="2"/>
                <c:pt idx="0">
                  <c:v>rating</c:v>
                </c:pt>
                <c:pt idx="1">
                  <c:v>NR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Table!$D$5:$D$21</c:f>
              <c:strCache>
                <c:ptCount val="17"/>
                <c:pt idx="0">
                  <c:v>Action &amp; Adventure</c:v>
                </c:pt>
                <c:pt idx="1">
                  <c:v>Animation</c:v>
                </c:pt>
                <c:pt idx="2">
                  <c:v>Art House &amp; International</c:v>
                </c:pt>
                <c:pt idx="3">
                  <c:v>Classics</c:v>
                </c:pt>
                <c:pt idx="4">
                  <c:v>Comedy</c:v>
                </c:pt>
                <c:pt idx="5">
                  <c:v>Cult Movies</c:v>
                </c:pt>
                <c:pt idx="6">
                  <c:v>Documentary</c:v>
                </c:pt>
                <c:pt idx="7">
                  <c:v>Drama</c:v>
                </c:pt>
                <c:pt idx="8">
                  <c:v>Horror</c:v>
                </c:pt>
                <c:pt idx="9">
                  <c:v>Kids &amp; Family</c:v>
                </c:pt>
                <c:pt idx="10">
                  <c:v>Musical &amp; Performing Arts</c:v>
                </c:pt>
                <c:pt idx="11">
                  <c:v>Mystery &amp; Suspense</c:v>
                </c:pt>
                <c:pt idx="12">
                  <c:v>Romance</c:v>
                </c:pt>
                <c:pt idx="13">
                  <c:v>Science Fiction &amp; Fantasy</c:v>
                </c:pt>
                <c:pt idx="14">
                  <c:v>Special Interest</c:v>
                </c:pt>
                <c:pt idx="15">
                  <c:v>Television</c:v>
                </c:pt>
                <c:pt idx="16">
                  <c:v>Western</c:v>
                </c:pt>
              </c:strCache>
            </c:strRef>
          </c:cat>
          <c:val>
            <c:numRef>
              <c:f>Table!$G$5:$G$21</c:f>
              <c:numCache>
                <c:formatCode>0.00%</c:formatCode>
                <c:ptCount val="17"/>
                <c:pt idx="0">
                  <c:v>3.1399999999999997E-2</c:v>
                </c:pt>
                <c:pt idx="1">
                  <c:v>3.5000000000000001E-3</c:v>
                </c:pt>
                <c:pt idx="2">
                  <c:v>5.6099999999999997E-2</c:v>
                </c:pt>
                <c:pt idx="3">
                  <c:v>3.4599999999999999E-2</c:v>
                </c:pt>
                <c:pt idx="4">
                  <c:v>3.3799999999999997E-2</c:v>
                </c:pt>
                <c:pt idx="5">
                  <c:v>2.0000000000000001E-4</c:v>
                </c:pt>
                <c:pt idx="6">
                  <c:v>6.3100000000000003E-2</c:v>
                </c:pt>
                <c:pt idx="7">
                  <c:v>4.8899999999999999E-2</c:v>
                </c:pt>
                <c:pt idx="8">
                  <c:v>1.2800000000000001E-2</c:v>
                </c:pt>
                <c:pt idx="9">
                  <c:v>4.0000000000000002E-4</c:v>
                </c:pt>
                <c:pt idx="10">
                  <c:v>8.0000000000000004E-4</c:v>
                </c:pt>
                <c:pt idx="11">
                  <c:v>4.4000000000000003E-3</c:v>
                </c:pt>
                <c:pt idx="12">
                  <c:v>5.0000000000000001E-4</c:v>
                </c:pt>
                <c:pt idx="13">
                  <c:v>8.0000000000000004E-4</c:v>
                </c:pt>
                <c:pt idx="14">
                  <c:v>1E-4</c:v>
                </c:pt>
                <c:pt idx="15">
                  <c:v>1E-4</c:v>
                </c:pt>
                <c:pt idx="16">
                  <c:v>2.9999999999999997E-4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0E-47CE-9EDD-C66B54446D05}"/>
            </c:ext>
          </c:extLst>
        </c:ser>
        <c:ser>
          <c:idx val="3"/>
          <c:order val="3"/>
          <c:tx>
            <c:strRef>
              <c:f>Table!$H$3:$H$4</c:f>
              <c:strCache>
                <c:ptCount val="2"/>
                <c:pt idx="0">
                  <c:v>rating</c:v>
                </c:pt>
                <c:pt idx="1">
                  <c:v>PG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Table!$D$5:$D$21</c:f>
              <c:strCache>
                <c:ptCount val="17"/>
                <c:pt idx="0">
                  <c:v>Action &amp; Adventure</c:v>
                </c:pt>
                <c:pt idx="1">
                  <c:v>Animation</c:v>
                </c:pt>
                <c:pt idx="2">
                  <c:v>Art House &amp; International</c:v>
                </c:pt>
                <c:pt idx="3">
                  <c:v>Classics</c:v>
                </c:pt>
                <c:pt idx="4">
                  <c:v>Comedy</c:v>
                </c:pt>
                <c:pt idx="5">
                  <c:v>Cult Movies</c:v>
                </c:pt>
                <c:pt idx="6">
                  <c:v>Documentary</c:v>
                </c:pt>
                <c:pt idx="7">
                  <c:v>Drama</c:v>
                </c:pt>
                <c:pt idx="8">
                  <c:v>Horror</c:v>
                </c:pt>
                <c:pt idx="9">
                  <c:v>Kids &amp; Family</c:v>
                </c:pt>
                <c:pt idx="10">
                  <c:v>Musical &amp; Performing Arts</c:v>
                </c:pt>
                <c:pt idx="11">
                  <c:v>Mystery &amp; Suspense</c:v>
                </c:pt>
                <c:pt idx="12">
                  <c:v>Romance</c:v>
                </c:pt>
                <c:pt idx="13">
                  <c:v>Science Fiction &amp; Fantasy</c:v>
                </c:pt>
                <c:pt idx="14">
                  <c:v>Special Interest</c:v>
                </c:pt>
                <c:pt idx="15">
                  <c:v>Television</c:v>
                </c:pt>
                <c:pt idx="16">
                  <c:v>Western</c:v>
                </c:pt>
              </c:strCache>
            </c:strRef>
          </c:cat>
          <c:val>
            <c:numRef>
              <c:f>Table!$H$5:$H$21</c:f>
              <c:numCache>
                <c:formatCode>0.00%</c:formatCode>
                <c:ptCount val="17"/>
                <c:pt idx="0">
                  <c:v>3.4500000000000003E-2</c:v>
                </c:pt>
                <c:pt idx="1">
                  <c:v>7.6E-3</c:v>
                </c:pt>
                <c:pt idx="2">
                  <c:v>8.2000000000000007E-3</c:v>
                </c:pt>
                <c:pt idx="3">
                  <c:v>1.0999999999999999E-2</c:v>
                </c:pt>
                <c:pt idx="4">
                  <c:v>3.2099999999999997E-2</c:v>
                </c:pt>
                <c:pt idx="5">
                  <c:v>2.0000000000000001E-4</c:v>
                </c:pt>
                <c:pt idx="6">
                  <c:v>9.4000000000000004E-3</c:v>
                </c:pt>
                <c:pt idx="7">
                  <c:v>1.7899999999999999E-2</c:v>
                </c:pt>
                <c:pt idx="8">
                  <c:v>6.9999999999999999E-4</c:v>
                </c:pt>
                <c:pt idx="9">
                  <c:v>1.2999999999999999E-3</c:v>
                </c:pt>
                <c:pt idx="10">
                  <c:v>2.0000000000000001E-4</c:v>
                </c:pt>
                <c:pt idx="11">
                  <c:v>4.0000000000000002E-4</c:v>
                </c:pt>
                <c:pt idx="12">
                  <c:v>0</c:v>
                </c:pt>
                <c:pt idx="13">
                  <c:v>4.0000000000000002E-4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0E-47CE-9EDD-C66B54446D05}"/>
            </c:ext>
          </c:extLst>
        </c:ser>
        <c:ser>
          <c:idx val="4"/>
          <c:order val="4"/>
          <c:tx>
            <c:strRef>
              <c:f>Table!$I$3:$I$4</c:f>
              <c:strCache>
                <c:ptCount val="2"/>
                <c:pt idx="0">
                  <c:v>rating</c:v>
                </c:pt>
                <c:pt idx="1">
                  <c:v>PG-13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Table!$D$5:$D$21</c:f>
              <c:strCache>
                <c:ptCount val="17"/>
                <c:pt idx="0">
                  <c:v>Action &amp; Adventure</c:v>
                </c:pt>
                <c:pt idx="1">
                  <c:v>Animation</c:v>
                </c:pt>
                <c:pt idx="2">
                  <c:v>Art House &amp; International</c:v>
                </c:pt>
                <c:pt idx="3">
                  <c:v>Classics</c:v>
                </c:pt>
                <c:pt idx="4">
                  <c:v>Comedy</c:v>
                </c:pt>
                <c:pt idx="5">
                  <c:v>Cult Movies</c:v>
                </c:pt>
                <c:pt idx="6">
                  <c:v>Documentary</c:v>
                </c:pt>
                <c:pt idx="7">
                  <c:v>Drama</c:v>
                </c:pt>
                <c:pt idx="8">
                  <c:v>Horror</c:v>
                </c:pt>
                <c:pt idx="9">
                  <c:v>Kids &amp; Family</c:v>
                </c:pt>
                <c:pt idx="10">
                  <c:v>Musical &amp; Performing Arts</c:v>
                </c:pt>
                <c:pt idx="11">
                  <c:v>Mystery &amp; Suspense</c:v>
                </c:pt>
                <c:pt idx="12">
                  <c:v>Romance</c:v>
                </c:pt>
                <c:pt idx="13">
                  <c:v>Science Fiction &amp; Fantasy</c:v>
                </c:pt>
                <c:pt idx="14">
                  <c:v>Special Interest</c:v>
                </c:pt>
                <c:pt idx="15">
                  <c:v>Television</c:v>
                </c:pt>
                <c:pt idx="16">
                  <c:v>Western</c:v>
                </c:pt>
              </c:strCache>
            </c:strRef>
          </c:cat>
          <c:val>
            <c:numRef>
              <c:f>Table!$I$5:$I$21</c:f>
              <c:numCache>
                <c:formatCode>0.00%</c:formatCode>
                <c:ptCount val="17"/>
                <c:pt idx="0">
                  <c:v>4.6800000000000001E-2</c:v>
                </c:pt>
                <c:pt idx="1">
                  <c:v>1.1999999999999999E-3</c:v>
                </c:pt>
                <c:pt idx="2">
                  <c:v>1.0200000000000001E-2</c:v>
                </c:pt>
                <c:pt idx="3">
                  <c:v>2.3E-3</c:v>
                </c:pt>
                <c:pt idx="4">
                  <c:v>5.6099999999999997E-2</c:v>
                </c:pt>
                <c:pt idx="5">
                  <c:v>1E-4</c:v>
                </c:pt>
                <c:pt idx="6">
                  <c:v>8.8000000000000005E-3</c:v>
                </c:pt>
                <c:pt idx="7">
                  <c:v>3.9199999999999999E-2</c:v>
                </c:pt>
                <c:pt idx="8">
                  <c:v>5.0000000000000001E-3</c:v>
                </c:pt>
                <c:pt idx="9">
                  <c:v>2.0000000000000001E-4</c:v>
                </c:pt>
                <c:pt idx="10">
                  <c:v>1E-4</c:v>
                </c:pt>
                <c:pt idx="11">
                  <c:v>2.8E-3</c:v>
                </c:pt>
                <c:pt idx="12">
                  <c:v>1E-4</c:v>
                </c:pt>
                <c:pt idx="13">
                  <c:v>4.0000000000000002E-4</c:v>
                </c:pt>
                <c:pt idx="14">
                  <c:v>1E-4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60E-47CE-9EDD-C66B54446D05}"/>
            </c:ext>
          </c:extLst>
        </c:ser>
        <c:ser>
          <c:idx val="5"/>
          <c:order val="5"/>
          <c:tx>
            <c:strRef>
              <c:f>Table!$J$3:$J$4</c:f>
              <c:strCache>
                <c:ptCount val="2"/>
                <c:pt idx="0">
                  <c:v>rating</c:v>
                </c:pt>
                <c:pt idx="1">
                  <c:v>R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Table!$D$5:$D$21</c:f>
              <c:strCache>
                <c:ptCount val="17"/>
                <c:pt idx="0">
                  <c:v>Action &amp; Adventure</c:v>
                </c:pt>
                <c:pt idx="1">
                  <c:v>Animation</c:v>
                </c:pt>
                <c:pt idx="2">
                  <c:v>Art House &amp; International</c:v>
                </c:pt>
                <c:pt idx="3">
                  <c:v>Classics</c:v>
                </c:pt>
                <c:pt idx="4">
                  <c:v>Comedy</c:v>
                </c:pt>
                <c:pt idx="5">
                  <c:v>Cult Movies</c:v>
                </c:pt>
                <c:pt idx="6">
                  <c:v>Documentary</c:v>
                </c:pt>
                <c:pt idx="7">
                  <c:v>Drama</c:v>
                </c:pt>
                <c:pt idx="8">
                  <c:v>Horror</c:v>
                </c:pt>
                <c:pt idx="9">
                  <c:v>Kids &amp; Family</c:v>
                </c:pt>
                <c:pt idx="10">
                  <c:v>Musical &amp; Performing Arts</c:v>
                </c:pt>
                <c:pt idx="11">
                  <c:v>Mystery &amp; Suspense</c:v>
                </c:pt>
                <c:pt idx="12">
                  <c:v>Romance</c:v>
                </c:pt>
                <c:pt idx="13">
                  <c:v>Science Fiction &amp; Fantasy</c:v>
                </c:pt>
                <c:pt idx="14">
                  <c:v>Special Interest</c:v>
                </c:pt>
                <c:pt idx="15">
                  <c:v>Television</c:v>
                </c:pt>
                <c:pt idx="16">
                  <c:v>Western</c:v>
                </c:pt>
              </c:strCache>
            </c:strRef>
          </c:cat>
          <c:val>
            <c:numRef>
              <c:f>Table!$J$5:$J$21</c:f>
              <c:numCache>
                <c:formatCode>0.00%</c:formatCode>
                <c:ptCount val="17"/>
                <c:pt idx="0">
                  <c:v>7.8200000000000006E-2</c:v>
                </c:pt>
                <c:pt idx="1">
                  <c:v>1.1999999999999999E-3</c:v>
                </c:pt>
                <c:pt idx="2">
                  <c:v>3.9399999999999998E-2</c:v>
                </c:pt>
                <c:pt idx="3">
                  <c:v>6.6E-3</c:v>
                </c:pt>
                <c:pt idx="4">
                  <c:v>8.6699999999999999E-2</c:v>
                </c:pt>
                <c:pt idx="5">
                  <c:v>6.9999999999999999E-4</c:v>
                </c:pt>
                <c:pt idx="6">
                  <c:v>1.0500000000000001E-2</c:v>
                </c:pt>
                <c:pt idx="7">
                  <c:v>0.1031</c:v>
                </c:pt>
                <c:pt idx="8">
                  <c:v>3.2899999999999999E-2</c:v>
                </c:pt>
                <c:pt idx="9">
                  <c:v>0</c:v>
                </c:pt>
                <c:pt idx="10">
                  <c:v>1E-4</c:v>
                </c:pt>
                <c:pt idx="11">
                  <c:v>7.9000000000000008E-3</c:v>
                </c:pt>
                <c:pt idx="12">
                  <c:v>2.9999999999999997E-4</c:v>
                </c:pt>
                <c:pt idx="13">
                  <c:v>6.9999999999999999E-4</c:v>
                </c:pt>
                <c:pt idx="14">
                  <c:v>0</c:v>
                </c:pt>
                <c:pt idx="15">
                  <c:v>0</c:v>
                </c:pt>
                <c:pt idx="16">
                  <c:v>2.0000000000000001E-4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60E-47CE-9EDD-C66B54446D05}"/>
            </c:ext>
          </c:extLst>
        </c:ser>
        <c:ser>
          <c:idx val="6"/>
          <c:order val="6"/>
          <c:tx>
            <c:strRef>
              <c:f>Table!$K$3:$K$4</c:f>
              <c:strCache>
                <c:ptCount val="2"/>
                <c:pt idx="0">
                  <c:v>rating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Table!$D$5:$D$21</c:f>
              <c:strCache>
                <c:ptCount val="17"/>
                <c:pt idx="0">
                  <c:v>Action &amp; Adventure</c:v>
                </c:pt>
                <c:pt idx="1">
                  <c:v>Animation</c:v>
                </c:pt>
                <c:pt idx="2">
                  <c:v>Art House &amp; International</c:v>
                </c:pt>
                <c:pt idx="3">
                  <c:v>Classics</c:v>
                </c:pt>
                <c:pt idx="4">
                  <c:v>Comedy</c:v>
                </c:pt>
                <c:pt idx="5">
                  <c:v>Cult Movies</c:v>
                </c:pt>
                <c:pt idx="6">
                  <c:v>Documentary</c:v>
                </c:pt>
                <c:pt idx="7">
                  <c:v>Drama</c:v>
                </c:pt>
                <c:pt idx="8">
                  <c:v>Horror</c:v>
                </c:pt>
                <c:pt idx="9">
                  <c:v>Kids &amp; Family</c:v>
                </c:pt>
                <c:pt idx="10">
                  <c:v>Musical &amp; Performing Arts</c:v>
                </c:pt>
                <c:pt idx="11">
                  <c:v>Mystery &amp; Suspense</c:v>
                </c:pt>
                <c:pt idx="12">
                  <c:v>Romance</c:v>
                </c:pt>
                <c:pt idx="13">
                  <c:v>Science Fiction &amp; Fantasy</c:v>
                </c:pt>
                <c:pt idx="14">
                  <c:v>Special Interest</c:v>
                </c:pt>
                <c:pt idx="15">
                  <c:v>Television</c:v>
                </c:pt>
                <c:pt idx="16">
                  <c:v>Western</c:v>
                </c:pt>
              </c:strCache>
            </c:strRef>
          </c:cat>
          <c:val>
            <c:numRef>
              <c:f>Table!$K$5:$K$21</c:f>
              <c:numCache>
                <c:formatCode>0.00%</c:formatCode>
                <c:ptCount val="17"/>
                <c:pt idx="0">
                  <c:v>0.20150000000000001</c:v>
                </c:pt>
                <c:pt idx="1">
                  <c:v>2.07E-2</c:v>
                </c:pt>
                <c:pt idx="2">
                  <c:v>0.1176</c:v>
                </c:pt>
                <c:pt idx="3">
                  <c:v>6.4100000000000004E-2</c:v>
                </c:pt>
                <c:pt idx="4">
                  <c:v>0.21279999999999999</c:v>
                </c:pt>
                <c:pt idx="5">
                  <c:v>1.1999999999999999E-3</c:v>
                </c:pt>
                <c:pt idx="6">
                  <c:v>9.5100000000000004E-2</c:v>
                </c:pt>
                <c:pt idx="7">
                  <c:v>0.21099999999999999</c:v>
                </c:pt>
                <c:pt idx="8">
                  <c:v>5.1499999999999997E-2</c:v>
                </c:pt>
                <c:pt idx="9">
                  <c:v>2.5999999999999999E-3</c:v>
                </c:pt>
                <c:pt idx="10">
                  <c:v>1.4E-3</c:v>
                </c:pt>
                <c:pt idx="11">
                  <c:v>1.5699999999999999E-2</c:v>
                </c:pt>
                <c:pt idx="12">
                  <c:v>8.0000000000000004E-4</c:v>
                </c:pt>
                <c:pt idx="13">
                  <c:v>2.2000000000000001E-3</c:v>
                </c:pt>
                <c:pt idx="14">
                  <c:v>2.0000000000000001E-4</c:v>
                </c:pt>
                <c:pt idx="15">
                  <c:v>1E-4</c:v>
                </c:pt>
                <c:pt idx="16">
                  <c:v>5.0000000000000001E-4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60E-47CE-9EDD-C66B54446D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682687"/>
        <c:axId val="419683167"/>
      </c:barChart>
      <c:catAx>
        <c:axId val="41968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683167"/>
        <c:crosses val="autoZero"/>
        <c:auto val="1"/>
        <c:lblAlgn val="ctr"/>
        <c:lblOffset val="100"/>
        <c:noMultiLvlLbl val="0"/>
      </c:catAx>
      <c:valAx>
        <c:axId val="419683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682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bg1">
            <a:lumMod val="8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5">
            <a:lumMod val="0"/>
            <a:lumOff val="100000"/>
          </a:schemeClr>
        </a:gs>
        <a:gs pos="35000">
          <a:schemeClr val="accent5">
            <a:lumMod val="0"/>
            <a:lumOff val="100000"/>
          </a:schemeClr>
        </a:gs>
        <a:gs pos="100000">
          <a:schemeClr val="accent5">
            <a:lumMod val="100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[Rotten Tomatoes Movies 2.xlsx]Data!PivotTable4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Tomatometer</a:t>
            </a:r>
            <a:r>
              <a:rPr lang="en-US" baseline="0"/>
              <a:t> rating category %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 contourW="25400">
            <a:bevelT/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 contourW="25400">
            <a:bevelT/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 contourW="25400">
            <a:bevelT/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 contourW="25400">
            <a:bevelT/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 contourW="25400">
            <a:bevelT/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 contourW="25400">
            <a:bevelT/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 contourW="25400">
            <a:bevelT/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 contourW="25400">
            <a:bevelT/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 contourW="25400">
            <a:bevelT/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 contourW="25400">
            <a:bevelT/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 contourW="25400">
            <a:bevelT/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 contourW="25400">
            <a:bevelT/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 contourW="25400">
            <a:bevelT/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 contourW="25400">
            <a:bevelT/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 contourW="25400">
            <a:bevelT/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 contourW="25400">
            <a:bevelT/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 contourW="25400">
            <a:bevelT/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ysClr val="windowText" lastClr="000000"/>
                </a:solidFill>
              </a:rPr>
              <a:t>Film received data on basis of tamatometer_status</a:t>
            </a:r>
          </a:p>
        </c:rich>
      </c:tx>
      <c:layout>
        <c:manualLayout>
          <c:xMode val="edge"/>
          <c:yMode val="edge"/>
          <c:x val="0.20524321321148725"/>
          <c:y val="2.31213872832369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Table!$B$14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1-E713-4D3B-B2DD-F524E14F61D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3-E713-4D3B-B2DD-F524E14F61D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5-E713-4D3B-B2DD-F524E14F61D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Table!$A$15:$A$17</c:f>
              <c:strCache>
                <c:ptCount val="3"/>
                <c:pt idx="0">
                  <c:v>Certified Fresh</c:v>
                </c:pt>
                <c:pt idx="1">
                  <c:v>Fresh</c:v>
                </c:pt>
                <c:pt idx="2">
                  <c:v>Rotten</c:v>
                </c:pt>
              </c:strCache>
            </c:strRef>
          </c:cat>
          <c:val>
            <c:numRef>
              <c:f>Table!$B$15:$B$17</c:f>
              <c:numCache>
                <c:formatCode>0.00%</c:formatCode>
                <c:ptCount val="3"/>
                <c:pt idx="0">
                  <c:v>0.1777</c:v>
                </c:pt>
                <c:pt idx="1">
                  <c:v>0.38750000000000001</c:v>
                </c:pt>
                <c:pt idx="2">
                  <c:v>0.43469999999999998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713-4D3B-B2DD-F524E14F61D8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082608649822376"/>
          <c:y val="0.34152170285072747"/>
          <c:w val="0.13540060504485132"/>
          <c:h val="0.38487521429763472"/>
        </c:manualLayout>
      </c:layout>
      <c:overlay val="0"/>
      <c:spPr>
        <a:solidFill>
          <a:schemeClr val="bg1">
            <a:lumMod val="8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accent5">
            <a:lumMod val="0"/>
            <a:lumOff val="100000"/>
          </a:schemeClr>
        </a:gs>
        <a:gs pos="35000">
          <a:schemeClr val="accent5">
            <a:lumMod val="0"/>
            <a:lumOff val="100000"/>
          </a:schemeClr>
        </a:gs>
        <a:gs pos="100000">
          <a:schemeClr val="accent5">
            <a:lumMod val="100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[Rotten Tomatoes Movies case study by Ruchi.xlsx]Sentiment-5c1f!PivotTable1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kern="1200" spc="0" baseline="0">
                <a:solidFill>
                  <a:schemeClr val="tx1"/>
                </a:solidFill>
              </a:rPr>
              <a:t>Count of Sentiment</a:t>
            </a:r>
          </a:p>
        </c:rich>
      </c:tx>
      <c:overlay val="0"/>
      <c:spPr>
        <a:solidFill>
          <a:schemeClr val="bg1">
            <a:lumMod val="8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'Sentiment-5c1f'!$G$1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249-47BC-BACD-E73C54E07EB4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249-47BC-BACD-E73C54E07E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'Sentiment-5c1f'!$F$2:$F$4</c:f>
              <c:strCache>
                <c:ptCount val="2"/>
                <c:pt idx="0">
                  <c:v>NEGATIVE</c:v>
                </c:pt>
                <c:pt idx="1">
                  <c:v>POSITIVE</c:v>
                </c:pt>
              </c:strCache>
            </c:strRef>
          </c:cat>
          <c:val>
            <c:numRef>
              <c:f>'Sentiment-5c1f'!$G$2:$G$4</c:f>
              <c:numCache>
                <c:formatCode>0.00%</c:formatCode>
                <c:ptCount val="2"/>
                <c:pt idx="0">
                  <c:v>0.36750902527075813</c:v>
                </c:pt>
                <c:pt idx="1">
                  <c:v>0.63249097472924187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49-47BC-BACD-E73C54E07E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bg1">
            <a:lumMod val="8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accent5">
            <a:lumMod val="0"/>
            <a:lumOff val="100000"/>
          </a:schemeClr>
        </a:gs>
        <a:gs pos="35000">
          <a:schemeClr val="accent5">
            <a:lumMod val="0"/>
            <a:lumOff val="100000"/>
          </a:schemeClr>
        </a:gs>
        <a:gs pos="100000">
          <a:schemeClr val="accent5">
            <a:lumMod val="100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SLIDES_API533498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SLIDES_API533498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53349827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53349827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SLIDES_API53349827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SLIDES_API53349827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242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SLIDES_API53349827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SLIDES_API53349827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SLIDES_API53349827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SLIDES_API533498273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SLIDES_API53349827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SLIDES_API53349827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SLIDES_API533498273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SLIDES_API533498273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63414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12664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39447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74989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174622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613139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48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618857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710266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924569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250408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539371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2082265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4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1908258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6215127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4130745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7462951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644932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">
  <p:cSld name="SA_Title_Body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9619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2">
  <p:cSld name="SA_Title_Body_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6"/>
          <p:cNvSpPr>
            <a:spLocks noGrp="1"/>
          </p:cNvSpPr>
          <p:nvPr>
            <p:ph type="pic" idx="2"/>
          </p:nvPr>
        </p:nvSpPr>
        <p:spPr>
          <a:xfrm>
            <a:off x="642700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4722075" y="1959150"/>
            <a:ext cx="35898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6684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Outro_1">
  <p:cSld name="SA_Outro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74361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6000148" y="0"/>
            <a:ext cx="1202540" cy="857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6456759" y="4569649"/>
            <a:ext cx="745301" cy="57385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9357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8C5AE5-3161-9DEA-54A6-997C28E27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76" y="408878"/>
            <a:ext cx="8247277" cy="439358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3" name="Google Shape;93;p20"/>
          <p:cNvSpPr txBox="1">
            <a:spLocks noGrp="1"/>
          </p:cNvSpPr>
          <p:nvPr>
            <p:ph type="ctrTitle"/>
          </p:nvPr>
        </p:nvSpPr>
        <p:spPr>
          <a:xfrm>
            <a:off x="2423532" y="1747024"/>
            <a:ext cx="4230028" cy="846572"/>
          </a:xfrm>
          <a:prstGeom prst="rect">
            <a:avLst/>
          </a:prstGeom>
          <a:solidFill>
            <a:schemeClr val="tx1"/>
          </a:solidFill>
        </p:spPr>
        <p:txBody>
          <a:bodyPr spcFirstLastPara="1" lIns="91425" tIns="91425" rIns="91425" bIns="91425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baseline="0" dirty="0">
                <a:solidFill>
                  <a:srgbClr val="C00000"/>
                </a:solidFill>
                <a:latin typeface="Algerian" panose="04020705040A02060702" pitchFamily="82" charset="0"/>
              </a:rPr>
              <a:t>ROTTEN TAMATO MOVIE RATING</a:t>
            </a:r>
            <a:endParaRPr lang="en-IN" sz="28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94" name="Google Shape;94;p20"/>
          <p:cNvSpPr txBox="1">
            <a:spLocks noGrp="1"/>
          </p:cNvSpPr>
          <p:nvPr>
            <p:ph type="subTitle" idx="1"/>
          </p:nvPr>
        </p:nvSpPr>
        <p:spPr>
          <a:xfrm>
            <a:off x="2423532" y="2429929"/>
            <a:ext cx="3977268" cy="463515"/>
          </a:xfrm>
          <a:prstGeom prst="rect">
            <a:avLst/>
          </a:prstGeom>
          <a:solidFill>
            <a:schemeClr val="tx1"/>
          </a:solidFill>
        </p:spPr>
        <p:txBody>
          <a:bodyPr spcFirstLastPara="1" lIns="91425" tIns="91425" rIns="91425" bIns="91425" anchorCtr="0">
            <a:normAutofit fontScale="55000" lnSpcReduction="2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 b="1" dirty="0">
                <a:solidFill>
                  <a:srgbClr val="C00000"/>
                </a:solidFill>
              </a:rPr>
              <a:t>An overview of various statistics related to Rotten Tomatoes' </a:t>
            </a:r>
            <a:r>
              <a:rPr lang="en-GB" sz="1100" b="1" dirty="0" err="1">
                <a:solidFill>
                  <a:srgbClr val="C00000"/>
                </a:solidFill>
              </a:rPr>
              <a:t>tomatometer</a:t>
            </a:r>
            <a:r>
              <a:rPr lang="en-GB" sz="1100" b="1" dirty="0">
                <a:solidFill>
                  <a:srgbClr val="C00000"/>
                </a:solidFill>
              </a:rPr>
              <a:t> ratings.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BA717B-874B-14AB-9E66-BF962F552316}"/>
              </a:ext>
            </a:extLst>
          </p:cNvPr>
          <p:cNvSpPr/>
          <p:nvPr/>
        </p:nvSpPr>
        <p:spPr>
          <a:xfrm>
            <a:off x="4444815" y="2678876"/>
            <a:ext cx="195598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Presented By: Ruchi Kumari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1135-9152-EB1E-5353-611338E5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912" y="1010465"/>
            <a:ext cx="6430438" cy="720863"/>
          </a:xfrm>
        </p:spPr>
        <p:txBody>
          <a:bodyPr/>
          <a:lstStyle/>
          <a:p>
            <a:r>
              <a:rPr lang="en-IN" sz="3200" b="1" dirty="0"/>
              <a:t>Conclusion: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69512C-574A-7897-97F4-4C3F3687647A}"/>
              </a:ext>
            </a:extLst>
          </p:cNvPr>
          <p:cNvSpPr txBox="1"/>
          <p:nvPr/>
        </p:nvSpPr>
        <p:spPr>
          <a:xfrm>
            <a:off x="276427" y="1731328"/>
            <a:ext cx="6592723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R-rated films dominate.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Comedy and Drama are the most common genres.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 critical sentiments prevail (63.25%).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October and 2014 were peak periods for film releases.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Studios like Sony Pictures Classics excel in quality over quantity.</a:t>
            </a:r>
          </a:p>
        </p:txBody>
      </p:sp>
    </p:spTree>
    <p:extLst>
      <p:ext uri="{BB962C8B-B14F-4D97-AF65-F5344CB8AC3E}">
        <p14:creationId xmlns:p14="http://schemas.microsoft.com/office/powerpoint/2010/main" val="20204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04EECD3-32C6-52F4-0706-38D2C080C77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27853" r="27853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BAEA6B9-98F8-1A8D-C87A-DD127D22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166" y="860801"/>
            <a:ext cx="4661709" cy="663199"/>
          </a:xfrm>
        </p:spPr>
        <p:txBody>
          <a:bodyPr/>
          <a:lstStyle/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Recommendations:</a:t>
            </a:r>
            <a:b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7BA64E6-676F-B622-9ABB-7B2414731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2807" y="1416457"/>
            <a:ext cx="4578042" cy="1477297"/>
          </a:xfrm>
        </p:spPr>
        <p:txBody>
          <a:bodyPr/>
          <a:lstStyle/>
          <a:p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Suggest strategies for stakeholders: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1. Studios should target R-rated and PG-13 audiences while balancing quality.</a:t>
            </a:r>
            <a:b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Release films in October for better traction.</a:t>
            </a:r>
            <a:b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Address discrepancies between audience and critics' preferences.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498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648871" y="2364417"/>
            <a:ext cx="5014332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Studios should target R-rated and PG-13 audiences while balancing quality.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Release films in October for better traction.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Address discrepancies between audience and critics' preferences.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8AA34-606A-ED9E-B21D-F5104F25B127}"/>
              </a:ext>
            </a:extLst>
          </p:cNvPr>
          <p:cNvSpPr txBox="1"/>
          <p:nvPr/>
        </p:nvSpPr>
        <p:spPr>
          <a:xfrm>
            <a:off x="702526" y="1162931"/>
            <a:ext cx="50143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E3696-5808-7A3D-6688-69F8B1CF0E1A}"/>
              </a:ext>
            </a:extLst>
          </p:cNvPr>
          <p:cNvSpPr txBox="1"/>
          <p:nvPr/>
        </p:nvSpPr>
        <p:spPr>
          <a:xfrm>
            <a:off x="702526" y="180872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Suggest strategies for stakeholders: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69389E-7393-7904-A96D-C33F7CFDA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270" y="973873"/>
            <a:ext cx="2956021" cy="32933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99F727-EC8A-2DB7-6C14-636FB6D83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41" y="1534965"/>
            <a:ext cx="5529518" cy="207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0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F77-DB2C-2E8F-29B2-CE1078D8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4" y="795454"/>
            <a:ext cx="7053542" cy="594482"/>
          </a:xfrm>
        </p:spPr>
        <p:txBody>
          <a:bodyPr/>
          <a:lstStyle/>
          <a:p>
            <a:r>
              <a:rPr lang="en-IN" sz="3200" b="1" i="0" u="sng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Problem &amp; Background </a:t>
            </a:r>
            <a:br>
              <a:rPr lang="en-IN" sz="3200" u="sng" dirty="0">
                <a:solidFill>
                  <a:schemeClr val="accent1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9470-8020-5F29-9E9E-D0C3B9F2F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1539689"/>
            <a:ext cx="7119618" cy="3146611"/>
          </a:xfrm>
        </p:spPr>
        <p:txBody>
          <a:bodyPr/>
          <a:lstStyle/>
          <a:p>
            <a:r>
              <a:rPr lang="en-US" sz="1600" b="0" i="0" u="none" strike="noStrike" baseline="0" dirty="0">
                <a:latin typeface="Calibri" panose="020F0502020204030204" pitchFamily="34" charset="0"/>
              </a:rPr>
              <a:t>The movie industry relies heavily on audience and critic feedback to determine the success of films. Rotten Tomatoes, a leading movie review aggregator, provides ratings and reviews for over 15,000 movies, encompassing critics' </a:t>
            </a:r>
            <a:r>
              <a:rPr lang="en-US" sz="1600" b="1" i="0" u="none" strike="noStrike" baseline="0" dirty="0" err="1">
                <a:latin typeface="Calibri" panose="020F0502020204030204" pitchFamily="34" charset="0"/>
              </a:rPr>
              <a:t>Tomatometer</a:t>
            </a:r>
            <a:r>
              <a:rPr lang="en-US" sz="1600" b="1" i="0" u="none" strike="noStrike" baseline="0" dirty="0">
                <a:latin typeface="Calibri" panose="020F0502020204030204" pitchFamily="34" charset="0"/>
              </a:rPr>
              <a:t> scores </a:t>
            </a:r>
            <a:r>
              <a:rPr lang="en-US" sz="1600" b="0" i="0" u="none" strike="noStrike" baseline="0" dirty="0">
                <a:latin typeface="Calibri" panose="020F0502020204030204" pitchFamily="34" charset="0"/>
              </a:rPr>
              <a:t>and </a:t>
            </a:r>
            <a:r>
              <a:rPr lang="en-US" sz="1600" b="1" i="0" u="none" strike="noStrike" baseline="0" dirty="0">
                <a:latin typeface="Calibri" panose="020F0502020204030204" pitchFamily="34" charset="0"/>
              </a:rPr>
              <a:t>audience ratings</a:t>
            </a:r>
            <a:r>
              <a:rPr lang="en-US" sz="1600" b="0" i="0" u="none" strike="noStrike" baseline="0" dirty="0">
                <a:latin typeface="Calibri" panose="020F0502020204030204" pitchFamily="34" charset="0"/>
              </a:rPr>
              <a:t>. However, there is often a discrepancy between critics’ and audience perspectives, leading to polarizing reviews. Studios and filmmakers require a deeper understanding of these ratings to improve content creation, align marketing strategies, and make data-driven decisions.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54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405" r="30405"/>
          <a:stretch/>
        </p:blipFill>
        <p:spPr>
          <a:prstGeom prst="roundRect">
            <a:avLst>
              <a:gd name="adj" fmla="val 16667"/>
            </a:avLst>
          </a:prstGeom>
        </p:spPr>
      </p:pic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90926" y="340762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Tomatometer Ratings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Google Shape;101;p21"/>
          <p:cNvSpPr txBox="1">
            <a:spLocks noGrp="1"/>
          </p:cNvSpPr>
          <p:nvPr>
            <p:ph type="subTitle" idx="1"/>
          </p:nvPr>
        </p:nvSpPr>
        <p:spPr>
          <a:xfrm>
            <a:off x="784533" y="1067662"/>
            <a:ext cx="4666354" cy="1369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Tomatometer ratings counts from 1 to 100.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Highest count persentage is 37% under the "R" rating category.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1FDD819-1070-48F3-839F-E5B8B2401B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4470"/>
              </p:ext>
            </p:extLst>
          </p:nvPr>
        </p:nvGraphicFramePr>
        <p:xfrm>
          <a:off x="172766" y="2292274"/>
          <a:ext cx="5278121" cy="2546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BBEA20-24AC-C614-AF9F-55F016CFA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452" y="3282583"/>
            <a:ext cx="6614088" cy="1421668"/>
          </a:xfrm>
          <a:noFill/>
        </p:spPr>
        <p:txBody>
          <a:bodyPr>
            <a:normAutofit/>
          </a:bodyPr>
          <a:lstStyle/>
          <a:p>
            <a:endParaRPr lang="en-IN" sz="1300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031A231-3D0C-18C4-436E-31B0B33638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555750"/>
              </p:ext>
            </p:extLst>
          </p:nvPr>
        </p:nvGraphicFramePr>
        <p:xfrm>
          <a:off x="1041242" y="1961051"/>
          <a:ext cx="66140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F1390F-CB54-09A5-D2E1-B2FCB4D61FD6}"/>
              </a:ext>
            </a:extLst>
          </p:cNvPr>
          <p:cNvSpPr txBox="1"/>
          <p:nvPr/>
        </p:nvSpPr>
        <p:spPr>
          <a:xfrm>
            <a:off x="1041241" y="542612"/>
            <a:ext cx="57981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 u="sng" cap="none" dirty="0">
                <a:solidFill>
                  <a:schemeClr val="tx1"/>
                </a:solidFill>
              </a:rPr>
              <a:t>Genre And Rating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shows "R" ratings dominate adult-focused content production, particularly in documentary and art house &amp; international genres, while family-friendly genres (G, PG) have a smaller share.</a:t>
            </a:r>
            <a:endParaRPr lang="en-IN" sz="1400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60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4985" r="24985"/>
          <a:stretch/>
        </p:blipFill>
        <p:spPr>
          <a:prstGeom prst="roundRect">
            <a:avLst>
              <a:gd name="adj" fmla="val 16667"/>
            </a:avLst>
          </a:prstGeom>
        </p:spPr>
      </p:pic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42699" y="268850"/>
            <a:ext cx="5691193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Genre and Rating Distribution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Google Shape;108;p22"/>
          <p:cNvSpPr txBox="1">
            <a:spLocks noGrp="1"/>
          </p:cNvSpPr>
          <p:nvPr>
            <p:ph type="subTitle" idx="1"/>
          </p:nvPr>
        </p:nvSpPr>
        <p:spPr>
          <a:xfrm>
            <a:off x="783949" y="853931"/>
            <a:ext cx="5059126" cy="781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43.47% rating received from certified fresh, and 17.77% ratings received from rotten.</a:t>
            </a:r>
            <a:endParaRPr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076432B-C16B-4977-839E-E915DF3990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062544"/>
              </p:ext>
            </p:extLst>
          </p:nvPr>
        </p:nvGraphicFramePr>
        <p:xfrm>
          <a:off x="312745" y="1863493"/>
          <a:ext cx="4259255" cy="2739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5FF58F1-C018-4E3D-B0BB-33FDA32947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681855"/>
              </p:ext>
            </p:extLst>
          </p:nvPr>
        </p:nvGraphicFramePr>
        <p:xfrm>
          <a:off x="214774" y="1782731"/>
          <a:ext cx="5119226" cy="2901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8006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AB18908-47C2-EBAF-31D1-6C8DB5DCA481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6646" r="16646"/>
          <a:stretch>
            <a:fillRect/>
          </a:stretch>
        </p:blipFill>
        <p:spPr/>
      </p:pic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494682" y="483220"/>
            <a:ext cx="4186420" cy="474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Release Year and Month</a:t>
            </a:r>
            <a:endParaRPr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subTitle" idx="1"/>
          </p:nvPr>
        </p:nvSpPr>
        <p:spPr>
          <a:xfrm>
            <a:off x="3605561" y="957350"/>
            <a:ext cx="5419493" cy="953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movies released in 2014 with a count of 743.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October month has the highest count for new release movies at 85.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383DA-229B-C1AA-2944-71A3CA7E1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288" y="1991886"/>
            <a:ext cx="5569291" cy="2290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1239" r="31239"/>
          <a:stretch/>
        </p:blipFill>
        <p:spPr>
          <a:prstGeom prst="roundRect">
            <a:avLst>
              <a:gd name="adj" fmla="val 16667"/>
            </a:avLst>
          </a:prstGeom>
        </p:spPr>
      </p:pic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256972" y="148682"/>
            <a:ext cx="5288900" cy="5782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Critic vs. Audience Ratings</a:t>
            </a:r>
            <a:endParaRPr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Google Shape;122;p24"/>
          <p:cNvSpPr txBox="1">
            <a:spLocks noGrp="1"/>
          </p:cNvSpPr>
          <p:nvPr>
            <p:ph type="subTitle" idx="1"/>
          </p:nvPr>
        </p:nvSpPr>
        <p:spPr>
          <a:xfrm>
            <a:off x="0" y="632299"/>
            <a:ext cx="5761463" cy="1330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movies have discrepancies between tomatometer rating and audience ratings. Below are the Top 10 Discrepancies Films </a:t>
            </a:r>
          </a:p>
          <a:p>
            <a:pPr marL="43180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Sony Pictures Home Entertainment has the lowest rating studio with movies count less than 350.</a:t>
            </a:r>
          </a:p>
          <a:p>
            <a:pPr marL="43180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Paramount Pictures is the highest rating studio.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E5DBC4-A0F2-77E3-115A-04D155B03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72" y="2014654"/>
            <a:ext cx="5430150" cy="28667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FE813F66-16E2-3D82-68A5-055619CFCF2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31233" r="31233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79B4A4B-B8AB-57DD-8D40-64CF397F3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323" y="732138"/>
            <a:ext cx="4519960" cy="553968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Audience and critics discrepancies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4C917A9-766A-296D-D2D3-517B9B68B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5033" y="1009122"/>
            <a:ext cx="5233639" cy="1523464"/>
          </a:xfrm>
        </p:spPr>
        <p:txBody>
          <a:bodyPr/>
          <a:lstStyle/>
          <a:p>
            <a:pPr algn="l"/>
            <a:endParaRPr lang="en-IN" sz="1200" b="0" i="0" u="none" strike="noStrike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Discrepancy Films</a:t>
            </a:r>
            <a:r>
              <a:rPr lang="en-US" sz="12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These are likely polarizing films that divide opinion between audiences and critics. Studios can use this insight to better align content with audience preferences or manage expectations.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Smaller Differences</a:t>
            </a:r>
            <a:r>
              <a:rPr lang="en-US" sz="12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Films with smaller discrepancies are generally more universally appealing or perceived similarly by both audiences and critics.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44A90F-9E23-F9E2-145A-C38D51783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496" y="2282283"/>
            <a:ext cx="5669817" cy="21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4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7773" r="27773"/>
          <a:stretch/>
        </p:blipFill>
        <p:spPr>
          <a:prstGeom prst="roundRect">
            <a:avLst>
              <a:gd name="adj" fmla="val 16667"/>
            </a:avLst>
          </a:prstGeom>
        </p:spPr>
      </p:pic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642700" y="474576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Critics Consensus</a:t>
            </a:r>
            <a:endParaRPr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subTitle" idx="1"/>
          </p:nvPr>
        </p:nvSpPr>
        <p:spPr>
          <a:xfrm>
            <a:off x="632175" y="1201476"/>
            <a:ext cx="4489952" cy="1028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8309 critics consensus comments, 63.25% are positive.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8E1BFB5-44F6-4299-B333-4C11F368A7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1100941"/>
              </p:ext>
            </p:extLst>
          </p:nvPr>
        </p:nvGraphicFramePr>
        <p:xfrm>
          <a:off x="411202" y="2132485"/>
          <a:ext cx="4991100" cy="2796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501</Words>
  <Application>Microsoft Office PowerPoint</Application>
  <PresentationFormat>On-screen Show (16:9)</PresentationFormat>
  <Paragraphs>45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Poppins</vt:lpstr>
      <vt:lpstr>Century Gothic</vt:lpstr>
      <vt:lpstr>Arial</vt:lpstr>
      <vt:lpstr>Algerian</vt:lpstr>
      <vt:lpstr>Wingdings 3</vt:lpstr>
      <vt:lpstr>Simple Light</vt:lpstr>
      <vt:lpstr>Ion</vt:lpstr>
      <vt:lpstr>ROTTEN TAMATO MOVIE RATING</vt:lpstr>
      <vt:lpstr>Problem &amp; Background  </vt:lpstr>
      <vt:lpstr>Tomatometer Ratings</vt:lpstr>
      <vt:lpstr>PowerPoint Presentation</vt:lpstr>
      <vt:lpstr>Genre and Rating Distribution</vt:lpstr>
      <vt:lpstr>Release Year and Month</vt:lpstr>
      <vt:lpstr>Critic vs. Audience Ratings</vt:lpstr>
      <vt:lpstr>Audience and critics discrepancies</vt:lpstr>
      <vt:lpstr>Critics Consensus</vt:lpstr>
      <vt:lpstr>Conclusion:</vt:lpstr>
      <vt:lpstr>Recommendations: </vt:lpstr>
      <vt:lpstr> 1. Studios should target R-rated and PG-13 audiences while balancing quality. 2. Release films in October for better traction. 3. Address discrepancies between audience and critics' preferences.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Tomatometer Ratings and Statistics</dc:title>
  <dc:creator>Amit Chaubey</dc:creator>
  <cp:lastModifiedBy>Amit Chaubey</cp:lastModifiedBy>
  <cp:revision>9</cp:revision>
  <dcterms:modified xsi:type="dcterms:W3CDTF">2025-01-11T12:00:59Z</dcterms:modified>
</cp:coreProperties>
</file>