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67" r:id="rId4"/>
    <p:sldId id="268" r:id="rId5"/>
    <p:sldId id="269" r:id="rId6"/>
    <p:sldId id="270" r:id="rId7"/>
    <p:sldId id="272" r:id="rId8"/>
    <p:sldId id="273" r:id="rId9"/>
    <p:sldId id="274" r:id="rId10"/>
    <p:sldId id="275" r:id="rId11"/>
    <p:sldId id="276" r:id="rId12"/>
    <p:sldId id="277" r:id="rId13"/>
    <p:sldId id="278" r:id="rId14"/>
    <p:sldId id="282" r:id="rId15"/>
    <p:sldId id="279" r:id="rId16"/>
    <p:sldId id="280" r:id="rId17"/>
    <p:sldId id="283" r:id="rId18"/>
    <p:sldId id="281"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p:cViewPr varScale="1">
        <p:scale>
          <a:sx n="82" d="100"/>
          <a:sy n="82" d="100"/>
        </p:scale>
        <p:origin x="70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4098175" cy="3177380"/>
          </a:xfrm>
        </p:spPr>
        <p:txBody>
          <a:bodyPr>
            <a:normAutofit/>
          </a:bodyPr>
          <a:lstStyle/>
          <a:p>
            <a:pPr algn="ctr"/>
            <a:r>
              <a:rPr lang="en-US" sz="3200" dirty="0"/>
              <a:t>Revolutionizing Disease Diagnosis with Machine Learning and Symptom Mapping</a:t>
            </a:r>
          </a:p>
        </p:txBody>
      </p:sp>
      <p:sp>
        <p:nvSpPr>
          <p:cNvPr id="3" name="Subtitle 2"/>
          <p:cNvSpPr>
            <a:spLocks noGrp="1"/>
          </p:cNvSpPr>
          <p:nvPr>
            <p:ph type="subTitle" idx="1"/>
          </p:nvPr>
        </p:nvSpPr>
        <p:spPr>
          <a:xfrm>
            <a:off x="609600" y="4495800"/>
            <a:ext cx="4098175" cy="1981200"/>
          </a:xfrm>
        </p:spPr>
        <p:txBody>
          <a:bodyPr>
            <a:normAutofit/>
          </a:bodyPr>
          <a:lstStyle/>
          <a:p>
            <a:r>
              <a:rPr lang="en-US" dirty="0">
                <a:solidFill>
                  <a:schemeClr val="tx1">
                    <a:lumMod val="75000"/>
                    <a:lumOff val="25000"/>
                  </a:schemeClr>
                </a:solidFill>
              </a:rPr>
              <a:t>Abhishek Patil -  002713962</a:t>
            </a:r>
          </a:p>
          <a:p>
            <a:r>
              <a:rPr lang="en-US" dirty="0">
                <a:solidFill>
                  <a:schemeClr val="tx1">
                    <a:lumMod val="75000"/>
                    <a:lumOff val="25000"/>
                  </a:schemeClr>
                </a:solidFill>
              </a:rPr>
              <a:t>Aparna Chavan - 002799851</a:t>
            </a:r>
          </a:p>
          <a:p>
            <a:r>
              <a:rPr lang="en-US" dirty="0">
                <a:solidFill>
                  <a:schemeClr val="tx1">
                    <a:lumMod val="75000"/>
                    <a:lumOff val="25000"/>
                  </a:schemeClr>
                </a:solidFill>
              </a:rPr>
              <a:t>harsh shah - 002932124</a:t>
            </a:r>
          </a:p>
          <a:p>
            <a:r>
              <a:rPr lang="en-US" dirty="0">
                <a:solidFill>
                  <a:schemeClr val="tx1">
                    <a:lumMod val="75000"/>
                    <a:lumOff val="25000"/>
                  </a:schemeClr>
                </a:solidFill>
              </a:rPr>
              <a:t>Ruchi </a:t>
            </a:r>
            <a:r>
              <a:rPr lang="en-US" dirty="0" err="1">
                <a:solidFill>
                  <a:schemeClr val="tx1">
                    <a:lumMod val="75000"/>
                    <a:lumOff val="25000"/>
                  </a:schemeClr>
                </a:solidFill>
              </a:rPr>
              <a:t>kapAdiwala</a:t>
            </a:r>
            <a:r>
              <a:rPr lang="en-US" dirty="0">
                <a:solidFill>
                  <a:schemeClr val="tx1">
                    <a:lumMod val="75000"/>
                    <a:lumOff val="25000"/>
                  </a:schemeClr>
                </a:solidFill>
              </a:rPr>
              <a:t> - 002772936</a:t>
            </a:r>
          </a:p>
        </p:txBody>
      </p:sp>
      <p:pic>
        <p:nvPicPr>
          <p:cNvPr id="1026" name="Picture 2" descr="Northeastern University Logo and symbol, meaning, history, PNG, brand">
            <a:extLst>
              <a:ext uri="{FF2B5EF4-FFF2-40B4-BE49-F238E27FC236}">
                <a16:creationId xmlns:a16="http://schemas.microsoft.com/office/drawing/2014/main" id="{BB5910C0-E8CE-EBED-5778-BDB2EBF0EE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7098" y="510380"/>
            <a:ext cx="1978378" cy="11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Technical Approach – Decision Tree</a:t>
            </a:r>
          </a:p>
        </p:txBody>
      </p:sp>
      <p:sp>
        <p:nvSpPr>
          <p:cNvPr id="4" name="TextBox 3">
            <a:extLst>
              <a:ext uri="{FF2B5EF4-FFF2-40B4-BE49-F238E27FC236}">
                <a16:creationId xmlns:a16="http://schemas.microsoft.com/office/drawing/2014/main" id="{A7D86AD0-6CBB-09E8-D55F-320B80F52DD1}"/>
              </a:ext>
            </a:extLst>
          </p:cNvPr>
          <p:cNvSpPr txBox="1"/>
          <p:nvPr/>
        </p:nvSpPr>
        <p:spPr>
          <a:xfrm>
            <a:off x="228600" y="1699420"/>
            <a:ext cx="6324600" cy="5158580"/>
          </a:xfrm>
          <a:prstGeom prst="rect">
            <a:avLst/>
          </a:prstGeom>
        </p:spPr>
        <p:txBody>
          <a:bodyPr vert="horz" lIns="91440" tIns="45720" rIns="91440" bIns="45720" rtlCol="0">
            <a:noAutofit/>
          </a:bodyPr>
          <a:lstStyle/>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Split the dataset</a:t>
            </a:r>
          </a:p>
          <a:p>
            <a:pPr>
              <a:lnSpc>
                <a:spcPct val="90000"/>
              </a:lnSpc>
              <a:spcAft>
                <a:spcPts val="600"/>
              </a:spcAft>
              <a:buSzPct val="100000"/>
            </a:pPr>
            <a:endParaRPr lang="en-US" sz="14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Train the decision tree model: </a:t>
            </a:r>
            <a:r>
              <a:rPr lang="en-US" sz="1400" b="0" i="0" dirty="0">
                <a:effectLst/>
                <a:latin typeface="Arial" panose="020B0604020202020204" pitchFamily="34" charset="0"/>
                <a:cs typeface="Arial" panose="020B0604020202020204" pitchFamily="34" charset="0"/>
              </a:rPr>
              <a:t>The </a:t>
            </a:r>
            <a:r>
              <a:rPr lang="en-US" sz="1400" b="0" i="0" dirty="0" err="1">
                <a:effectLst/>
                <a:latin typeface="Arial" panose="020B0604020202020204" pitchFamily="34" charset="0"/>
                <a:cs typeface="Arial" panose="020B0604020202020204" pitchFamily="34" charset="0"/>
              </a:rPr>
              <a:t>DecisionTreeClassifier</a:t>
            </a:r>
            <a:r>
              <a:rPr lang="en-US" sz="1400" b="0" i="0" dirty="0">
                <a:effectLst/>
                <a:latin typeface="Arial" panose="020B0604020202020204" pitchFamily="34" charset="0"/>
                <a:cs typeface="Arial" panose="020B0604020202020204" pitchFamily="34" charset="0"/>
              </a:rPr>
              <a:t> class from the Scikit-Learn library should be created as an instance, and the model should be trained using the fit() method. The fit method takes the training set as input and learns the decision tree based on the input features and the target variable.</a:t>
            </a:r>
          </a:p>
          <a:p>
            <a:pPr>
              <a:lnSpc>
                <a:spcPct val="90000"/>
              </a:lnSpc>
              <a:spcAft>
                <a:spcPts val="600"/>
              </a:spcAft>
              <a:buSzPct val="100000"/>
              <a:buFont typeface="Arial" pitchFamily="34" charset="0"/>
              <a:buChar char="▪"/>
            </a:pPr>
            <a:endParaRPr lang="en-US" sz="14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Predict the target variable: </a:t>
            </a:r>
            <a:r>
              <a:rPr lang="en-US" sz="1400" b="0" i="0" dirty="0">
                <a:effectLst/>
                <a:latin typeface="Arial" panose="020B0604020202020204" pitchFamily="34" charset="0"/>
                <a:cs typeface="Arial" panose="020B0604020202020204" pitchFamily="34" charset="0"/>
              </a:rPr>
              <a:t>Use the predict() method to predict the target variable for the testing set.</a:t>
            </a:r>
          </a:p>
          <a:p>
            <a:pPr>
              <a:lnSpc>
                <a:spcPct val="90000"/>
              </a:lnSpc>
              <a:spcAft>
                <a:spcPts val="600"/>
              </a:spcAft>
              <a:buSzPct val="100000"/>
              <a:buFont typeface="Arial" pitchFamily="34" charset="0"/>
              <a:buChar char="▪"/>
            </a:pPr>
            <a:endParaRPr lang="en-US" sz="14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Evaluate the performance: </a:t>
            </a:r>
            <a:r>
              <a:rPr lang="en-US" sz="1400" b="0" i="0" dirty="0">
                <a:effectLst/>
                <a:latin typeface="Arial" panose="020B0604020202020204" pitchFamily="34" charset="0"/>
                <a:cs typeface="Arial" panose="020B0604020202020204" pitchFamily="34" charset="0"/>
              </a:rPr>
              <a:t>Use various performance metrics, such as accuracy, precision, recall, and F1 score, to assess the model's performance. The scikit-learn library provides functions such as classification report() and confusion matrix() to evaluate the performance of the model.</a:t>
            </a:r>
          </a:p>
          <a:p>
            <a:pPr>
              <a:lnSpc>
                <a:spcPct val="90000"/>
              </a:lnSpc>
              <a:spcAft>
                <a:spcPts val="600"/>
              </a:spcAft>
              <a:buSzPct val="100000"/>
              <a:buFont typeface="Arial" pitchFamily="34" charset="0"/>
              <a:buChar char="▪"/>
            </a:pPr>
            <a:endParaRPr lang="en-US" sz="1400" dirty="0">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Tune the hyperparameters: </a:t>
            </a:r>
            <a:r>
              <a:rPr lang="en-US" sz="1400" b="0" i="0" dirty="0">
                <a:effectLst/>
                <a:latin typeface="Arial" panose="020B0604020202020204" pitchFamily="34" charset="0"/>
                <a:cs typeface="Arial" panose="020B0604020202020204" pitchFamily="34" charset="0"/>
              </a:rPr>
              <a:t>Tune the hyperparameters of the decision tree model to improve the performance. </a:t>
            </a:r>
          </a:p>
          <a:p>
            <a:pPr>
              <a:lnSpc>
                <a:spcPct val="90000"/>
              </a:lnSpc>
              <a:spcAft>
                <a:spcPts val="600"/>
              </a:spcAft>
              <a:buSzPct val="100000"/>
              <a:buFont typeface="Arial" pitchFamily="34" charset="0"/>
              <a:buChar char="▪"/>
            </a:pPr>
            <a:endParaRPr lang="en-US" sz="14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400" b="1" i="0" dirty="0">
                <a:effectLst/>
                <a:latin typeface="Arial" panose="020B0604020202020204" pitchFamily="34" charset="0"/>
                <a:cs typeface="Arial" panose="020B0604020202020204" pitchFamily="34" charset="0"/>
              </a:rPr>
              <a:t>Retrain the model: </a:t>
            </a:r>
            <a:r>
              <a:rPr lang="en-US" sz="1400" b="0" i="0" dirty="0">
                <a:effectLst/>
                <a:latin typeface="Arial" panose="020B0604020202020204" pitchFamily="34" charset="0"/>
                <a:cs typeface="Arial" panose="020B0604020202020204" pitchFamily="34" charset="0"/>
              </a:rPr>
              <a:t>Retrain the model with the optimal hyperparameters and evaluate its performance.</a:t>
            </a:r>
          </a:p>
          <a:p>
            <a:pPr>
              <a:lnSpc>
                <a:spcPct val="90000"/>
              </a:lnSpc>
              <a:spcAft>
                <a:spcPts val="600"/>
              </a:spcAft>
              <a:buSzPct val="100000"/>
              <a:buFont typeface="Arial" pitchFamily="34" charset="0"/>
              <a:buChar char="▪"/>
            </a:pPr>
            <a:endParaRPr lang="en-US" sz="1400" b="0" i="0" dirty="0">
              <a:effectLst/>
              <a:latin typeface="Arial" panose="020B0604020202020204" pitchFamily="34" charset="0"/>
              <a:cs typeface="Arial" panose="020B0604020202020204" pitchFamily="34" charset="0"/>
            </a:endParaRPr>
          </a:p>
        </p:txBody>
      </p:sp>
      <p:pic>
        <p:nvPicPr>
          <p:cNvPr id="3" name="Picture 4" descr="Decision Tree Classification Algorithm">
            <a:extLst>
              <a:ext uri="{FF2B5EF4-FFF2-40B4-BE49-F238E27FC236}">
                <a16:creationId xmlns:a16="http://schemas.microsoft.com/office/drawing/2014/main" id="{C2792AFA-5C51-6079-44D9-F472CD6E3A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5600" y="2513011"/>
            <a:ext cx="4800600" cy="3200400"/>
          </a:xfrm>
          <a:prstGeom prst="rect">
            <a:avLst/>
          </a:prstGeom>
          <a:solidFill>
            <a:srgbClr val="FFFFFF"/>
          </a:solidFill>
        </p:spPr>
      </p:pic>
    </p:spTree>
    <p:extLst>
      <p:ext uri="{BB962C8B-B14F-4D97-AF65-F5344CB8AC3E}">
        <p14:creationId xmlns:p14="http://schemas.microsoft.com/office/powerpoint/2010/main" val="9894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2050" name="Picture 2">
            <a:extLst>
              <a:ext uri="{FF2B5EF4-FFF2-40B4-BE49-F238E27FC236}">
                <a16:creationId xmlns:a16="http://schemas.microsoft.com/office/drawing/2014/main" id="{B5B89542-AB1D-32FB-7D40-A957231A8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5162550" cy="18383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F86786-BCDC-9C4B-A0F2-DACD3F1C3FE4}"/>
              </a:ext>
            </a:extLst>
          </p:cNvPr>
          <p:cNvSpPr txBox="1"/>
          <p:nvPr/>
        </p:nvSpPr>
        <p:spPr>
          <a:xfrm>
            <a:off x="304800" y="3632068"/>
            <a:ext cx="5638800" cy="954107"/>
          </a:xfrm>
          <a:prstGeom prst="rect">
            <a:avLst/>
          </a:prstGeom>
          <a:noFill/>
        </p:spPr>
        <p:txBody>
          <a:bodyPr wrap="square" rtlCol="0">
            <a:spAutoFit/>
          </a:bodyPr>
          <a:lstStyle/>
          <a:p>
            <a:pPr rtl="0"/>
            <a:r>
              <a:rPr lang="en-US" sz="1400" dirty="0">
                <a:effectLst/>
                <a:latin typeface="Arial" panose="020B0604020202020204" pitchFamily="34" charset="0"/>
                <a:cs typeface="Arial" panose="020B0604020202020204" pitchFamily="34" charset="0"/>
              </a:rPr>
              <a:t>We constantly executed logistic regression to remove the unwanted features to predict the disease. This increased the Efficiency and accuracy of the model</a:t>
            </a:r>
          </a:p>
          <a:p>
            <a:endParaRPr lang="en-US" sz="1400"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0AEE609A-6C2A-813B-1CF1-795228B75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84237"/>
            <a:ext cx="5634134" cy="18383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58FA2A-41D6-B01B-6B29-D70A977FB148}"/>
              </a:ext>
            </a:extLst>
          </p:cNvPr>
          <p:cNvSpPr txBox="1"/>
          <p:nvPr/>
        </p:nvSpPr>
        <p:spPr>
          <a:xfrm>
            <a:off x="6133322" y="3636733"/>
            <a:ext cx="5638800" cy="1169551"/>
          </a:xfrm>
          <a:prstGeom prst="rect">
            <a:avLst/>
          </a:prstGeom>
          <a:noFill/>
        </p:spPr>
        <p:txBody>
          <a:bodyPr wrap="square" rtlCol="0">
            <a:spAutoFit/>
          </a:bodyPr>
          <a:lstStyle/>
          <a:p>
            <a:pPr rtl="0"/>
            <a:r>
              <a:rPr lang="en-US" sz="1400" dirty="0">
                <a:latin typeface="Arial" panose="020B0604020202020204" pitchFamily="34" charset="0"/>
                <a:cs typeface="Arial" panose="020B0604020202020204" pitchFamily="34" charset="0"/>
              </a:rPr>
              <a:t>W</a:t>
            </a:r>
            <a:r>
              <a:rPr lang="en-US" sz="1400" dirty="0">
                <a:effectLst/>
                <a:latin typeface="Arial" panose="020B0604020202020204" pitchFamily="34" charset="0"/>
                <a:cs typeface="Arial" panose="020B0604020202020204" pitchFamily="34" charset="0"/>
              </a:rPr>
              <a:t>e studied the frequency of each symptom and compared the one hot encoded values </a:t>
            </a:r>
          </a:p>
          <a:p>
            <a:pPr rtl="0"/>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a:t>
            </a:r>
          </a:p>
        </p:txBody>
      </p:sp>
      <p:pic>
        <p:nvPicPr>
          <p:cNvPr id="2054" name="Picture 6">
            <a:extLst>
              <a:ext uri="{FF2B5EF4-FFF2-40B4-BE49-F238E27FC236}">
                <a16:creationId xmlns:a16="http://schemas.microsoft.com/office/drawing/2014/main" id="{9FD774B9-9499-6E7E-625E-ADFF40B09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375397"/>
            <a:ext cx="8153400" cy="23833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3074" name="Picture 2">
            <a:extLst>
              <a:ext uri="{FF2B5EF4-FFF2-40B4-BE49-F238E27FC236}">
                <a16:creationId xmlns:a16="http://schemas.microsoft.com/office/drawing/2014/main" id="{B63DFBA8-94F9-FA2F-EF7D-711337D3B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81200"/>
            <a:ext cx="5664304" cy="38890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F4B4DF-2E1E-859B-7EB6-F6228C806A09}"/>
              </a:ext>
            </a:extLst>
          </p:cNvPr>
          <p:cNvSpPr txBox="1"/>
          <p:nvPr/>
        </p:nvSpPr>
        <p:spPr>
          <a:xfrm>
            <a:off x="3245768" y="6071318"/>
            <a:ext cx="57204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Estimated coefficients of linear regression and p-value</a:t>
            </a:r>
          </a:p>
        </p:txBody>
      </p:sp>
    </p:spTree>
    <p:extLst>
      <p:ext uri="{BB962C8B-B14F-4D97-AF65-F5344CB8AC3E}">
        <p14:creationId xmlns:p14="http://schemas.microsoft.com/office/powerpoint/2010/main" val="209469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A8545E55-7A0A-ABEE-986E-0300F0F4E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126" y="2173923"/>
            <a:ext cx="5393949" cy="4584857"/>
          </a:xfrm>
          <a:prstGeom prst="rect">
            <a:avLst/>
          </a:prstGeom>
        </p:spPr>
      </p:pic>
      <p:sp>
        <p:nvSpPr>
          <p:cNvPr id="5" name="TextBox 4">
            <a:extLst>
              <a:ext uri="{FF2B5EF4-FFF2-40B4-BE49-F238E27FC236}">
                <a16:creationId xmlns:a16="http://schemas.microsoft.com/office/drawing/2014/main" id="{A5EF95CF-85E9-49BC-A1CE-E99F0368E723}"/>
              </a:ext>
            </a:extLst>
          </p:cNvPr>
          <p:cNvSpPr txBox="1"/>
          <p:nvPr/>
        </p:nvSpPr>
        <p:spPr>
          <a:xfrm>
            <a:off x="8077200" y="1650703"/>
            <a:ext cx="3200400" cy="523220"/>
          </a:xfrm>
          <a:prstGeom prst="rect">
            <a:avLst/>
          </a:prstGeom>
          <a:noFill/>
        </p:spPr>
        <p:txBody>
          <a:bodyPr wrap="square" rtlCol="0">
            <a:spAutoFit/>
          </a:bodyPr>
          <a:lstStyle/>
          <a:p>
            <a:pPr algn="ctr"/>
            <a:r>
              <a:rPr lang="en-IN" sz="2800" dirty="0">
                <a:latin typeface="Arial" panose="020B0604020202020204" pitchFamily="34" charset="0"/>
                <a:cs typeface="Arial" panose="020B0604020202020204" pitchFamily="34" charset="0"/>
              </a:rPr>
              <a:t>Decision Tree</a:t>
            </a:r>
          </a:p>
        </p:txBody>
      </p:sp>
      <p:pic>
        <p:nvPicPr>
          <p:cNvPr id="9" name="Picture 8">
            <a:extLst>
              <a:ext uri="{FF2B5EF4-FFF2-40B4-BE49-F238E27FC236}">
                <a16:creationId xmlns:a16="http://schemas.microsoft.com/office/drawing/2014/main" id="{289A2474-6635-8F3F-86F1-F415CB3F4F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150110"/>
            <a:ext cx="6072188" cy="4522080"/>
          </a:xfrm>
          <a:prstGeom prst="rect">
            <a:avLst/>
          </a:prstGeom>
        </p:spPr>
      </p:pic>
      <p:sp>
        <p:nvSpPr>
          <p:cNvPr id="11" name="TextBox 10">
            <a:extLst>
              <a:ext uri="{FF2B5EF4-FFF2-40B4-BE49-F238E27FC236}">
                <a16:creationId xmlns:a16="http://schemas.microsoft.com/office/drawing/2014/main" id="{F63F4231-C5B7-26F2-FECE-8CCDC1D379B8}"/>
              </a:ext>
            </a:extLst>
          </p:cNvPr>
          <p:cNvSpPr txBox="1"/>
          <p:nvPr/>
        </p:nvSpPr>
        <p:spPr>
          <a:xfrm>
            <a:off x="207170" y="1703834"/>
            <a:ext cx="6093618" cy="523220"/>
          </a:xfrm>
          <a:prstGeom prst="rect">
            <a:avLst/>
          </a:prstGeom>
          <a:noFill/>
        </p:spPr>
        <p:txBody>
          <a:bodyPr wrap="square">
            <a:spAutoFit/>
          </a:bodyPr>
          <a:lstStyle/>
          <a:p>
            <a:pPr algn="ctr"/>
            <a:r>
              <a:rPr lang="en-IN" sz="2800" dirty="0">
                <a:latin typeface="Arial" panose="020B0604020202020204" pitchFamily="34" charset="0"/>
                <a:cs typeface="Arial" panose="020B0604020202020204" pitchFamily="34" charset="0"/>
              </a:rPr>
              <a:t>Random Forest</a:t>
            </a:r>
          </a:p>
        </p:txBody>
      </p:sp>
    </p:spTree>
    <p:extLst>
      <p:ext uri="{BB962C8B-B14F-4D97-AF65-F5344CB8AC3E}">
        <p14:creationId xmlns:p14="http://schemas.microsoft.com/office/powerpoint/2010/main" val="1281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11" name="TextBox 10">
            <a:extLst>
              <a:ext uri="{FF2B5EF4-FFF2-40B4-BE49-F238E27FC236}">
                <a16:creationId xmlns:a16="http://schemas.microsoft.com/office/drawing/2014/main" id="{F63F4231-C5B7-26F2-FECE-8CCDC1D379B8}"/>
              </a:ext>
            </a:extLst>
          </p:cNvPr>
          <p:cNvSpPr txBox="1"/>
          <p:nvPr/>
        </p:nvSpPr>
        <p:spPr>
          <a:xfrm>
            <a:off x="2709774" y="1579859"/>
            <a:ext cx="6093618" cy="523220"/>
          </a:xfrm>
          <a:prstGeom prst="rect">
            <a:avLst/>
          </a:prstGeom>
          <a:noFill/>
        </p:spPr>
        <p:txBody>
          <a:bodyPr wrap="square">
            <a:spAutoFit/>
          </a:bodyPr>
          <a:lstStyle/>
          <a:p>
            <a:pPr algn="ctr"/>
            <a:r>
              <a:rPr lang="en-IN" sz="2800" dirty="0">
                <a:latin typeface="Arial" panose="020B0604020202020204" pitchFamily="34" charset="0"/>
                <a:cs typeface="Arial" panose="020B0604020202020204" pitchFamily="34" charset="0"/>
              </a:rPr>
              <a:t>Clustering</a:t>
            </a:r>
          </a:p>
        </p:txBody>
      </p:sp>
      <p:pic>
        <p:nvPicPr>
          <p:cNvPr id="6" name="Picture 5">
            <a:extLst>
              <a:ext uri="{FF2B5EF4-FFF2-40B4-BE49-F238E27FC236}">
                <a16:creationId xmlns:a16="http://schemas.microsoft.com/office/drawing/2014/main" id="{4E686557-6567-0DAC-F0A8-F83B096F77EB}"/>
              </a:ext>
            </a:extLst>
          </p:cNvPr>
          <p:cNvPicPr>
            <a:picLocks noChangeAspect="1"/>
          </p:cNvPicPr>
          <p:nvPr/>
        </p:nvPicPr>
        <p:blipFill>
          <a:blip r:embed="rId2"/>
          <a:stretch>
            <a:fillRect/>
          </a:stretch>
        </p:blipFill>
        <p:spPr>
          <a:xfrm>
            <a:off x="207170" y="2227053"/>
            <a:ext cx="5317252" cy="4224743"/>
          </a:xfrm>
          <a:prstGeom prst="rect">
            <a:avLst/>
          </a:prstGeom>
        </p:spPr>
      </p:pic>
      <p:pic>
        <p:nvPicPr>
          <p:cNvPr id="8" name="Picture 7">
            <a:extLst>
              <a:ext uri="{FF2B5EF4-FFF2-40B4-BE49-F238E27FC236}">
                <a16:creationId xmlns:a16="http://schemas.microsoft.com/office/drawing/2014/main" id="{F9319B5E-25A8-8893-D495-B3D228F894CC}"/>
              </a:ext>
            </a:extLst>
          </p:cNvPr>
          <p:cNvPicPr>
            <a:picLocks noChangeAspect="1"/>
          </p:cNvPicPr>
          <p:nvPr/>
        </p:nvPicPr>
        <p:blipFill>
          <a:blip r:embed="rId3"/>
          <a:stretch>
            <a:fillRect/>
          </a:stretch>
        </p:blipFill>
        <p:spPr>
          <a:xfrm>
            <a:off x="5621955" y="2227054"/>
            <a:ext cx="6362875" cy="4224743"/>
          </a:xfrm>
          <a:prstGeom prst="rect">
            <a:avLst/>
          </a:prstGeom>
        </p:spPr>
      </p:pic>
    </p:spTree>
    <p:extLst>
      <p:ext uri="{BB962C8B-B14F-4D97-AF65-F5344CB8AC3E}">
        <p14:creationId xmlns:p14="http://schemas.microsoft.com/office/powerpoint/2010/main" val="30713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pic>
        <p:nvPicPr>
          <p:cNvPr id="4100" name="Picture 4">
            <a:extLst>
              <a:ext uri="{FF2B5EF4-FFF2-40B4-BE49-F238E27FC236}">
                <a16:creationId xmlns:a16="http://schemas.microsoft.com/office/drawing/2014/main" id="{32854278-E2F1-5D8A-D2EC-013002255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20" y="2447282"/>
            <a:ext cx="5544358" cy="35052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913429D-5F0A-86FB-3D52-8F97A0B93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157" y="2286000"/>
            <a:ext cx="3962400" cy="41325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080013-93C4-BB81-7B82-4AB180AC7896}"/>
              </a:ext>
            </a:extLst>
          </p:cNvPr>
          <p:cNvSpPr txBox="1"/>
          <p:nvPr/>
        </p:nvSpPr>
        <p:spPr>
          <a:xfrm>
            <a:off x="2774179" y="1764268"/>
            <a:ext cx="1107996"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XGBoost</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8DC79AD-95EB-BEDE-AB19-7198F7EC29FE}"/>
              </a:ext>
            </a:extLst>
          </p:cNvPr>
          <p:cNvSpPr txBox="1"/>
          <p:nvPr/>
        </p:nvSpPr>
        <p:spPr>
          <a:xfrm>
            <a:off x="8794894" y="1741026"/>
            <a:ext cx="6848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SVM</a:t>
            </a:r>
          </a:p>
        </p:txBody>
      </p:sp>
    </p:spTree>
    <p:extLst>
      <p:ext uri="{BB962C8B-B14F-4D97-AF65-F5344CB8AC3E}">
        <p14:creationId xmlns:p14="http://schemas.microsoft.com/office/powerpoint/2010/main" val="106902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sp>
        <p:nvSpPr>
          <p:cNvPr id="3" name="TextBox 2">
            <a:extLst>
              <a:ext uri="{FF2B5EF4-FFF2-40B4-BE49-F238E27FC236}">
                <a16:creationId xmlns:a16="http://schemas.microsoft.com/office/drawing/2014/main" id="{46080013-93C4-BB81-7B82-4AB180AC7896}"/>
              </a:ext>
            </a:extLst>
          </p:cNvPr>
          <p:cNvSpPr txBox="1"/>
          <p:nvPr/>
        </p:nvSpPr>
        <p:spPr>
          <a:xfrm>
            <a:off x="2270125" y="2177534"/>
            <a:ext cx="1506631" cy="369332"/>
          </a:xfrm>
          <a:prstGeom prst="rect">
            <a:avLst/>
          </a:prstGeom>
          <a:noFill/>
        </p:spPr>
        <p:txBody>
          <a:bodyPr wrap="none" rtlCol="0">
            <a:spAutoFit/>
          </a:bodyPr>
          <a:lstStyle/>
          <a:p>
            <a:r>
              <a:rPr lang="en-US" dirty="0"/>
              <a:t>Decision Tree</a:t>
            </a:r>
          </a:p>
        </p:txBody>
      </p:sp>
      <p:sp>
        <p:nvSpPr>
          <p:cNvPr id="4" name="TextBox 3">
            <a:extLst>
              <a:ext uri="{FF2B5EF4-FFF2-40B4-BE49-F238E27FC236}">
                <a16:creationId xmlns:a16="http://schemas.microsoft.com/office/drawing/2014/main" id="{48DC79AD-95EB-BEDE-AB19-7198F7EC29FE}"/>
              </a:ext>
            </a:extLst>
          </p:cNvPr>
          <p:cNvSpPr txBox="1"/>
          <p:nvPr/>
        </p:nvSpPr>
        <p:spPr>
          <a:xfrm>
            <a:off x="8206922" y="2169758"/>
            <a:ext cx="1699696" cy="369332"/>
          </a:xfrm>
          <a:prstGeom prst="rect">
            <a:avLst/>
          </a:prstGeom>
          <a:noFill/>
        </p:spPr>
        <p:txBody>
          <a:bodyPr wrap="none" rtlCol="0">
            <a:spAutoFit/>
          </a:bodyPr>
          <a:lstStyle/>
          <a:p>
            <a:r>
              <a:rPr lang="en-US" dirty="0"/>
              <a:t>Random Forest</a:t>
            </a:r>
          </a:p>
        </p:txBody>
      </p:sp>
      <p:pic>
        <p:nvPicPr>
          <p:cNvPr id="5122" name="Picture 2">
            <a:extLst>
              <a:ext uri="{FF2B5EF4-FFF2-40B4-BE49-F238E27FC236}">
                <a16:creationId xmlns:a16="http://schemas.microsoft.com/office/drawing/2014/main" id="{5E250371-BB19-51DA-78A9-E5B80BC90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0935"/>
            <a:ext cx="5132483" cy="24113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13419B3-3AFA-A00C-01B3-4ED323810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90935"/>
            <a:ext cx="5921541" cy="241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0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sp>
        <p:nvSpPr>
          <p:cNvPr id="3" name="TextBox 2">
            <a:extLst>
              <a:ext uri="{FF2B5EF4-FFF2-40B4-BE49-F238E27FC236}">
                <a16:creationId xmlns:a16="http://schemas.microsoft.com/office/drawing/2014/main" id="{46080013-93C4-BB81-7B82-4AB180AC7896}"/>
              </a:ext>
            </a:extLst>
          </p:cNvPr>
          <p:cNvSpPr txBox="1"/>
          <p:nvPr/>
        </p:nvSpPr>
        <p:spPr>
          <a:xfrm>
            <a:off x="381000" y="1761273"/>
            <a:ext cx="8458200" cy="461665"/>
          </a:xfrm>
          <a:prstGeom prst="rect">
            <a:avLst/>
          </a:prstGeom>
          <a:noFill/>
        </p:spPr>
        <p:txBody>
          <a:bodyPr wrap="square" rtlCol="0">
            <a:spAutoFit/>
          </a:bodyPr>
          <a:lstStyle/>
          <a:p>
            <a:r>
              <a:rPr lang="en-US" sz="2400" dirty="0"/>
              <a:t>Final Accuracy Comparison</a:t>
            </a:r>
          </a:p>
        </p:txBody>
      </p:sp>
      <p:pic>
        <p:nvPicPr>
          <p:cNvPr id="11" name="Picture 10">
            <a:extLst>
              <a:ext uri="{FF2B5EF4-FFF2-40B4-BE49-F238E27FC236}">
                <a16:creationId xmlns:a16="http://schemas.microsoft.com/office/drawing/2014/main" id="{CDBFFA1B-F513-8CA0-72A6-635018BDE1B2}"/>
              </a:ext>
            </a:extLst>
          </p:cNvPr>
          <p:cNvPicPr>
            <a:picLocks noChangeAspect="1"/>
          </p:cNvPicPr>
          <p:nvPr/>
        </p:nvPicPr>
        <p:blipFill>
          <a:blip r:embed="rId2"/>
          <a:stretch>
            <a:fillRect/>
          </a:stretch>
        </p:blipFill>
        <p:spPr>
          <a:xfrm>
            <a:off x="152400" y="2559429"/>
            <a:ext cx="12039600" cy="4010261"/>
          </a:xfrm>
          <a:prstGeom prst="rect">
            <a:avLst/>
          </a:prstGeom>
        </p:spPr>
      </p:pic>
    </p:spTree>
    <p:extLst>
      <p:ext uri="{BB962C8B-B14F-4D97-AF65-F5344CB8AC3E}">
        <p14:creationId xmlns:p14="http://schemas.microsoft.com/office/powerpoint/2010/main" val="15074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30D8C595-DBFD-E627-A3A3-7ADCBF12D93D}"/>
              </a:ext>
            </a:extLst>
          </p:cNvPr>
          <p:cNvSpPr txBox="1"/>
          <p:nvPr/>
        </p:nvSpPr>
        <p:spPr>
          <a:xfrm>
            <a:off x="381000" y="2209800"/>
            <a:ext cx="7696200" cy="3785652"/>
          </a:xfrm>
          <a:prstGeom prst="rect">
            <a:avLst/>
          </a:prstGeom>
          <a:noFill/>
        </p:spPr>
        <p:txBody>
          <a:bodyPr wrap="square" rtlCol="0">
            <a:spAutoFit/>
          </a:bodyPr>
          <a:lstStyle/>
          <a:p>
            <a:pPr algn="l"/>
            <a:r>
              <a:rPr lang="en-US" sz="2000" b="0" i="0" dirty="0">
                <a:effectLst/>
                <a:latin typeface="Arial" panose="020B0604020202020204" pitchFamily="34" charset="0"/>
                <a:cs typeface="Arial" panose="020B0604020202020204" pitchFamily="34" charset="0"/>
              </a:rPr>
              <a:t>After training and testing the models, we compared their performance using evaluation metrics like accuracy, precision, recall, F1-score, and confusion matrix. Based on the evaluation metrics, we found that the SVM model performed the best with an accuracy of </a:t>
            </a:r>
            <a:r>
              <a:rPr lang="en-US" sz="2000" dirty="0">
                <a:latin typeface="Arial" panose="020B0604020202020204" pitchFamily="34" charset="0"/>
                <a:cs typeface="Arial" panose="020B0604020202020204" pitchFamily="34" charset="0"/>
              </a:rPr>
              <a:t>98</a:t>
            </a:r>
            <a:r>
              <a:rPr lang="en-US" sz="2000" b="0" i="0" dirty="0">
                <a:effectLst/>
                <a:latin typeface="Arial" panose="020B0604020202020204" pitchFamily="34" charset="0"/>
                <a:cs typeface="Arial" panose="020B0604020202020204" pitchFamily="34" charset="0"/>
              </a:rPr>
              <a:t>% and an F1-score of 0.97. The decision tree classifier and the random forest classifier also showed good performance with an accuracy of 97.6% and 97.96% respectively.</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In conclusion, based on our analysis, we can say that the SVM model is the best suited for this dataset for classification, followed by decision tree and random forest classifiers. </a:t>
            </a:r>
          </a:p>
          <a:p>
            <a:endParaRPr lang="en-US" sz="2000" dirty="0">
              <a:latin typeface="Arial" panose="020B0604020202020204" pitchFamily="34" charset="0"/>
              <a:cs typeface="Arial" panose="020B0604020202020204" pitchFamily="34" charset="0"/>
            </a:endParaRPr>
          </a:p>
        </p:txBody>
      </p:sp>
      <p:pic>
        <p:nvPicPr>
          <p:cNvPr id="3074" name="Picture 2" descr="conclusion label. conclusionround band sign. conclusion stamp Stock Vector  Image &amp; Art - Alamy">
            <a:extLst>
              <a:ext uri="{FF2B5EF4-FFF2-40B4-BE49-F238E27FC236}">
                <a16:creationId xmlns:a16="http://schemas.microsoft.com/office/drawing/2014/main" id="{365149D1-CEB6-DF55-FB37-09CB4A9A4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2590800"/>
            <a:ext cx="3206717"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4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graphicFrame>
        <p:nvGraphicFramePr>
          <p:cNvPr id="3" name="Table 3">
            <a:extLst>
              <a:ext uri="{FF2B5EF4-FFF2-40B4-BE49-F238E27FC236}">
                <a16:creationId xmlns:a16="http://schemas.microsoft.com/office/drawing/2014/main" id="{EECBCACA-C286-C104-6317-B4EC2B02CDA9}"/>
              </a:ext>
            </a:extLst>
          </p:cNvPr>
          <p:cNvGraphicFramePr>
            <a:graphicFrameLocks noGrp="1"/>
          </p:cNvGraphicFramePr>
          <p:nvPr>
            <p:extLst>
              <p:ext uri="{D42A27DB-BD31-4B8C-83A1-F6EECF244321}">
                <p14:modId xmlns:p14="http://schemas.microsoft.com/office/powerpoint/2010/main" val="2875009725"/>
              </p:ext>
            </p:extLst>
          </p:nvPr>
        </p:nvGraphicFramePr>
        <p:xfrm>
          <a:off x="2044700" y="1905000"/>
          <a:ext cx="8102600" cy="4358640"/>
        </p:xfrm>
        <a:graphic>
          <a:graphicData uri="http://schemas.openxmlformats.org/drawingml/2006/table">
            <a:tbl>
              <a:tblPr firstRow="1" bandRow="1">
                <a:tableStyleId>{21E4AEA4-8DFA-4A89-87EB-49C32662AFE0}</a:tableStyleId>
              </a:tblPr>
              <a:tblGrid>
                <a:gridCol w="4038600">
                  <a:extLst>
                    <a:ext uri="{9D8B030D-6E8A-4147-A177-3AD203B41FA5}">
                      <a16:colId xmlns:a16="http://schemas.microsoft.com/office/drawing/2014/main" val="2266464709"/>
                    </a:ext>
                  </a:extLst>
                </a:gridCol>
                <a:gridCol w="4064000">
                  <a:extLst>
                    <a:ext uri="{9D8B030D-6E8A-4147-A177-3AD203B41FA5}">
                      <a16:colId xmlns:a16="http://schemas.microsoft.com/office/drawing/2014/main" val="2297762824"/>
                    </a:ext>
                  </a:extLst>
                </a:gridCol>
              </a:tblGrid>
              <a:tr h="853440">
                <a:tc>
                  <a:txBody>
                    <a:bodyPr/>
                    <a:lstStyle/>
                    <a:p>
                      <a:pPr algn="ctr"/>
                      <a:r>
                        <a:rPr lang="en-US" dirty="0"/>
                        <a:t>Name</a:t>
                      </a:r>
                    </a:p>
                  </a:txBody>
                  <a:tcPr anchor="ctr"/>
                </a:tc>
                <a:tc>
                  <a:txBody>
                    <a:bodyPr/>
                    <a:lstStyle/>
                    <a:p>
                      <a:pPr algn="ctr"/>
                      <a:r>
                        <a:rPr lang="en-US" dirty="0"/>
                        <a:t>Contribution %</a:t>
                      </a:r>
                    </a:p>
                  </a:txBody>
                  <a:tcPr anchor="ctr"/>
                </a:tc>
                <a:extLst>
                  <a:ext uri="{0D108BD9-81ED-4DB2-BD59-A6C34878D82A}">
                    <a16:rowId xmlns:a16="http://schemas.microsoft.com/office/drawing/2014/main" val="771344189"/>
                  </a:ext>
                </a:extLst>
              </a:tr>
              <a:tr h="701040">
                <a:tc>
                  <a:txBody>
                    <a:bodyPr/>
                    <a:lstStyle/>
                    <a:p>
                      <a:pPr algn="ctr"/>
                      <a:r>
                        <a:rPr lang="en-US" dirty="0"/>
                        <a:t>Abhishek Patil</a:t>
                      </a:r>
                    </a:p>
                  </a:txBody>
                  <a:tcPr anchor="ctr"/>
                </a:tc>
                <a:tc>
                  <a:txBody>
                    <a:bodyPr/>
                    <a:lstStyle/>
                    <a:p>
                      <a:pPr algn="ctr"/>
                      <a:r>
                        <a:rPr lang="en-US" dirty="0"/>
                        <a:t>25%</a:t>
                      </a:r>
                    </a:p>
                  </a:txBody>
                  <a:tcPr anchor="ctr"/>
                </a:tc>
                <a:extLst>
                  <a:ext uri="{0D108BD9-81ED-4DB2-BD59-A6C34878D82A}">
                    <a16:rowId xmlns:a16="http://schemas.microsoft.com/office/drawing/2014/main" val="3541314689"/>
                  </a:ext>
                </a:extLst>
              </a:tr>
              <a:tr h="701040">
                <a:tc>
                  <a:txBody>
                    <a:bodyPr/>
                    <a:lstStyle/>
                    <a:p>
                      <a:pPr algn="ctr"/>
                      <a:r>
                        <a:rPr lang="en-US" dirty="0"/>
                        <a:t>Aparna Chavan</a:t>
                      </a:r>
                    </a:p>
                  </a:txBody>
                  <a:tcPr anchor="ctr"/>
                </a:tc>
                <a:tc>
                  <a:txBody>
                    <a:bodyPr/>
                    <a:lstStyle/>
                    <a:p>
                      <a:pPr algn="ctr"/>
                      <a:r>
                        <a:rPr lang="en-US" dirty="0"/>
                        <a:t>25%</a:t>
                      </a:r>
                    </a:p>
                  </a:txBody>
                  <a:tcPr anchor="ctr"/>
                </a:tc>
                <a:extLst>
                  <a:ext uri="{0D108BD9-81ED-4DB2-BD59-A6C34878D82A}">
                    <a16:rowId xmlns:a16="http://schemas.microsoft.com/office/drawing/2014/main" val="4095630161"/>
                  </a:ext>
                </a:extLst>
              </a:tr>
              <a:tr h="701040">
                <a:tc>
                  <a:txBody>
                    <a:bodyPr/>
                    <a:lstStyle/>
                    <a:p>
                      <a:pPr algn="ctr"/>
                      <a:r>
                        <a:rPr lang="en-US" dirty="0"/>
                        <a:t>Harsh Shah</a:t>
                      </a:r>
                    </a:p>
                  </a:txBody>
                  <a:tcPr anchor="ctr"/>
                </a:tc>
                <a:tc>
                  <a:txBody>
                    <a:bodyPr/>
                    <a:lstStyle/>
                    <a:p>
                      <a:pPr algn="ctr"/>
                      <a:r>
                        <a:rPr lang="en-US" dirty="0"/>
                        <a:t>25%</a:t>
                      </a:r>
                    </a:p>
                  </a:txBody>
                  <a:tcPr anchor="ctr"/>
                </a:tc>
                <a:extLst>
                  <a:ext uri="{0D108BD9-81ED-4DB2-BD59-A6C34878D82A}">
                    <a16:rowId xmlns:a16="http://schemas.microsoft.com/office/drawing/2014/main" val="343416921"/>
                  </a:ext>
                </a:extLst>
              </a:tr>
              <a:tr h="701040">
                <a:tc>
                  <a:txBody>
                    <a:bodyPr/>
                    <a:lstStyle/>
                    <a:p>
                      <a:pPr algn="ctr"/>
                      <a:r>
                        <a:rPr lang="en-US" dirty="0"/>
                        <a:t>Ruchi </a:t>
                      </a:r>
                      <a:r>
                        <a:rPr lang="en-US" dirty="0" err="1"/>
                        <a:t>Kapadiwala</a:t>
                      </a:r>
                      <a:endParaRPr lang="en-US" dirty="0"/>
                    </a:p>
                  </a:txBody>
                  <a:tcPr anchor="ctr"/>
                </a:tc>
                <a:tc>
                  <a:txBody>
                    <a:bodyPr/>
                    <a:lstStyle/>
                    <a:p>
                      <a:pPr algn="ctr"/>
                      <a:r>
                        <a:rPr lang="en-US" dirty="0"/>
                        <a:t>25%</a:t>
                      </a:r>
                    </a:p>
                  </a:txBody>
                  <a:tcPr anchor="ctr"/>
                </a:tc>
                <a:extLst>
                  <a:ext uri="{0D108BD9-81ED-4DB2-BD59-A6C34878D82A}">
                    <a16:rowId xmlns:a16="http://schemas.microsoft.com/office/drawing/2014/main" val="3192402192"/>
                  </a:ext>
                </a:extLst>
              </a:tr>
              <a:tr h="701040">
                <a:tc>
                  <a:txBody>
                    <a:bodyPr/>
                    <a:lstStyle/>
                    <a:p>
                      <a:pPr algn="ctr"/>
                      <a:r>
                        <a:rPr lang="en-US" b="1" dirty="0">
                          <a:solidFill>
                            <a:schemeClr val="accent1"/>
                          </a:solidFill>
                        </a:rPr>
                        <a:t>Total</a:t>
                      </a:r>
                    </a:p>
                  </a:txBody>
                  <a:tcPr anchor="ctr"/>
                </a:tc>
                <a:tc>
                  <a:txBody>
                    <a:bodyPr/>
                    <a:lstStyle/>
                    <a:p>
                      <a:pPr algn="ctr"/>
                      <a:r>
                        <a:rPr lang="en-US" b="1" dirty="0">
                          <a:solidFill>
                            <a:schemeClr val="accent1"/>
                          </a:solidFill>
                        </a:rPr>
                        <a:t>100%</a:t>
                      </a:r>
                    </a:p>
                  </a:txBody>
                  <a:tcPr anchor="ctr"/>
                </a:tc>
                <a:extLst>
                  <a:ext uri="{0D108BD9-81ED-4DB2-BD59-A6C34878D82A}">
                    <a16:rowId xmlns:a16="http://schemas.microsoft.com/office/drawing/2014/main" val="1641755209"/>
                  </a:ext>
                </a:extLst>
              </a:tr>
            </a:tbl>
          </a:graphicData>
        </a:graphic>
      </p:graphicFrame>
    </p:spTree>
    <p:extLst>
      <p:ext uri="{BB962C8B-B14F-4D97-AF65-F5344CB8AC3E}">
        <p14:creationId xmlns:p14="http://schemas.microsoft.com/office/powerpoint/2010/main" val="16158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685800" y="2133600"/>
            <a:ext cx="5638800" cy="4572001"/>
          </a:xfrm>
        </p:spPr>
        <p:txBody>
          <a:bodyPr/>
          <a:lstStyle/>
          <a:p>
            <a:r>
              <a:rPr lang="en-US" dirty="0">
                <a:solidFill>
                  <a:schemeClr val="tx1"/>
                </a:solidFill>
                <a:latin typeface="Arial" panose="020B0604020202020204" pitchFamily="34" charset="0"/>
                <a:cs typeface="Arial" panose="020B0604020202020204" pitchFamily="34" charset="0"/>
              </a:rPr>
              <a:t>Problem Statement</a:t>
            </a:r>
          </a:p>
          <a:p>
            <a:r>
              <a:rPr lang="en-US" dirty="0">
                <a:solidFill>
                  <a:schemeClr val="tx1"/>
                </a:solidFill>
                <a:latin typeface="Arial" panose="020B0604020202020204" pitchFamily="34" charset="0"/>
                <a:cs typeface="Arial" panose="020B0604020202020204" pitchFamily="34" charset="0"/>
              </a:rPr>
              <a:t>Data Source Description</a:t>
            </a:r>
          </a:p>
          <a:p>
            <a:r>
              <a:rPr lang="en-US" dirty="0">
                <a:solidFill>
                  <a:schemeClr val="tx1"/>
                </a:solidFill>
                <a:latin typeface="Arial" panose="020B0604020202020204" pitchFamily="34" charset="0"/>
                <a:cs typeface="Arial" panose="020B0604020202020204" pitchFamily="34" charset="0"/>
              </a:rPr>
              <a:t>Technical Approach and Algorithms</a:t>
            </a:r>
          </a:p>
          <a:p>
            <a:r>
              <a:rPr lang="en-US" dirty="0">
                <a:solidFill>
                  <a:schemeClr val="tx1"/>
                </a:solidFill>
                <a:latin typeface="Arial" panose="020B0604020202020204" pitchFamily="34" charset="0"/>
                <a:cs typeface="Arial" panose="020B0604020202020204" pitchFamily="34" charset="0"/>
              </a:rPr>
              <a:t>Implementation Environment</a:t>
            </a:r>
          </a:p>
          <a:p>
            <a:r>
              <a:rPr lang="en-US" dirty="0">
                <a:solidFill>
                  <a:schemeClr val="tx1"/>
                </a:solidFill>
                <a:latin typeface="Arial" panose="020B0604020202020204" pitchFamily="34" charset="0"/>
                <a:cs typeface="Arial" panose="020B0604020202020204" pitchFamily="34" charset="0"/>
              </a:rPr>
              <a:t>Outcomes</a:t>
            </a:r>
          </a:p>
          <a:p>
            <a:r>
              <a:rPr lang="en-US" dirty="0">
                <a:solidFill>
                  <a:schemeClr val="tx1"/>
                </a:solidFill>
                <a:latin typeface="Arial" panose="020B0604020202020204" pitchFamily="34" charset="0"/>
                <a:cs typeface="Arial" panose="020B0604020202020204" pitchFamily="34" charset="0"/>
              </a:rPr>
              <a:t>Performance Comparison</a:t>
            </a:r>
          </a:p>
          <a:p>
            <a:r>
              <a:rPr lang="en-US" dirty="0">
                <a:solidFill>
                  <a:schemeClr val="tx1"/>
                </a:solidFill>
                <a:latin typeface="Arial" panose="020B0604020202020204" pitchFamily="34" charset="0"/>
                <a:cs typeface="Arial" panose="020B0604020202020204" pitchFamily="34" charset="0"/>
              </a:rPr>
              <a:t>Conclusion &amp; Evaluations</a:t>
            </a:r>
          </a:p>
        </p:txBody>
      </p:sp>
      <p:pic>
        <p:nvPicPr>
          <p:cNvPr id="1026" name="Picture 2" descr="1,048,604 Data Science Images, Stock Photos &amp; Vectors ...">
            <a:extLst>
              <a:ext uri="{FF2B5EF4-FFF2-40B4-BE49-F238E27FC236}">
                <a16:creationId xmlns:a16="http://schemas.microsoft.com/office/drawing/2014/main" id="{FB107A59-BCC8-5554-A199-5ABC0C8DB8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50"/>
          <a:stretch/>
        </p:blipFill>
        <p:spPr bwMode="auto">
          <a:xfrm>
            <a:off x="6629400" y="2590800"/>
            <a:ext cx="51530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228600" y="2362200"/>
            <a:ext cx="9144000" cy="3581400"/>
          </a:xfrm>
        </p:spPr>
        <p:txBody>
          <a:bodyPr>
            <a:normAutofit/>
          </a:bodyPr>
          <a:lstStyle/>
          <a:p>
            <a:pPr marL="0" indent="0">
              <a:buNone/>
            </a:pPr>
            <a:r>
              <a:rPr lang="en-US" sz="2000" b="1" dirty="0">
                <a:solidFill>
                  <a:schemeClr val="tx1"/>
                </a:solidFill>
                <a:latin typeface="Arial" panose="020B0604020202020204" pitchFamily="34" charset="0"/>
                <a:cs typeface="Arial" panose="020B0604020202020204" pitchFamily="34" charset="0"/>
              </a:rPr>
              <a:t>The objective of this project is to create a machine learning model that can correctly forecast diseases from a set of symptoms.</a:t>
            </a:r>
          </a:p>
          <a:p>
            <a:pPr marL="0" indent="0">
              <a:buNone/>
            </a:pPr>
            <a:r>
              <a:rPr lang="en-US" sz="2000" dirty="0">
                <a:solidFill>
                  <a:schemeClr val="tx1"/>
                </a:solidFill>
                <a:latin typeface="Arial" panose="020B0604020202020204" pitchFamily="34" charset="0"/>
                <a:cs typeface="Arial" panose="020B0604020202020204" pitchFamily="34" charset="0"/>
              </a:rPr>
              <a:t>The given dataset has two CSV files: one is to train the model, and the other to test it.</a:t>
            </a:r>
          </a:p>
          <a:p>
            <a:pPr marL="0" indent="0">
              <a:buNone/>
            </a:pPr>
            <a:r>
              <a:rPr lang="en-US" sz="2000" dirty="0">
                <a:solidFill>
                  <a:schemeClr val="tx1"/>
                </a:solidFill>
                <a:latin typeface="Arial" panose="020B0604020202020204" pitchFamily="34" charset="0"/>
                <a:cs typeface="Arial" panose="020B0604020202020204" pitchFamily="34" charset="0"/>
              </a:rPr>
              <a:t>To categorize the diseases based on symptom mapping using five distinct machine learning algorithms</a:t>
            </a:r>
          </a:p>
          <a:p>
            <a:pPr marL="0" indent="0">
              <a:buNone/>
            </a:pPr>
            <a:r>
              <a:rPr lang="en-US" sz="2000" dirty="0">
                <a:solidFill>
                  <a:schemeClr val="tx1"/>
                </a:solidFill>
                <a:latin typeface="Arial" panose="020B0604020202020204" pitchFamily="34" charset="0"/>
                <a:cs typeface="Arial" panose="020B0604020202020204" pitchFamily="34" charset="0"/>
              </a:rPr>
              <a:t>Before using the strategies, the effects of excluding unimportant features should be investigated. Finally, we must compare the effectiveness of each strategy and summarize our results.</a:t>
            </a:r>
          </a:p>
        </p:txBody>
      </p:sp>
      <p:pic>
        <p:nvPicPr>
          <p:cNvPr id="2050" name="Picture 2" descr="222 Problem Solver Stock Photos, Pictures &amp; Royalty-Free ...">
            <a:extLst>
              <a:ext uri="{FF2B5EF4-FFF2-40B4-BE49-F238E27FC236}">
                <a16:creationId xmlns:a16="http://schemas.microsoft.com/office/drawing/2014/main" id="{DEAEB011-7EE9-35FA-8990-CD37A2A7E9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0" y="2895600"/>
            <a:ext cx="2286000" cy="1830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0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Description</a:t>
            </a:r>
          </a:p>
        </p:txBody>
      </p:sp>
      <p:sp>
        <p:nvSpPr>
          <p:cNvPr id="3" name="Content Placeholder 2"/>
          <p:cNvSpPr>
            <a:spLocks noGrp="1"/>
          </p:cNvSpPr>
          <p:nvPr>
            <p:ph idx="1"/>
          </p:nvPr>
        </p:nvSpPr>
        <p:spPr>
          <a:xfrm>
            <a:off x="1219200" y="2590800"/>
            <a:ext cx="9753600" cy="3200401"/>
          </a:xfrm>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The Disease Prediction Dataset is a collection of data in two CSV files, one for training and the other for testing a machine learning model. </a:t>
            </a:r>
          </a:p>
          <a:p>
            <a:pPr marL="0" indent="0">
              <a:buNone/>
            </a:pPr>
            <a:r>
              <a:rPr lang="en-US" sz="2000" dirty="0">
                <a:solidFill>
                  <a:schemeClr val="tx1"/>
                </a:solidFill>
                <a:latin typeface="Arial" panose="020B0604020202020204" pitchFamily="34" charset="0"/>
                <a:cs typeface="Arial" panose="020B0604020202020204" pitchFamily="34" charset="0"/>
              </a:rPr>
              <a:t>Each file has 133 columns, with 132 columns representing symptoms that a person may experience and the last column representing the prognosis. </a:t>
            </a:r>
          </a:p>
          <a:p>
            <a:pPr marL="0" indent="0">
              <a:buNone/>
            </a:pPr>
            <a:r>
              <a:rPr lang="en-US" sz="2000" dirty="0">
                <a:solidFill>
                  <a:schemeClr val="tx1"/>
                </a:solidFill>
                <a:latin typeface="Arial" panose="020B0604020202020204" pitchFamily="34" charset="0"/>
                <a:cs typeface="Arial" panose="020B0604020202020204" pitchFamily="34" charset="0"/>
              </a:rPr>
              <a:t>The symptoms are mapped to 42 different diseases, and the objective is to classify the set of symptoms to the corresponding disease. </a:t>
            </a:r>
          </a:p>
          <a:p>
            <a:pPr marL="0" indent="0">
              <a:buNone/>
            </a:pPr>
            <a:r>
              <a:rPr lang="en-US" sz="2000" dirty="0">
                <a:solidFill>
                  <a:schemeClr val="tx1"/>
                </a:solidFill>
                <a:latin typeface="Arial" panose="020B0604020202020204" pitchFamily="34" charset="0"/>
                <a:cs typeface="Arial" panose="020B0604020202020204" pitchFamily="34" charset="0"/>
              </a:rPr>
              <a:t>Each column can be interdependent on each other, but some columns are irrelevant to predict the disease.</a:t>
            </a:r>
          </a:p>
        </p:txBody>
      </p:sp>
    </p:spTree>
    <p:extLst>
      <p:ext uri="{BB962C8B-B14F-4D97-AF65-F5344CB8AC3E}">
        <p14:creationId xmlns:p14="http://schemas.microsoft.com/office/powerpoint/2010/main" val="1249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Description</a:t>
            </a:r>
          </a:p>
        </p:txBody>
      </p:sp>
      <p:pic>
        <p:nvPicPr>
          <p:cNvPr id="7" name="Picture 6">
            <a:extLst>
              <a:ext uri="{FF2B5EF4-FFF2-40B4-BE49-F238E27FC236}">
                <a16:creationId xmlns:a16="http://schemas.microsoft.com/office/drawing/2014/main" id="{713C68C9-96C7-EBA2-F155-B8D0335EE615}"/>
              </a:ext>
            </a:extLst>
          </p:cNvPr>
          <p:cNvPicPr>
            <a:picLocks noChangeAspect="1"/>
          </p:cNvPicPr>
          <p:nvPr/>
        </p:nvPicPr>
        <p:blipFill>
          <a:blip r:embed="rId2"/>
          <a:stretch>
            <a:fillRect/>
          </a:stretch>
        </p:blipFill>
        <p:spPr>
          <a:xfrm>
            <a:off x="152400" y="2121932"/>
            <a:ext cx="5334000" cy="3201404"/>
          </a:xfrm>
          <a:prstGeom prst="rect">
            <a:avLst/>
          </a:prstGeom>
        </p:spPr>
      </p:pic>
      <p:pic>
        <p:nvPicPr>
          <p:cNvPr id="9" name="Picture 8">
            <a:extLst>
              <a:ext uri="{FF2B5EF4-FFF2-40B4-BE49-F238E27FC236}">
                <a16:creationId xmlns:a16="http://schemas.microsoft.com/office/drawing/2014/main" id="{A75E9AD9-94E6-3FA8-7C45-20DCF4D3C45D}"/>
              </a:ext>
            </a:extLst>
          </p:cNvPr>
          <p:cNvPicPr>
            <a:picLocks noChangeAspect="1"/>
          </p:cNvPicPr>
          <p:nvPr/>
        </p:nvPicPr>
        <p:blipFill>
          <a:blip r:embed="rId3"/>
          <a:stretch>
            <a:fillRect/>
          </a:stretch>
        </p:blipFill>
        <p:spPr>
          <a:xfrm>
            <a:off x="5867400" y="2097415"/>
            <a:ext cx="5486400" cy="3188599"/>
          </a:xfrm>
          <a:prstGeom prst="rect">
            <a:avLst/>
          </a:prstGeom>
        </p:spPr>
      </p:pic>
      <p:sp>
        <p:nvSpPr>
          <p:cNvPr id="10" name="TextBox 9">
            <a:extLst>
              <a:ext uri="{FF2B5EF4-FFF2-40B4-BE49-F238E27FC236}">
                <a16:creationId xmlns:a16="http://schemas.microsoft.com/office/drawing/2014/main" id="{2767C874-14A4-3713-0EBE-4F60534870DB}"/>
              </a:ext>
            </a:extLst>
          </p:cNvPr>
          <p:cNvSpPr txBox="1"/>
          <p:nvPr/>
        </p:nvSpPr>
        <p:spPr>
          <a:xfrm>
            <a:off x="555316" y="5638800"/>
            <a:ext cx="115467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 the given dataset, the symptoms columns are one-hot encoded whereas the prognosis column is categorical.</a:t>
            </a:r>
          </a:p>
        </p:txBody>
      </p:sp>
      <p:sp>
        <p:nvSpPr>
          <p:cNvPr id="11" name="TextBox 10">
            <a:extLst>
              <a:ext uri="{FF2B5EF4-FFF2-40B4-BE49-F238E27FC236}">
                <a16:creationId xmlns:a16="http://schemas.microsoft.com/office/drawing/2014/main" id="{D58D3C38-9E58-E65B-3BAE-D8CA491D6B37}"/>
              </a:ext>
            </a:extLst>
          </p:cNvPr>
          <p:cNvSpPr txBox="1"/>
          <p:nvPr/>
        </p:nvSpPr>
        <p:spPr>
          <a:xfrm>
            <a:off x="2334588" y="1621802"/>
            <a:ext cx="108241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Training</a:t>
            </a:r>
          </a:p>
        </p:txBody>
      </p:sp>
      <p:sp>
        <p:nvSpPr>
          <p:cNvPr id="12" name="TextBox 11">
            <a:extLst>
              <a:ext uri="{FF2B5EF4-FFF2-40B4-BE49-F238E27FC236}">
                <a16:creationId xmlns:a16="http://schemas.microsoft.com/office/drawing/2014/main" id="{CDD97A8A-0395-A516-C5DF-014C209952E3}"/>
              </a:ext>
            </a:extLst>
          </p:cNvPr>
          <p:cNvSpPr txBox="1"/>
          <p:nvPr/>
        </p:nvSpPr>
        <p:spPr>
          <a:xfrm>
            <a:off x="8125788" y="1638802"/>
            <a:ext cx="988284"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Testing</a:t>
            </a:r>
          </a:p>
        </p:txBody>
      </p:sp>
    </p:spTree>
    <p:extLst>
      <p:ext uri="{BB962C8B-B14F-4D97-AF65-F5344CB8AC3E}">
        <p14:creationId xmlns:p14="http://schemas.microsoft.com/office/powerpoint/2010/main" val="306390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Approach</a:t>
            </a:r>
          </a:p>
        </p:txBody>
      </p:sp>
      <p:sp>
        <p:nvSpPr>
          <p:cNvPr id="4" name="TextBox 3">
            <a:extLst>
              <a:ext uri="{FF2B5EF4-FFF2-40B4-BE49-F238E27FC236}">
                <a16:creationId xmlns:a16="http://schemas.microsoft.com/office/drawing/2014/main" id="{A7D86AD0-6CBB-09E8-D55F-320B80F52DD1}"/>
              </a:ext>
            </a:extLst>
          </p:cNvPr>
          <p:cNvSpPr txBox="1"/>
          <p:nvPr/>
        </p:nvSpPr>
        <p:spPr>
          <a:xfrm>
            <a:off x="419100" y="2057400"/>
            <a:ext cx="11353800" cy="4278094"/>
          </a:xfrm>
          <a:prstGeom prst="rect">
            <a:avLst/>
          </a:prstGeom>
          <a:noFill/>
        </p:spPr>
        <p:txBody>
          <a:bodyPr wrap="square" rtlCol="0">
            <a:spAutoFit/>
          </a:bodyPr>
          <a:lstStyle/>
          <a:p>
            <a:pPr algn="l">
              <a:buFont typeface="+mj-lt"/>
              <a:buAutoNum type="arabicPeriod"/>
            </a:pPr>
            <a:r>
              <a:rPr lang="en-US" sz="1600" b="1" i="0" dirty="0">
                <a:effectLst/>
                <a:latin typeface="Arial" panose="020B0604020202020204" pitchFamily="34" charset="0"/>
                <a:cs typeface="Arial" panose="020B0604020202020204" pitchFamily="34" charset="0"/>
              </a:rPr>
              <a:t> Data Pre-processing: </a:t>
            </a:r>
            <a:r>
              <a:rPr lang="en-US" sz="1600" b="0" i="0" dirty="0">
                <a:effectLst/>
                <a:latin typeface="Arial" panose="020B0604020202020204" pitchFamily="34" charset="0"/>
                <a:cs typeface="Arial" panose="020B0604020202020204" pitchFamily="34" charset="0"/>
              </a:rPr>
              <a:t>Loaded training and testing datasets, and then perform </a:t>
            </a:r>
            <a:r>
              <a:rPr lang="en-US" sz="1600" b="1" i="0" dirty="0">
                <a:effectLst/>
                <a:latin typeface="Arial" panose="020B0604020202020204" pitchFamily="34" charset="0"/>
                <a:cs typeface="Arial" panose="020B0604020202020204" pitchFamily="34" charset="0"/>
              </a:rPr>
              <a:t>data cleaning</a:t>
            </a:r>
            <a:r>
              <a:rPr lang="en-US" sz="1600" b="1" dirty="0">
                <a:latin typeface="Arial" panose="020B0604020202020204" pitchFamily="34" charset="0"/>
                <a:cs typeface="Arial" panose="020B0604020202020204" pitchFamily="34" charset="0"/>
              </a:rPr>
              <a:t> and</a:t>
            </a:r>
            <a:r>
              <a:rPr lang="en-US" sz="1600" b="1" i="0" dirty="0">
                <a:effectLst/>
                <a:latin typeface="Arial" panose="020B0604020202020204" pitchFamily="34" charset="0"/>
                <a:cs typeface="Arial" panose="020B0604020202020204" pitchFamily="34" charset="0"/>
              </a:rPr>
              <a:t> transformation </a:t>
            </a:r>
            <a:r>
              <a:rPr lang="en-US" sz="1600" b="0" i="0" dirty="0">
                <a:effectLst/>
                <a:latin typeface="Arial" panose="020B0604020202020204" pitchFamily="34" charset="0"/>
                <a:cs typeface="Arial" panose="020B0604020202020204" pitchFamily="34" charset="0"/>
              </a:rPr>
              <a:t>to ensure that the data is consistent and accurate. </a:t>
            </a:r>
            <a:r>
              <a:rPr lang="en-US" sz="1600" dirty="0">
                <a:latin typeface="Arial" panose="020B0604020202020204" pitchFamily="34" charset="0"/>
                <a:cs typeface="Arial" panose="020B0604020202020204" pitchFamily="34" charset="0"/>
              </a:rPr>
              <a:t>A</a:t>
            </a:r>
            <a:r>
              <a:rPr lang="en-US" sz="1600" b="0" i="0" dirty="0">
                <a:effectLst/>
                <a:latin typeface="Arial" panose="020B0604020202020204" pitchFamily="34" charset="0"/>
                <a:cs typeface="Arial" panose="020B0604020202020204" pitchFamily="34" charset="0"/>
              </a:rPr>
              <a:t>nalyze the data and identify any irrelevant features that can be excluded from the model.</a:t>
            </a:r>
          </a:p>
          <a:p>
            <a:pPr algn="l"/>
            <a:endParaRPr lang="en-US" sz="1600" b="0" i="0" dirty="0">
              <a:effectLst/>
              <a:latin typeface="Arial" panose="020B0604020202020204" pitchFamily="34" charset="0"/>
              <a:cs typeface="Arial" panose="020B0604020202020204" pitchFamily="34" charset="0"/>
            </a:endParaRPr>
          </a:p>
          <a:p>
            <a:pPr algn="l"/>
            <a:r>
              <a:rPr lang="en-US" sz="1600" b="1" dirty="0">
                <a:latin typeface="Arial" panose="020B0604020202020204" pitchFamily="34" charset="0"/>
                <a:cs typeface="Arial" panose="020B0604020202020204" pitchFamily="34" charset="0"/>
              </a:rPr>
              <a:t>2. </a:t>
            </a:r>
            <a:r>
              <a:rPr lang="en-US" sz="1600" b="1" i="0" dirty="0">
                <a:effectLst/>
                <a:latin typeface="Arial" panose="020B0604020202020204" pitchFamily="34" charset="0"/>
                <a:cs typeface="Arial" panose="020B0604020202020204" pitchFamily="34" charset="0"/>
              </a:rPr>
              <a:t>Feature Selection: </a:t>
            </a:r>
            <a:r>
              <a:rPr lang="en-US" sz="1600" dirty="0">
                <a:latin typeface="Arial" panose="020B0604020202020204" pitchFamily="34" charset="0"/>
                <a:cs typeface="Arial" panose="020B0604020202020204" pitchFamily="34" charset="0"/>
              </a:rPr>
              <a:t>S</a:t>
            </a:r>
            <a:r>
              <a:rPr lang="en-US" sz="1600" b="0" i="0" dirty="0">
                <a:effectLst/>
                <a:latin typeface="Arial" panose="020B0604020202020204" pitchFamily="34" charset="0"/>
                <a:cs typeface="Arial" panose="020B0604020202020204" pitchFamily="34" charset="0"/>
              </a:rPr>
              <a:t>elect the most relevant features that have the </a:t>
            </a:r>
            <a:r>
              <a:rPr lang="en-US" sz="1600" b="1" i="0" dirty="0">
                <a:effectLst/>
                <a:latin typeface="Arial" panose="020B0604020202020204" pitchFamily="34" charset="0"/>
                <a:cs typeface="Arial" panose="020B0604020202020204" pitchFamily="34" charset="0"/>
              </a:rPr>
              <a:t>greatest impact on the accuracy</a:t>
            </a:r>
            <a:r>
              <a:rPr lang="en-US" sz="1600" b="0" i="0" dirty="0">
                <a:effectLst/>
                <a:latin typeface="Arial" panose="020B0604020202020204" pitchFamily="34" charset="0"/>
                <a:cs typeface="Arial" panose="020B0604020202020204" pitchFamily="34" charset="0"/>
              </a:rPr>
              <a:t> of the model. We can use feature selection algorithms such as p-value to identify the best subset of features.</a:t>
            </a:r>
          </a:p>
          <a:p>
            <a:pPr algn="l">
              <a:buFont typeface="+mj-lt"/>
              <a:buAutoNum type="arabicPeriod"/>
            </a:pPr>
            <a:endParaRPr lang="en-US" sz="1600" b="0" i="0" dirty="0">
              <a:effectLst/>
              <a:latin typeface="Arial" panose="020B0604020202020204" pitchFamily="34" charset="0"/>
              <a:cs typeface="Arial" panose="020B0604020202020204" pitchFamily="34" charset="0"/>
            </a:endParaRPr>
          </a:p>
          <a:p>
            <a:pPr algn="l"/>
            <a:r>
              <a:rPr lang="en-US" sz="1600" b="1" i="0" dirty="0">
                <a:effectLst/>
                <a:latin typeface="Arial" panose="020B0604020202020204" pitchFamily="34" charset="0"/>
                <a:cs typeface="Arial" panose="020B0604020202020204" pitchFamily="34" charset="0"/>
              </a:rPr>
              <a:t>3. Model Training: </a:t>
            </a:r>
            <a:r>
              <a:rPr lang="en-US" sz="1600" dirty="0">
                <a:latin typeface="Arial" panose="020B0604020202020204" pitchFamily="34" charset="0"/>
                <a:cs typeface="Arial" panose="020B0604020202020204" pitchFamily="34" charset="0"/>
              </a:rPr>
              <a:t>T</a:t>
            </a:r>
            <a:r>
              <a:rPr lang="en-US" sz="1600" b="0" i="0" dirty="0">
                <a:effectLst/>
                <a:latin typeface="Arial" panose="020B0604020202020204" pitchFamily="34" charset="0"/>
                <a:cs typeface="Arial" panose="020B0604020202020204" pitchFamily="34" charset="0"/>
              </a:rPr>
              <a:t>rained five different machine learning models – </a:t>
            </a:r>
            <a:r>
              <a:rPr lang="en-US" sz="1600" b="1" i="0" dirty="0">
                <a:effectLst/>
                <a:latin typeface="Arial" panose="020B0604020202020204" pitchFamily="34" charset="0"/>
                <a:cs typeface="Arial" panose="020B0604020202020204" pitchFamily="34" charset="0"/>
              </a:rPr>
              <a:t>Logistic Regression, </a:t>
            </a:r>
            <a:r>
              <a:rPr lang="en-US" sz="1600" b="1" i="0" dirty="0" err="1">
                <a:effectLst/>
                <a:latin typeface="Arial" panose="020B0604020202020204" pitchFamily="34" charset="0"/>
                <a:cs typeface="Arial" panose="020B0604020202020204" pitchFamily="34" charset="0"/>
              </a:rPr>
              <a:t>XGBoost</a:t>
            </a:r>
            <a:r>
              <a:rPr lang="en-US" sz="1600" b="1" i="0" dirty="0">
                <a:effectLst/>
                <a:latin typeface="Arial" panose="020B0604020202020204" pitchFamily="34" charset="0"/>
                <a:cs typeface="Arial" panose="020B0604020202020204" pitchFamily="34" charset="0"/>
              </a:rPr>
              <a:t>, SVM, Decision tree classifier and Random forest</a:t>
            </a:r>
            <a:r>
              <a:rPr lang="en-US" sz="1600" b="0" i="0" dirty="0">
                <a:effectLst/>
                <a:latin typeface="Arial" panose="020B0604020202020204" pitchFamily="34" charset="0"/>
                <a:cs typeface="Arial" panose="020B0604020202020204" pitchFamily="34" charset="0"/>
              </a:rPr>
              <a:t> for classification. Use the selected features from the previous step as inputs to these models. </a:t>
            </a:r>
          </a:p>
          <a:p>
            <a:pPr algn="l"/>
            <a:endParaRPr lang="en-US" sz="1600" b="0" i="0" dirty="0">
              <a:effectLst/>
              <a:latin typeface="Arial" panose="020B0604020202020204" pitchFamily="34" charset="0"/>
              <a:cs typeface="Arial" panose="020B0604020202020204" pitchFamily="34" charset="0"/>
            </a:endParaRPr>
          </a:p>
          <a:p>
            <a:pPr algn="l"/>
            <a:r>
              <a:rPr lang="en-US" sz="1600" b="1" i="0" dirty="0">
                <a:effectLst/>
                <a:latin typeface="Arial" panose="020B0604020202020204" pitchFamily="34" charset="0"/>
                <a:cs typeface="Arial" panose="020B0604020202020204" pitchFamily="34" charset="0"/>
              </a:rPr>
              <a:t>4. Model Evaluation: </a:t>
            </a:r>
            <a:r>
              <a:rPr lang="en-US" sz="1600" dirty="0">
                <a:latin typeface="Arial" panose="020B0604020202020204" pitchFamily="34" charset="0"/>
                <a:cs typeface="Arial" panose="020B0604020202020204" pitchFamily="34" charset="0"/>
              </a:rPr>
              <a:t>E</a:t>
            </a:r>
            <a:r>
              <a:rPr lang="en-US" sz="1600" b="0" i="0" dirty="0">
                <a:effectLst/>
                <a:latin typeface="Arial" panose="020B0604020202020204" pitchFamily="34" charset="0"/>
                <a:cs typeface="Arial" panose="020B0604020202020204" pitchFamily="34" charset="0"/>
              </a:rPr>
              <a:t>valuate the performance of the trained models using various metrics such as </a:t>
            </a:r>
            <a:r>
              <a:rPr lang="en-US" sz="1600" b="1" i="0" dirty="0">
                <a:effectLst/>
                <a:latin typeface="Arial" panose="020B0604020202020204" pitchFamily="34" charset="0"/>
                <a:cs typeface="Arial" panose="020B0604020202020204" pitchFamily="34" charset="0"/>
              </a:rPr>
              <a:t>accuracy</a:t>
            </a:r>
            <a:r>
              <a:rPr lang="en-US" sz="1600" b="0" i="0" dirty="0">
                <a:effectLst/>
                <a:latin typeface="Arial" panose="020B0604020202020204" pitchFamily="34" charset="0"/>
                <a:cs typeface="Arial" panose="020B0604020202020204" pitchFamily="34" charset="0"/>
              </a:rPr>
              <a:t>, precision, recall, and F1-score. </a:t>
            </a:r>
            <a:r>
              <a:rPr lang="en-US" sz="1600" dirty="0">
                <a:latin typeface="Arial" panose="020B0604020202020204" pitchFamily="34" charset="0"/>
                <a:cs typeface="Arial" panose="020B0604020202020204" pitchFamily="34" charset="0"/>
              </a:rPr>
              <a:t>C</a:t>
            </a:r>
            <a:r>
              <a:rPr lang="en-US" sz="1600" b="0" i="0" dirty="0">
                <a:effectLst/>
                <a:latin typeface="Arial" panose="020B0604020202020204" pitchFamily="34" charset="0"/>
                <a:cs typeface="Arial" panose="020B0604020202020204" pitchFamily="34" charset="0"/>
              </a:rPr>
              <a:t>ompare the performance of the different models to identify the best-performing model.</a:t>
            </a:r>
          </a:p>
          <a:p>
            <a:pPr algn="l"/>
            <a:endParaRPr lang="en-US" sz="1600" b="0" i="0" dirty="0">
              <a:effectLst/>
              <a:latin typeface="Arial" panose="020B0604020202020204" pitchFamily="34" charset="0"/>
              <a:cs typeface="Arial" panose="020B0604020202020204" pitchFamily="34" charset="0"/>
            </a:endParaRPr>
          </a:p>
          <a:p>
            <a:pPr algn="l"/>
            <a:r>
              <a:rPr lang="en-US" sz="1600" b="1" dirty="0">
                <a:latin typeface="Arial" panose="020B0604020202020204" pitchFamily="34" charset="0"/>
                <a:cs typeface="Arial" panose="020B0604020202020204" pitchFamily="34" charset="0"/>
              </a:rPr>
              <a:t>5.</a:t>
            </a:r>
            <a:r>
              <a:rPr lang="en-US" sz="1600" b="1" i="0" dirty="0">
                <a:effectLst/>
                <a:latin typeface="Arial" panose="020B0604020202020204" pitchFamily="34" charset="0"/>
                <a:cs typeface="Arial" panose="020B0604020202020204" pitchFamily="34" charset="0"/>
              </a:rPr>
              <a:t>Model Testing: </a:t>
            </a:r>
            <a:r>
              <a:rPr lang="en-US" sz="1600" b="0" i="0" dirty="0">
                <a:effectLst/>
                <a:latin typeface="Arial" panose="020B0604020202020204" pitchFamily="34" charset="0"/>
                <a:cs typeface="Arial" panose="020B0604020202020204" pitchFamily="34" charset="0"/>
              </a:rPr>
              <a:t>Use the testing dataset to evaluate the performance of the best-performing model. </a:t>
            </a:r>
            <a:r>
              <a:rPr lang="en-US" sz="1600" dirty="0">
                <a:latin typeface="Arial" panose="020B0604020202020204" pitchFamily="34" charset="0"/>
                <a:cs typeface="Arial" panose="020B0604020202020204" pitchFamily="34" charset="0"/>
              </a:rPr>
              <a:t>G</a:t>
            </a:r>
            <a:r>
              <a:rPr lang="en-US" sz="1600" b="0" i="0" dirty="0">
                <a:effectLst/>
                <a:latin typeface="Arial" panose="020B0604020202020204" pitchFamily="34" charset="0"/>
                <a:cs typeface="Arial" panose="020B0604020202020204" pitchFamily="34" charset="0"/>
              </a:rPr>
              <a:t>enerate a confusion matrix to visualize the classification results.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Technical Approach – Logistic Regression</a:t>
            </a:r>
          </a:p>
        </p:txBody>
      </p:sp>
      <p:pic>
        <p:nvPicPr>
          <p:cNvPr id="1026" name="Picture 2" descr="Logistic Regression in Machine Learning - Javatpoint">
            <a:extLst>
              <a:ext uri="{FF2B5EF4-FFF2-40B4-BE49-F238E27FC236}">
                <a16:creationId xmlns:a16="http://schemas.microsoft.com/office/drawing/2014/main" id="{AD34E8A5-691F-FACC-4314-3AA8EC9E21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0" y="2667000"/>
            <a:ext cx="4800600" cy="2880360"/>
          </a:xfrm>
          <a:prstGeom prst="rect">
            <a:avLst/>
          </a:prstGeom>
          <a:solidFill>
            <a:srgbClr val="FFFFFF"/>
          </a:solidFill>
        </p:spPr>
      </p:pic>
      <p:sp>
        <p:nvSpPr>
          <p:cNvPr id="4" name="TextBox 3">
            <a:extLst>
              <a:ext uri="{FF2B5EF4-FFF2-40B4-BE49-F238E27FC236}">
                <a16:creationId xmlns:a16="http://schemas.microsoft.com/office/drawing/2014/main" id="{A7D86AD0-6CBB-09E8-D55F-320B80F52DD1}"/>
              </a:ext>
            </a:extLst>
          </p:cNvPr>
          <p:cNvSpPr txBox="1"/>
          <p:nvPr/>
        </p:nvSpPr>
        <p:spPr>
          <a:xfrm>
            <a:off x="228600" y="1777175"/>
            <a:ext cx="7086600" cy="5082380"/>
          </a:xfrm>
          <a:prstGeom prst="rect">
            <a:avLst/>
          </a:prstGeom>
        </p:spPr>
        <p:txBody>
          <a:bodyPr vert="horz" lIns="91440" tIns="45720" rIns="91440" bIns="45720" rtlCol="0">
            <a:noAutofit/>
          </a:bodyPr>
          <a:lstStyle/>
          <a:p>
            <a:pPr>
              <a:lnSpc>
                <a:spcPct val="90000"/>
              </a:lnSpc>
              <a:spcAft>
                <a:spcPts val="600"/>
              </a:spcAft>
              <a:buSzPct val="100000"/>
              <a:buFont typeface="Arial" pitchFamily="34" charset="0"/>
              <a:buChar char="▪"/>
            </a:pPr>
            <a:r>
              <a:rPr lang="en-US" sz="1500" b="0" i="0" dirty="0">
                <a:effectLst/>
                <a:latin typeface="Arial" panose="020B0604020202020204" pitchFamily="34" charset="0"/>
                <a:cs typeface="Arial" panose="020B0604020202020204" pitchFamily="34" charset="0"/>
              </a:rPr>
              <a:t> </a:t>
            </a:r>
            <a:r>
              <a:rPr lang="en-US" sz="1500" b="1" i="0" dirty="0">
                <a:effectLst/>
                <a:latin typeface="Arial" panose="020B0604020202020204" pitchFamily="34" charset="0"/>
                <a:cs typeface="Arial" panose="020B0604020202020204" pitchFamily="34" charset="0"/>
              </a:rPr>
              <a:t>Data Preparation: </a:t>
            </a:r>
            <a:r>
              <a:rPr lang="en-US" sz="1500" dirty="0">
                <a:latin typeface="Arial" panose="020B0604020202020204" pitchFamily="34" charset="0"/>
                <a:cs typeface="Arial" panose="020B0604020202020204" pitchFamily="34" charset="0"/>
              </a:rPr>
              <a:t>C</a:t>
            </a:r>
            <a:r>
              <a:rPr lang="en-US" sz="1500" b="0" i="0" dirty="0">
                <a:effectLst/>
                <a:latin typeface="Arial" panose="020B0604020202020204" pitchFamily="34" charset="0"/>
                <a:cs typeface="Arial" panose="020B0604020202020204" pitchFamily="34" charset="0"/>
              </a:rPr>
              <a:t>lean the data, handling missing values, and converting categorical variables into numerical data.</a:t>
            </a:r>
          </a:p>
          <a:p>
            <a:pPr>
              <a:lnSpc>
                <a:spcPct val="90000"/>
              </a:lnSpc>
              <a:spcAft>
                <a:spcPts val="600"/>
              </a:spcAft>
              <a:buSzPct val="100000"/>
              <a:buFont typeface="Arial" pitchFamily="34" charset="0"/>
              <a:buChar char="▪"/>
            </a:pPr>
            <a:endParaRPr lang="en-US" sz="15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500" b="1" i="0" dirty="0">
                <a:effectLst/>
                <a:latin typeface="Arial" panose="020B0604020202020204" pitchFamily="34" charset="0"/>
                <a:cs typeface="Arial" panose="020B0604020202020204" pitchFamily="34" charset="0"/>
              </a:rPr>
              <a:t> Splitting the Data: </a:t>
            </a:r>
            <a:r>
              <a:rPr lang="en-US" sz="1500" b="0" i="0" dirty="0">
                <a:effectLst/>
                <a:latin typeface="Arial" panose="020B0604020202020204" pitchFamily="34" charset="0"/>
                <a:cs typeface="Arial" panose="020B0604020202020204" pitchFamily="34" charset="0"/>
              </a:rPr>
              <a:t>The data is then divided into training and testing sets. </a:t>
            </a:r>
          </a:p>
          <a:p>
            <a:pPr>
              <a:lnSpc>
                <a:spcPct val="90000"/>
              </a:lnSpc>
              <a:spcAft>
                <a:spcPts val="600"/>
              </a:spcAft>
              <a:buSzPct val="100000"/>
            </a:pPr>
            <a:endParaRPr lang="en-US" sz="15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500" b="0" i="0" dirty="0">
                <a:effectLst/>
                <a:latin typeface="Arial" panose="020B0604020202020204" pitchFamily="34" charset="0"/>
                <a:cs typeface="Arial" panose="020B0604020202020204" pitchFamily="34" charset="0"/>
              </a:rPr>
              <a:t> </a:t>
            </a:r>
            <a:r>
              <a:rPr lang="en-US" sz="1500" b="1" i="0" dirty="0">
                <a:effectLst/>
                <a:latin typeface="Arial" panose="020B0604020202020204" pitchFamily="34" charset="0"/>
                <a:cs typeface="Arial" panose="020B0604020202020204" pitchFamily="34" charset="0"/>
              </a:rPr>
              <a:t>Creating the Model: </a:t>
            </a:r>
            <a:r>
              <a:rPr lang="en-US" sz="1500" b="0" i="0" dirty="0">
                <a:effectLst/>
                <a:latin typeface="Arial" panose="020B0604020202020204" pitchFamily="34" charset="0"/>
                <a:cs typeface="Arial" panose="020B0604020202020204" pitchFamily="34" charset="0"/>
              </a:rPr>
              <a:t>A logistic regression model is created using the training data. The predicted probabilities of the target class are created by the logistic model by applying a logistic function to a linear combination of the input features.</a:t>
            </a:r>
          </a:p>
          <a:p>
            <a:pPr>
              <a:lnSpc>
                <a:spcPct val="90000"/>
              </a:lnSpc>
              <a:spcAft>
                <a:spcPts val="600"/>
              </a:spcAft>
              <a:buSzPct val="100000"/>
              <a:buFont typeface="Arial" pitchFamily="34" charset="0"/>
              <a:buChar char="▪"/>
            </a:pPr>
            <a:endParaRPr lang="en-US" sz="15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500" b="0" i="0" dirty="0">
                <a:effectLst/>
                <a:latin typeface="Arial" panose="020B0604020202020204" pitchFamily="34" charset="0"/>
                <a:cs typeface="Arial" panose="020B0604020202020204" pitchFamily="34" charset="0"/>
              </a:rPr>
              <a:t> </a:t>
            </a:r>
            <a:r>
              <a:rPr lang="en-US" sz="1500" b="1" i="0" dirty="0">
                <a:effectLst/>
                <a:latin typeface="Arial" panose="020B0604020202020204" pitchFamily="34" charset="0"/>
                <a:cs typeface="Arial" panose="020B0604020202020204" pitchFamily="34" charset="0"/>
              </a:rPr>
              <a:t>Training the Model: </a:t>
            </a:r>
            <a:r>
              <a:rPr lang="en-US" sz="1500" b="0" i="0" dirty="0">
                <a:effectLst/>
                <a:latin typeface="Arial" panose="020B0604020202020204" pitchFamily="34" charset="0"/>
                <a:cs typeface="Arial" panose="020B0604020202020204" pitchFamily="34" charset="0"/>
              </a:rPr>
              <a:t>The logistic regression model is trained using an optimization approach such as gradient descent.</a:t>
            </a:r>
          </a:p>
          <a:p>
            <a:pPr>
              <a:lnSpc>
                <a:spcPct val="90000"/>
              </a:lnSpc>
              <a:spcAft>
                <a:spcPts val="600"/>
              </a:spcAft>
              <a:buSzPct val="100000"/>
              <a:buFont typeface="Arial" pitchFamily="34" charset="0"/>
              <a:buChar char="▪"/>
            </a:pPr>
            <a:endParaRPr lang="en-US" sz="1500" b="0"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500" b="1" i="0" dirty="0">
                <a:effectLst/>
                <a:latin typeface="Arial" panose="020B0604020202020204" pitchFamily="34" charset="0"/>
                <a:cs typeface="Arial" panose="020B0604020202020204" pitchFamily="34" charset="0"/>
              </a:rPr>
              <a:t> Making Predictions: </a:t>
            </a:r>
            <a:r>
              <a:rPr lang="en-US" sz="1500" b="0" i="0" dirty="0">
                <a:effectLst/>
                <a:latin typeface="Arial" panose="020B0604020202020204" pitchFamily="34" charset="0"/>
                <a:cs typeface="Arial" panose="020B0604020202020204" pitchFamily="34" charset="0"/>
              </a:rPr>
              <a:t>Once the model is trained, it can be used to make predictions on the testing set. The predicted class labels are obtained by applying a threshold to the predicted probabilities.</a:t>
            </a:r>
          </a:p>
          <a:p>
            <a:pPr>
              <a:lnSpc>
                <a:spcPct val="90000"/>
              </a:lnSpc>
              <a:spcAft>
                <a:spcPts val="600"/>
              </a:spcAft>
              <a:buSzPct val="100000"/>
              <a:buFont typeface="Arial" pitchFamily="34" charset="0"/>
              <a:buChar char="▪"/>
            </a:pPr>
            <a:endParaRPr lang="en-US" sz="1500" b="1" i="0" dirty="0">
              <a:effectLst/>
              <a:latin typeface="Arial" panose="020B0604020202020204" pitchFamily="34" charset="0"/>
              <a:cs typeface="Arial" panose="020B0604020202020204" pitchFamily="34" charset="0"/>
            </a:endParaRPr>
          </a:p>
          <a:p>
            <a:pPr>
              <a:lnSpc>
                <a:spcPct val="90000"/>
              </a:lnSpc>
              <a:spcAft>
                <a:spcPts val="600"/>
              </a:spcAft>
              <a:buSzPct val="100000"/>
              <a:buFont typeface="Arial" pitchFamily="34" charset="0"/>
              <a:buChar char="▪"/>
            </a:pPr>
            <a:r>
              <a:rPr lang="en-US" sz="1500" b="1" i="0" dirty="0">
                <a:effectLst/>
                <a:latin typeface="Arial" panose="020B0604020202020204" pitchFamily="34" charset="0"/>
                <a:cs typeface="Arial" panose="020B0604020202020204" pitchFamily="34" charset="0"/>
              </a:rPr>
              <a:t> Model Evaluation: </a:t>
            </a:r>
            <a:r>
              <a:rPr lang="en-US" sz="1500" b="0" i="0" dirty="0">
                <a:effectLst/>
                <a:latin typeface="Arial" panose="020B0604020202020204" pitchFamily="34" charset="0"/>
                <a:cs typeface="Arial" panose="020B0604020202020204" pitchFamily="34" charset="0"/>
              </a:rPr>
              <a:t>The performance of the logistic regression model is evaluated using various metrics such as accuracy, precision, recall, F1 score. </a:t>
            </a:r>
          </a:p>
        </p:txBody>
      </p:sp>
    </p:spTree>
    <p:extLst>
      <p:ext uri="{BB962C8B-B14F-4D97-AF65-F5344CB8AC3E}">
        <p14:creationId xmlns:p14="http://schemas.microsoft.com/office/powerpoint/2010/main" val="154177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Technical Approach – </a:t>
            </a:r>
            <a:r>
              <a:rPr lang="en-US"/>
              <a:t>XGBoost</a:t>
            </a:r>
            <a:endParaRPr lang="en-US" dirty="0"/>
          </a:p>
        </p:txBody>
      </p:sp>
      <p:sp>
        <p:nvSpPr>
          <p:cNvPr id="4" name="TextBox 3">
            <a:extLst>
              <a:ext uri="{FF2B5EF4-FFF2-40B4-BE49-F238E27FC236}">
                <a16:creationId xmlns:a16="http://schemas.microsoft.com/office/drawing/2014/main" id="{A7D86AD0-6CBB-09E8-D55F-320B80F52DD1}"/>
              </a:ext>
            </a:extLst>
          </p:cNvPr>
          <p:cNvSpPr txBox="1"/>
          <p:nvPr/>
        </p:nvSpPr>
        <p:spPr>
          <a:xfrm>
            <a:off x="228600" y="1578418"/>
            <a:ext cx="6096000" cy="5032375"/>
          </a:xfrm>
          <a:prstGeom prst="rect">
            <a:avLst/>
          </a:prstGeom>
        </p:spPr>
        <p:txBody>
          <a:bodyPr vert="horz" lIns="91440" tIns="45720" rIns="91440" bIns="45720" rtlCol="0">
            <a:noAutofit/>
          </a:bodyPr>
          <a:lstStyle/>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Load the dataset</a:t>
            </a:r>
          </a:p>
          <a:p>
            <a:pPr marL="285750" indent="-285750">
              <a:lnSpc>
                <a:spcPct val="90000"/>
              </a:lnSpc>
              <a:spcAft>
                <a:spcPts val="600"/>
              </a:spcAft>
              <a:buSzPct val="100000"/>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Split the dataset: </a:t>
            </a:r>
            <a:r>
              <a:rPr lang="en-US" sz="1400" dirty="0">
                <a:latin typeface="Arial" panose="020B0604020202020204" pitchFamily="34" charset="0"/>
                <a:cs typeface="Arial" panose="020B0604020202020204" pitchFamily="34" charset="0"/>
              </a:rPr>
              <a:t>Split the dataset into training and testing sets. </a:t>
            </a:r>
          </a:p>
          <a:p>
            <a:pPr marL="285750" indent="-285750">
              <a:lnSpc>
                <a:spcPct val="90000"/>
              </a:lnSpc>
              <a:spcAft>
                <a:spcPts val="600"/>
              </a:spcAft>
              <a:buSzPct val="100000"/>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Define the </a:t>
            </a:r>
            <a:r>
              <a:rPr lang="en-US" sz="1400" b="1" dirty="0" err="1">
                <a:latin typeface="Arial" panose="020B0604020202020204" pitchFamily="34" charset="0"/>
                <a:cs typeface="Arial" panose="020B0604020202020204" pitchFamily="34" charset="0"/>
              </a:rPr>
              <a:t>XGBoost</a:t>
            </a:r>
            <a:r>
              <a:rPr lang="en-US" sz="1400" b="1" dirty="0">
                <a:latin typeface="Arial" panose="020B0604020202020204" pitchFamily="34" charset="0"/>
                <a:cs typeface="Arial" panose="020B0604020202020204" pitchFamily="34" charset="0"/>
              </a:rPr>
              <a:t> model: </a:t>
            </a:r>
            <a:r>
              <a:rPr lang="en-US" sz="1400" dirty="0">
                <a:latin typeface="Arial" panose="020B0604020202020204" pitchFamily="34" charset="0"/>
                <a:cs typeface="Arial" panose="020B0604020202020204" pitchFamily="34" charset="0"/>
              </a:rPr>
              <a:t>Create an instance of the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model and define its hyperparameters. Set the evaluation metric to RMSE using the "</a:t>
            </a:r>
            <a:r>
              <a:rPr lang="en-US" sz="1400" dirty="0" err="1">
                <a:latin typeface="Arial" panose="020B0604020202020204" pitchFamily="34" charset="0"/>
                <a:cs typeface="Arial" panose="020B0604020202020204" pitchFamily="34" charset="0"/>
              </a:rPr>
              <a:t>eval_metric</a:t>
            </a:r>
            <a:r>
              <a:rPr lang="en-US" sz="1400" dirty="0">
                <a:latin typeface="Arial" panose="020B0604020202020204" pitchFamily="34" charset="0"/>
                <a:cs typeface="Arial" panose="020B0604020202020204" pitchFamily="34" charset="0"/>
              </a:rPr>
              <a:t>" parameter.</a:t>
            </a:r>
          </a:p>
          <a:p>
            <a:pPr marL="285750" indent="-285750">
              <a:lnSpc>
                <a:spcPct val="90000"/>
              </a:lnSpc>
              <a:spcAft>
                <a:spcPts val="600"/>
              </a:spcAft>
              <a:buSzPct val="1000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Train the model: </a:t>
            </a:r>
            <a:r>
              <a:rPr lang="en-US" sz="1400" dirty="0">
                <a:latin typeface="Arial" panose="020B0604020202020204" pitchFamily="34" charset="0"/>
                <a:cs typeface="Arial" panose="020B0604020202020204" pitchFamily="34" charset="0"/>
              </a:rPr>
              <a:t>Train the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model on the training data. The model will learn from the data and try to minimize the loss function to make accurate predictions.</a:t>
            </a:r>
          </a:p>
          <a:p>
            <a:pPr marL="285750" indent="-285750">
              <a:lnSpc>
                <a:spcPct val="90000"/>
              </a:lnSpc>
              <a:spcAft>
                <a:spcPts val="600"/>
              </a:spcAft>
              <a:buSzPct val="1000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Test the model: </a:t>
            </a:r>
            <a:r>
              <a:rPr lang="en-US" sz="1400" dirty="0">
                <a:latin typeface="Arial" panose="020B0604020202020204" pitchFamily="34" charset="0"/>
                <a:cs typeface="Arial" panose="020B0604020202020204" pitchFamily="34" charset="0"/>
              </a:rPr>
              <a:t>Test the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model on the testing data. The model will make predictions on the testing data and evaluate its performance using RMSE.</a:t>
            </a:r>
          </a:p>
          <a:p>
            <a:pPr marL="285750" indent="-285750">
              <a:lnSpc>
                <a:spcPct val="90000"/>
              </a:lnSpc>
              <a:spcAft>
                <a:spcPts val="600"/>
              </a:spcAft>
              <a:buSzPct val="1000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Tune the hyperparameters: </a:t>
            </a:r>
            <a:r>
              <a:rPr lang="en-US" sz="1400" dirty="0">
                <a:latin typeface="Arial" panose="020B0604020202020204" pitchFamily="34" charset="0"/>
                <a:cs typeface="Arial" panose="020B0604020202020204" pitchFamily="34" charset="0"/>
              </a:rPr>
              <a:t>If the performance of the model is not satisfactory, you can tune the hyperparameters of the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model. </a:t>
            </a:r>
          </a:p>
          <a:p>
            <a:pPr marL="285750" indent="-285750">
              <a:lnSpc>
                <a:spcPct val="90000"/>
              </a:lnSpc>
              <a:spcAft>
                <a:spcPts val="600"/>
              </a:spcAft>
              <a:buSzPct val="1000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90000"/>
              </a:lnSpc>
              <a:spcAft>
                <a:spcPts val="600"/>
              </a:spcAft>
              <a:buSzPct val="100000"/>
              <a:buFont typeface="Arial" panose="020B0604020202020204" pitchFamily="34" charset="0"/>
              <a:buChar char="•"/>
            </a:pPr>
            <a:r>
              <a:rPr lang="en-US" sz="1400" b="1" dirty="0">
                <a:latin typeface="Arial" panose="020B0604020202020204" pitchFamily="34" charset="0"/>
                <a:cs typeface="Arial" panose="020B0604020202020204" pitchFamily="34" charset="0"/>
              </a:rPr>
              <a:t>Make predictions: </a:t>
            </a:r>
            <a:r>
              <a:rPr lang="en-US" sz="1400" dirty="0">
                <a:latin typeface="Arial" panose="020B0604020202020204" pitchFamily="34" charset="0"/>
                <a:cs typeface="Arial" panose="020B0604020202020204" pitchFamily="34" charset="0"/>
              </a:rPr>
              <a:t>Once the model is trained and its hyperparameters are optimized, it can be used to make predictions on new data.</a:t>
            </a:r>
          </a:p>
        </p:txBody>
      </p:sp>
      <p:pic>
        <p:nvPicPr>
          <p:cNvPr id="3" name="Picture 2" descr="XGBoost - GeeksforGeeks">
            <a:extLst>
              <a:ext uri="{FF2B5EF4-FFF2-40B4-BE49-F238E27FC236}">
                <a16:creationId xmlns:a16="http://schemas.microsoft.com/office/drawing/2014/main" id="{43083F52-6C82-190C-6E3D-02DCF9B45F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000" y="2558413"/>
            <a:ext cx="5486400" cy="3072384"/>
          </a:xfrm>
          <a:prstGeom prst="rect">
            <a:avLst/>
          </a:prstGeom>
          <a:solidFill>
            <a:srgbClr val="FFFFFF"/>
          </a:solidFill>
        </p:spPr>
      </p:pic>
    </p:spTree>
    <p:extLst>
      <p:ext uri="{BB962C8B-B14F-4D97-AF65-F5344CB8AC3E}">
        <p14:creationId xmlns:p14="http://schemas.microsoft.com/office/powerpoint/2010/main" val="390865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Technical Approach – SVM</a:t>
            </a:r>
          </a:p>
        </p:txBody>
      </p:sp>
      <p:sp>
        <p:nvSpPr>
          <p:cNvPr id="4" name="TextBox 3">
            <a:extLst>
              <a:ext uri="{FF2B5EF4-FFF2-40B4-BE49-F238E27FC236}">
                <a16:creationId xmlns:a16="http://schemas.microsoft.com/office/drawing/2014/main" id="{A7D86AD0-6CBB-09E8-D55F-320B80F52DD1}"/>
              </a:ext>
            </a:extLst>
          </p:cNvPr>
          <p:cNvSpPr txBox="1"/>
          <p:nvPr/>
        </p:nvSpPr>
        <p:spPr>
          <a:xfrm>
            <a:off x="152400" y="1981200"/>
            <a:ext cx="6548487" cy="4648200"/>
          </a:xfrm>
          <a:prstGeom prst="rect">
            <a:avLst/>
          </a:prstGeom>
        </p:spPr>
        <p:txBody>
          <a:bodyPr vert="horz" lIns="91440" tIns="45720" rIns="91440" bIns="45720" rtlCol="0">
            <a:noAutofit/>
          </a:bodyPr>
          <a:lstStyle/>
          <a:p>
            <a:pPr marL="457200" indent="-457200">
              <a:buFont typeface="+mj-lt"/>
              <a:buAutoNum type="arabicPeriod"/>
            </a:pPr>
            <a:r>
              <a:rPr lang="en-US" sz="1400" b="1" dirty="0">
                <a:latin typeface="Arial" panose="020B0604020202020204" pitchFamily="34" charset="0"/>
                <a:cs typeface="Arial" panose="020B0604020202020204" pitchFamily="34" charset="0"/>
              </a:rPr>
              <a:t>Load and preprocess the data: </a:t>
            </a:r>
            <a:r>
              <a:rPr lang="en-US" sz="1400" dirty="0">
                <a:latin typeface="Arial" panose="020B0604020202020204" pitchFamily="34" charset="0"/>
                <a:cs typeface="Arial" panose="020B0604020202020204" pitchFamily="34" charset="0"/>
              </a:rPr>
              <a:t>Load the dataset you want to use and preprocess it as needed. This may include scaling the features, encoding categorical variables, and splitting the data into training and testing sets.</a:t>
            </a:r>
          </a:p>
          <a:p>
            <a:pPr marL="457200" indent="-457200">
              <a:buFont typeface="+mj-lt"/>
              <a:buAutoNum type="arabicPeriod"/>
            </a:pPr>
            <a:endParaRPr lang="en-US" sz="1400"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Choose a kernel: </a:t>
            </a:r>
            <a:r>
              <a:rPr lang="en-US" sz="1400" dirty="0">
                <a:latin typeface="Arial" panose="020B0604020202020204" pitchFamily="34" charset="0"/>
                <a:cs typeface="Arial" panose="020B0604020202020204" pitchFamily="34" charset="0"/>
              </a:rPr>
              <a:t>There are several types of kernels you can use with SVM, including linear, polynomial, radial basis function (RBF), and sigmoid. Choose the kernel that is most appropriate for your dataset and problem.</a:t>
            </a:r>
          </a:p>
          <a:p>
            <a:pPr marL="457200" indent="-457200">
              <a:buFont typeface="+mj-lt"/>
              <a:buAutoNum type="arabicPeriod"/>
            </a:pPr>
            <a:endParaRPr lang="en-US" sz="1400"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Define the SVM model: </a:t>
            </a:r>
            <a:r>
              <a:rPr lang="en-US" sz="1400" dirty="0">
                <a:latin typeface="Arial" panose="020B0604020202020204" pitchFamily="34" charset="0"/>
                <a:cs typeface="Arial" panose="020B0604020202020204" pitchFamily="34" charset="0"/>
              </a:rPr>
              <a:t>Create an instance of the SVM model using the chosen kernel. Set the model parameters, including the regularization parameter C and the kernel parameters (if applicable).</a:t>
            </a:r>
          </a:p>
          <a:p>
            <a:pPr marL="457200" indent="-457200">
              <a:buFont typeface="+mj-lt"/>
              <a:buAutoNum type="arabicPeriod"/>
            </a:pPr>
            <a:endParaRPr lang="en-US" sz="1400"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Train the SVM model: </a:t>
            </a:r>
            <a:r>
              <a:rPr lang="en-US" sz="1400" dirty="0">
                <a:latin typeface="Arial" panose="020B0604020202020204" pitchFamily="34" charset="0"/>
                <a:cs typeface="Arial" panose="020B0604020202020204" pitchFamily="34" charset="0"/>
              </a:rPr>
              <a:t>Fit the SVM model to the training data. The model will learn the boundary that separates the different classes based on the kernel transformation.</a:t>
            </a:r>
          </a:p>
          <a:p>
            <a:pPr marL="457200" indent="-457200">
              <a:buFont typeface="+mj-lt"/>
              <a:buAutoNum type="arabicPeriod"/>
            </a:pPr>
            <a:endParaRPr lang="en-US" sz="1400"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Evaluate the SVM model: </a:t>
            </a:r>
            <a:r>
              <a:rPr lang="en-US" sz="1400" dirty="0">
                <a:latin typeface="Arial" panose="020B0604020202020204" pitchFamily="34" charset="0"/>
                <a:cs typeface="Arial" panose="020B0604020202020204" pitchFamily="34" charset="0"/>
              </a:rPr>
              <a:t>Use the trained SVM model to make predictions on the test data. Calculate the accuracy and other performance metrics to evaluate the model's performance.</a:t>
            </a:r>
          </a:p>
        </p:txBody>
      </p:sp>
      <p:pic>
        <p:nvPicPr>
          <p:cNvPr id="3" name="Picture 2" descr="Support Vector Machine (SVM) Algorithm - Javatpoint">
            <a:extLst>
              <a:ext uri="{FF2B5EF4-FFF2-40B4-BE49-F238E27FC236}">
                <a16:creationId xmlns:a16="http://schemas.microsoft.com/office/drawing/2014/main" id="{24077EE0-8F23-D562-C021-E3950BBEFB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643" b="-5"/>
          <a:stretch/>
        </p:blipFill>
        <p:spPr bwMode="auto">
          <a:xfrm>
            <a:off x="6858000" y="2514600"/>
            <a:ext cx="4800600" cy="3503354"/>
          </a:xfrm>
          <a:prstGeom prst="rect">
            <a:avLst/>
          </a:prstGeom>
          <a:solidFill>
            <a:srgbClr val="FFFFFF"/>
          </a:solidFill>
        </p:spPr>
      </p:pic>
    </p:spTree>
    <p:extLst>
      <p:ext uri="{BB962C8B-B14F-4D97-AF65-F5344CB8AC3E}">
        <p14:creationId xmlns:p14="http://schemas.microsoft.com/office/powerpoint/2010/main" val="414294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504</TotalTime>
  <Words>1334</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Franklin Gothic Medium</vt:lpstr>
      <vt:lpstr>Medical Design 16x9</vt:lpstr>
      <vt:lpstr>Revolutionizing Disease Diagnosis with Machine Learning and Symptom Mapping</vt:lpstr>
      <vt:lpstr>Content</vt:lpstr>
      <vt:lpstr>Problem Statement</vt:lpstr>
      <vt:lpstr>Data Source Description</vt:lpstr>
      <vt:lpstr>Data Source Description</vt:lpstr>
      <vt:lpstr>Technical Approach</vt:lpstr>
      <vt:lpstr>Technical Approach – Logistic Regression</vt:lpstr>
      <vt:lpstr>Technical Approach – XGBoost</vt:lpstr>
      <vt:lpstr>Technical Approach – SVM</vt:lpstr>
      <vt:lpstr>Technical Approach – Decision Tree</vt:lpstr>
      <vt:lpstr>Implementation</vt:lpstr>
      <vt:lpstr>Implementation</vt:lpstr>
      <vt:lpstr>Results</vt:lpstr>
      <vt:lpstr>Results</vt:lpstr>
      <vt:lpstr>Performance Comparison</vt:lpstr>
      <vt:lpstr>Performance Comparison</vt:lpstr>
      <vt:lpstr>Performance Comparison</vt:lpstr>
      <vt:lpstr>Conclusion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Disease Diagnosis with Machine Learning and Symptom Mapping</dc:title>
  <dc:creator>Aparna Sunil Chavan</dc:creator>
  <cp:lastModifiedBy>Aparna Sunil Chavan</cp:lastModifiedBy>
  <cp:revision>57</cp:revision>
  <dcterms:created xsi:type="dcterms:W3CDTF">2023-03-15T05:52:17Z</dcterms:created>
  <dcterms:modified xsi:type="dcterms:W3CDTF">2023-03-15T21:44:42Z</dcterms:modified>
</cp:coreProperties>
</file>