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AB8"/>
    <a:srgbClr val="83962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AppData\Roaming\Microsoft\Excel\Book1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 smtClean="0"/>
              <a:t>How </a:t>
            </a:r>
            <a:r>
              <a:rPr lang="en-IN" b="1" dirty="0"/>
              <a:t>old are you?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21-30 years</c:v>
              </c:pt>
              <c:pt idx="1">
                <c:v>31-40 years</c:v>
              </c:pt>
              <c:pt idx="2">
                <c:v>41-50 yaers</c:v>
              </c:pt>
              <c:pt idx="3">
                <c:v>51 years and above</c:v>
              </c:pt>
              <c:pt idx="4">
                <c:v>Less than 20 years</c:v>
              </c:pt>
            </c:strLit>
          </c:cat>
          <c:val>
            <c:numLit>
              <c:formatCode>General</c:formatCode>
              <c:ptCount val="5"/>
              <c:pt idx="0">
                <c:v>79</c:v>
              </c:pt>
              <c:pt idx="1">
                <c:v>81</c:v>
              </c:pt>
              <c:pt idx="2">
                <c:v>70</c:v>
              </c:pt>
              <c:pt idx="3">
                <c:v>19</c:v>
              </c:pt>
              <c:pt idx="4">
                <c:v>20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3897248"/>
        <c:axId val="753889632"/>
      </c:barChart>
      <c:catAx>
        <c:axId val="75389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889632"/>
        <c:crosses val="autoZero"/>
        <c:auto val="1"/>
        <c:lblAlgn val="ctr"/>
        <c:lblOffset val="100"/>
        <c:noMultiLvlLbl val="0"/>
      </c:catAx>
      <c:valAx>
        <c:axId val="753889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89724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(version 1).xlsb]Sheet12!PivotTable58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Why </a:t>
            </a:r>
            <a:r>
              <a:rPr lang="en-IN" dirty="0"/>
              <a:t>did you abandon the “Bag”, “Shopping Cart”?                                                                                                                                                      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Sheet12!$A$4:$A$8</c:f>
              <c:strCache>
                <c:ptCount val="5"/>
                <c:pt idx="0">
                  <c:v>Better alternative offer</c:v>
                </c:pt>
                <c:pt idx="1">
                  <c:v>Change in price</c:v>
                </c:pt>
                <c:pt idx="2">
                  <c:v>Lack of trust</c:v>
                </c:pt>
                <c:pt idx="3">
                  <c:v>No preferred mode of payment</c:v>
                </c:pt>
                <c:pt idx="4">
                  <c:v>Promo code not applicable</c:v>
                </c:pt>
              </c:strCache>
            </c:strRef>
          </c:cat>
          <c:val>
            <c:numRef>
              <c:f>Sheet12!$B$4:$B$8</c:f>
              <c:numCache>
                <c:formatCode>General</c:formatCode>
                <c:ptCount val="5"/>
                <c:pt idx="0">
                  <c:v>133</c:v>
                </c:pt>
                <c:pt idx="1">
                  <c:v>37</c:v>
                </c:pt>
                <c:pt idx="2">
                  <c:v>31</c:v>
                </c:pt>
                <c:pt idx="3">
                  <c:v>14</c:v>
                </c:pt>
                <c:pt idx="4">
                  <c:v>54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2307360"/>
        <c:axId val="792307904"/>
      </c:barChart>
      <c:catAx>
        <c:axId val="792307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307904"/>
        <c:crosses val="autoZero"/>
        <c:auto val="1"/>
        <c:lblAlgn val="ctr"/>
        <c:lblOffset val="100"/>
        <c:noMultiLvlLbl val="0"/>
      </c:catAx>
      <c:valAx>
        <c:axId val="7923079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30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How </a:t>
            </a:r>
            <a:r>
              <a:rPr lang="en-IN" dirty="0"/>
              <a:t>much time do you explore the e- retail store before making a purchase decision?                                                                 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11-15 mins</c:v>
              </c:pt>
              <c:pt idx="1">
                <c:v>1-5 mins</c:v>
              </c:pt>
              <c:pt idx="2">
                <c:v>6-10 mins</c:v>
              </c:pt>
              <c:pt idx="3">
                <c:v>Less than 1 min</c:v>
              </c:pt>
              <c:pt idx="4">
                <c:v>more than 15 mins</c:v>
              </c:pt>
            </c:strLit>
          </c:cat>
          <c:val>
            <c:numLit>
              <c:formatCode>General</c:formatCode>
              <c:ptCount val="5"/>
              <c:pt idx="0">
                <c:v>46</c:v>
              </c:pt>
              <c:pt idx="1">
                <c:v>14</c:v>
              </c:pt>
              <c:pt idx="2">
                <c:v>71</c:v>
              </c:pt>
              <c:pt idx="3">
                <c:v>15</c:v>
              </c:pt>
              <c:pt idx="4">
                <c:v>123</c:v>
              </c:pt>
            </c:numLit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2294848"/>
        <c:axId val="792295392"/>
      </c:barChart>
      <c:catAx>
        <c:axId val="79229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95392"/>
        <c:crosses val="autoZero"/>
        <c:auto val="1"/>
        <c:lblAlgn val="ctr"/>
        <c:lblOffset val="100"/>
        <c:noMultiLvlLbl val="0"/>
      </c:catAx>
      <c:valAx>
        <c:axId val="7922953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9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(version 1).xlsb]Sheet12!PivotTable58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Why </a:t>
            </a:r>
            <a:r>
              <a:rPr lang="en-IN" dirty="0"/>
              <a:t>did you abandon the “Bag”, “Shopping Cart”?                                                                                                                                                      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Sheet12!$A$4:$A$8</c:f>
              <c:strCache>
                <c:ptCount val="5"/>
                <c:pt idx="0">
                  <c:v>Better alternative offer</c:v>
                </c:pt>
                <c:pt idx="1">
                  <c:v>Change in price</c:v>
                </c:pt>
                <c:pt idx="2">
                  <c:v>Lack of trust</c:v>
                </c:pt>
                <c:pt idx="3">
                  <c:v>No preferred mode of payment</c:v>
                </c:pt>
                <c:pt idx="4">
                  <c:v>Promo code not applicable</c:v>
                </c:pt>
              </c:strCache>
            </c:strRef>
          </c:cat>
          <c:val>
            <c:numRef>
              <c:f>Sheet12!$B$4:$B$8</c:f>
              <c:numCache>
                <c:formatCode>General</c:formatCode>
                <c:ptCount val="5"/>
                <c:pt idx="0">
                  <c:v>133</c:v>
                </c:pt>
                <c:pt idx="1">
                  <c:v>37</c:v>
                </c:pt>
                <c:pt idx="2">
                  <c:v>31</c:v>
                </c:pt>
                <c:pt idx="3">
                  <c:v>14</c:v>
                </c:pt>
                <c:pt idx="4">
                  <c:v>54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2655184"/>
        <c:axId val="792663344"/>
      </c:barChart>
      <c:catAx>
        <c:axId val="79265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663344"/>
        <c:crosses val="autoZero"/>
        <c:auto val="1"/>
        <c:lblAlgn val="ctr"/>
        <c:lblOffset val="100"/>
        <c:noMultiLvlLbl val="0"/>
      </c:catAx>
      <c:valAx>
        <c:axId val="7926633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65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 smtClean="0"/>
              <a:t>After </a:t>
            </a:r>
            <a:r>
              <a:rPr lang="en-IN" sz="1600" b="1" dirty="0"/>
              <a:t>first visit, how do you reach the online retail store?                                                  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Direct URL</c:v>
              </c:pt>
              <c:pt idx="1">
                <c:v>E-mail</c:v>
              </c:pt>
              <c:pt idx="2">
                <c:v>Search Engine</c:v>
              </c:pt>
              <c:pt idx="3">
                <c:v>Social Media</c:v>
              </c:pt>
              <c:pt idx="4">
                <c:v>Via application</c:v>
              </c:pt>
            </c:strLit>
          </c:cat>
          <c:val>
            <c:numLit>
              <c:formatCode>General</c:formatCode>
              <c:ptCount val="5"/>
              <c:pt idx="0">
                <c:v>70</c:v>
              </c:pt>
              <c:pt idx="1">
                <c:v>18</c:v>
              </c:pt>
              <c:pt idx="2">
                <c:v>87</c:v>
              </c:pt>
              <c:pt idx="3">
                <c:v>8</c:v>
              </c:pt>
              <c:pt idx="4">
                <c:v>86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111136"/>
        <c:axId val="921110592"/>
      </c:barChart>
      <c:catAx>
        <c:axId val="92111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110592"/>
        <c:crosses val="autoZero"/>
        <c:auto val="1"/>
        <c:lblAlgn val="ctr"/>
        <c:lblOffset val="100"/>
        <c:noMultiLvlLbl val="0"/>
      </c:catAx>
      <c:valAx>
        <c:axId val="92111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11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(version 1).xlsb]Sheet16!PivotTable90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 smtClean="0"/>
              <a:t>The </a:t>
            </a:r>
            <a:r>
              <a:rPr lang="en-IN" sz="1600" b="1" dirty="0"/>
              <a:t>content on the website must be easy to read and understand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Sheet16!$A$4:$A$7</c:f>
              <c:strCache>
                <c:ptCount val="4"/>
                <c:pt idx="0">
                  <c:v>Agree (4)</c:v>
                </c:pt>
                <c:pt idx="1">
                  <c:v>Indifferent (3)</c:v>
                </c:pt>
                <c:pt idx="2">
                  <c:v>Strongly agree (5)</c:v>
                </c:pt>
                <c:pt idx="3">
                  <c:v>Strongly disagree (1)</c:v>
                </c:pt>
              </c:strCache>
            </c:strRef>
          </c:cat>
          <c:val>
            <c:numRef>
              <c:f>Sheet16!$B$4:$B$7</c:f>
              <c:numCache>
                <c:formatCode>General</c:formatCode>
                <c:ptCount val="4"/>
                <c:pt idx="0">
                  <c:v>80</c:v>
                </c:pt>
                <c:pt idx="1">
                  <c:v>7</c:v>
                </c:pt>
                <c:pt idx="2">
                  <c:v>164</c:v>
                </c:pt>
                <c:pt idx="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4793472"/>
        <c:axId val="824789664"/>
      </c:barChart>
      <c:catAx>
        <c:axId val="824793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89664"/>
        <c:crosses val="autoZero"/>
        <c:auto val="1"/>
        <c:lblAlgn val="ctr"/>
        <c:lblOffset val="100"/>
        <c:noMultiLvlLbl val="0"/>
      </c:catAx>
      <c:valAx>
        <c:axId val="82478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9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 smtClean="0"/>
              <a:t>Which </a:t>
            </a:r>
            <a:r>
              <a:rPr lang="en-IN" b="1" dirty="0"/>
              <a:t>city do you shop online from?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0">
                <c:v>Bangalore </c:v>
              </c:pt>
              <c:pt idx="1">
                <c:v>Bulandshahr</c:v>
              </c:pt>
              <c:pt idx="2">
                <c:v>Delhi</c:v>
              </c:pt>
              <c:pt idx="3">
                <c:v>Ghaziabad</c:v>
              </c:pt>
              <c:pt idx="4">
                <c:v>Greater Noida</c:v>
              </c:pt>
              <c:pt idx="5">
                <c:v>Gurgaon </c:v>
              </c:pt>
              <c:pt idx="6">
                <c:v>Karnal </c:v>
              </c:pt>
              <c:pt idx="7">
                <c:v>Merrut</c:v>
              </c:pt>
              <c:pt idx="8">
                <c:v>Moradabad</c:v>
              </c:pt>
              <c:pt idx="9">
                <c:v>Noida</c:v>
              </c:pt>
              <c:pt idx="10">
                <c:v>Solan</c:v>
              </c:pt>
            </c:strLit>
          </c:cat>
          <c:val>
            <c:numLit>
              <c:formatCode>General</c:formatCode>
              <c:ptCount val="11"/>
              <c:pt idx="0">
                <c:v>37</c:v>
              </c:pt>
              <c:pt idx="1">
                <c:v>2</c:v>
              </c:pt>
              <c:pt idx="2">
                <c:v>58</c:v>
              </c:pt>
              <c:pt idx="3">
                <c:v>18</c:v>
              </c:pt>
              <c:pt idx="4">
                <c:v>43</c:v>
              </c:pt>
              <c:pt idx="5">
                <c:v>12</c:v>
              </c:pt>
              <c:pt idx="6">
                <c:v>27</c:v>
              </c:pt>
              <c:pt idx="7">
                <c:v>9</c:v>
              </c:pt>
              <c:pt idx="8">
                <c:v>5</c:v>
              </c:pt>
              <c:pt idx="9">
                <c:v>40</c:v>
              </c:pt>
              <c:pt idx="10">
                <c:v>18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3892896"/>
        <c:axId val="753901600"/>
      </c:barChart>
      <c:catAx>
        <c:axId val="75389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901600"/>
        <c:crosses val="autoZero"/>
        <c:auto val="1"/>
        <c:lblAlgn val="ctr"/>
        <c:lblOffset val="100"/>
        <c:noMultiLvlLbl val="0"/>
      </c:catAx>
      <c:valAx>
        <c:axId val="75390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8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 smtClean="0"/>
              <a:t>Gender </a:t>
            </a:r>
            <a:r>
              <a:rPr lang="en-IN" b="1" dirty="0"/>
              <a:t>of respondent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181</c:v>
              </c:pt>
              <c:pt idx="1">
                <c:v>88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3899424"/>
        <c:axId val="753899968"/>
      </c:barChart>
      <c:catAx>
        <c:axId val="75389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899968"/>
        <c:crosses val="autoZero"/>
        <c:auto val="1"/>
        <c:lblAlgn val="ctr"/>
        <c:lblOffset val="100"/>
        <c:noMultiLvlLbl val="0"/>
      </c:catAx>
      <c:valAx>
        <c:axId val="75389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89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 smtClean="0"/>
              <a:t>Since </a:t>
            </a:r>
            <a:r>
              <a:rPr lang="en-IN" b="1" dirty="0"/>
              <a:t>How Long You are Shopping Online 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1-2 years</c:v>
              </c:pt>
              <c:pt idx="1">
                <c:v>2-3 years</c:v>
              </c:pt>
              <c:pt idx="2">
                <c:v>3-4 years</c:v>
              </c:pt>
              <c:pt idx="3">
                <c:v>Above 4 years</c:v>
              </c:pt>
              <c:pt idx="4">
                <c:v>Less than 1 year</c:v>
              </c:pt>
            </c:strLit>
          </c:cat>
          <c:val>
            <c:numLit>
              <c:formatCode>General</c:formatCode>
              <c:ptCount val="5"/>
              <c:pt idx="0">
                <c:v>16</c:v>
              </c:pt>
              <c:pt idx="1">
                <c:v>65</c:v>
              </c:pt>
              <c:pt idx="2">
                <c:v>47</c:v>
              </c:pt>
              <c:pt idx="3">
                <c:v>98</c:v>
              </c:pt>
              <c:pt idx="4">
                <c:v>43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0615600"/>
        <c:axId val="792298112"/>
      </c:barChart>
      <c:catAx>
        <c:axId val="560615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98112"/>
        <c:crosses val="autoZero"/>
        <c:auto val="1"/>
        <c:lblAlgn val="ctr"/>
        <c:lblOffset val="100"/>
        <c:noMultiLvlLbl val="0"/>
      </c:catAx>
      <c:valAx>
        <c:axId val="79229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615600"/>
        <c:crosses val="autoZero"/>
        <c:crossBetween val="between"/>
      </c:valAx>
      <c:spPr>
        <a:solidFill>
          <a:schemeClr val="accent6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What is the operating system (OS) of your device?                                         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Android</c:v>
              </c:pt>
              <c:pt idx="1">
                <c:v>IOS/Mac</c:v>
              </c:pt>
              <c:pt idx="2">
                <c:v>Window/windows Mobile</c:v>
              </c:pt>
            </c:strLit>
          </c:cat>
          <c:val>
            <c:numLit>
              <c:formatCode>General</c:formatCode>
              <c:ptCount val="3"/>
              <c:pt idx="0">
                <c:v>85</c:v>
              </c:pt>
              <c:pt idx="1">
                <c:v>62</c:v>
              </c:pt>
              <c:pt idx="2">
                <c:v>122</c:v>
              </c:pt>
            </c:numLit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2299744"/>
        <c:axId val="792296480"/>
      </c:barChart>
      <c:catAx>
        <c:axId val="792299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96480"/>
        <c:crosses val="autoZero"/>
        <c:auto val="1"/>
        <c:lblAlgn val="ctr"/>
        <c:lblOffset val="100"/>
        <c:noMultiLvlLbl val="0"/>
      </c:catAx>
      <c:valAx>
        <c:axId val="7922964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9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Which device do you use to access the online shopping?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Desktop</c:v>
              </c:pt>
              <c:pt idx="1">
                <c:v>Laptop</c:v>
              </c:pt>
              <c:pt idx="2">
                <c:v>Smartphone</c:v>
              </c:pt>
              <c:pt idx="3">
                <c:v>Tablet</c:v>
              </c:pt>
            </c:strLit>
          </c:cat>
          <c:val>
            <c:numLit>
              <c:formatCode>General</c:formatCode>
              <c:ptCount val="4"/>
              <c:pt idx="0">
                <c:v>30</c:v>
              </c:pt>
              <c:pt idx="1">
                <c:v>86</c:v>
              </c:pt>
              <c:pt idx="2">
                <c:v>141</c:v>
              </c:pt>
              <c:pt idx="3">
                <c:v>12</c:v>
              </c:pt>
            </c:numLit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2302464"/>
        <c:axId val="792293760"/>
      </c:barChart>
      <c:catAx>
        <c:axId val="79230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93760"/>
        <c:crosses val="autoZero"/>
        <c:auto val="1"/>
        <c:lblAlgn val="ctr"/>
        <c:lblOffset val="100"/>
        <c:noMultiLvlLbl val="0"/>
      </c:catAx>
      <c:valAx>
        <c:axId val="7922937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230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How many times you have made an online purchase in the past 1 year?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11-20 times</c:v>
              </c:pt>
              <c:pt idx="1">
                <c:v>21-30 times</c:v>
              </c:pt>
              <c:pt idx="2">
                <c:v>31-40 times</c:v>
              </c:pt>
              <c:pt idx="3">
                <c:v>41 times and above</c:v>
              </c:pt>
              <c:pt idx="4">
                <c:v>42 times and above</c:v>
              </c:pt>
              <c:pt idx="5">
                <c:v>Less than 10 times</c:v>
              </c:pt>
            </c:strLit>
          </c:cat>
          <c:val>
            <c:numLit>
              <c:formatCode>General</c:formatCode>
              <c:ptCount val="6"/>
              <c:pt idx="0">
                <c:v>29</c:v>
              </c:pt>
              <c:pt idx="1">
                <c:v>10</c:v>
              </c:pt>
              <c:pt idx="2">
                <c:v>63</c:v>
              </c:pt>
              <c:pt idx="3">
                <c:v>47</c:v>
              </c:pt>
              <c:pt idx="4">
                <c:v>6</c:v>
              </c:pt>
              <c:pt idx="5">
                <c:v>114</c:v>
              </c:pt>
            </c:numLit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2299200"/>
        <c:axId val="792303552"/>
      </c:barChart>
      <c:catAx>
        <c:axId val="79229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303552"/>
        <c:crosses val="autoZero"/>
        <c:auto val="1"/>
        <c:lblAlgn val="ctr"/>
        <c:lblOffset val="100"/>
        <c:noMultiLvlLbl val="0"/>
      </c:catAx>
      <c:valAx>
        <c:axId val="7923035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9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15 What is your preferred payment Option?                                                                                                                              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Cash on delivery (CoD)</c:v>
              </c:pt>
              <c:pt idx="1">
                <c:v>Credit/Debit cards</c:v>
              </c:pt>
              <c:pt idx="2">
                <c:v>E-wallets (Paytm, Freecharge etc.)</c:v>
              </c:pt>
            </c:strLit>
          </c:cat>
          <c:val>
            <c:numLit>
              <c:formatCode>General</c:formatCode>
              <c:ptCount val="3"/>
              <c:pt idx="0">
                <c:v>76</c:v>
              </c:pt>
              <c:pt idx="1">
                <c:v>148</c:v>
              </c:pt>
              <c:pt idx="2">
                <c:v>45</c:v>
              </c:pt>
            </c:numLit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2301920"/>
        <c:axId val="792301376"/>
      </c:barChart>
      <c:catAx>
        <c:axId val="792301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301376"/>
        <c:crosses val="autoZero"/>
        <c:auto val="1"/>
        <c:lblAlgn val="ctr"/>
        <c:lblOffset val="100"/>
        <c:noMultiLvlLbl val="0"/>
      </c:catAx>
      <c:valAx>
        <c:axId val="7923013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30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 smtClean="0"/>
              <a:t>How frequently do you </a:t>
            </a:r>
            <a:r>
              <a:rPr lang="en-IN" sz="1600" dirty="0"/>
              <a:t>abandon (selecting an items and leaving without making payment) your shopping cart?                                                  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Frequently</c:v>
              </c:pt>
              <c:pt idx="1">
                <c:v>Never</c:v>
              </c:pt>
              <c:pt idx="2">
                <c:v>Sometimes</c:v>
              </c:pt>
              <c:pt idx="3">
                <c:v>Very frequently</c:v>
              </c:pt>
            </c:strLit>
          </c:cat>
          <c:val>
            <c:numLit>
              <c:formatCode>General</c:formatCode>
              <c:ptCount val="4"/>
              <c:pt idx="0">
                <c:v>35</c:v>
              </c:pt>
              <c:pt idx="1">
                <c:v>48</c:v>
              </c:pt>
              <c:pt idx="2">
                <c:v>171</c:v>
              </c:pt>
              <c:pt idx="3">
                <c:v>15</c:v>
              </c:pt>
            </c:numLit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2305184"/>
        <c:axId val="792305728"/>
      </c:barChart>
      <c:catAx>
        <c:axId val="79230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305728"/>
        <c:crosses val="autoZero"/>
        <c:auto val="1"/>
        <c:lblAlgn val="ctr"/>
        <c:lblOffset val="100"/>
        <c:noMultiLvlLbl val="0"/>
      </c:catAx>
      <c:valAx>
        <c:axId val="7923057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230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7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9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2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1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9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79C5-56E9-4724-A03C-AD8660E0D74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FC09-1E32-4F9B-99C0-330E7FAF2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8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867" y="1230375"/>
            <a:ext cx="11109276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E-retail factors for customer activation and retention: A case study from Indian e-commerce cust</a:t>
            </a:r>
            <a:r>
              <a:rPr lang="en-IN" sz="3200" b="1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omers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657" y="4039737"/>
            <a:ext cx="532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err="1" smtClean="0">
                <a:solidFill>
                  <a:srgbClr val="C00000"/>
                </a:solidFill>
              </a:rPr>
              <a:t>Dr.</a:t>
            </a:r>
            <a:r>
              <a:rPr lang="en-GB" sz="3600" b="1" dirty="0" smtClean="0">
                <a:solidFill>
                  <a:srgbClr val="C00000"/>
                </a:solidFill>
              </a:rPr>
              <a:t> </a:t>
            </a:r>
            <a:r>
              <a:rPr lang="en-GB" sz="3600" b="1" dirty="0" err="1" smtClean="0">
                <a:solidFill>
                  <a:srgbClr val="C00000"/>
                </a:solidFill>
              </a:rPr>
              <a:t>Ruchi</a:t>
            </a:r>
            <a:r>
              <a:rPr lang="en-GB" sz="3600" b="1" dirty="0" smtClean="0">
                <a:solidFill>
                  <a:srgbClr val="C00000"/>
                </a:solidFill>
              </a:rPr>
              <a:t> Sharma</a:t>
            </a:r>
            <a:endParaRPr lang="en-I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899" y="1375509"/>
            <a:ext cx="1055545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Conclusion and recommendation</a:t>
            </a:r>
          </a:p>
          <a:p>
            <a:endParaRPr lang="en-GB" sz="2800" b="1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 smtClean="0"/>
              <a:t>Online </a:t>
            </a:r>
            <a:r>
              <a:rPr lang="en-GB" sz="2400" dirty="0"/>
              <a:t>retailers should consider above factors identified while designing the online retailing strategy</a:t>
            </a:r>
            <a:r>
              <a:rPr lang="en-GB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/>
              <a:t>It is recommended that online retailers should give importance to above factors to remain competitive in the market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52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182" y="1935036"/>
            <a:ext cx="10466363" cy="295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The study was done through </a:t>
            </a:r>
            <a:r>
              <a:rPr lang="en-GB" sz="2400" dirty="0" smtClean="0"/>
              <a:t>questionnaire. </a:t>
            </a:r>
            <a:r>
              <a:rPr lang="en-GB" sz="2400" dirty="0"/>
              <a:t>So the study depends on the responses of consumers. </a:t>
            </a:r>
            <a:endParaRPr lang="en-GB" sz="2400" dirty="0" smtClean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400" dirty="0" smtClean="0"/>
              <a:t>More </a:t>
            </a:r>
            <a:r>
              <a:rPr lang="en-GB" sz="2400" dirty="0"/>
              <a:t>study in the Indian context is required for to understand the expectations of </a:t>
            </a:r>
            <a:r>
              <a:rPr lang="en-GB" sz="2400" dirty="0" smtClean="0"/>
              <a:t>customers through online portals </a:t>
            </a:r>
            <a:r>
              <a:rPr lang="en-GB" sz="2400" dirty="0"/>
              <a:t>in different retail segments and to study switching habits of </a:t>
            </a:r>
            <a:r>
              <a:rPr lang="en-GB" sz="2400" dirty="0" smtClean="0"/>
              <a:t>customers </a:t>
            </a:r>
            <a:r>
              <a:rPr lang="en-GB" sz="2400" dirty="0"/>
              <a:t>in India.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5249" y="787791"/>
            <a:ext cx="431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</a:rPr>
              <a:t>Limitation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2701" y="5880295"/>
            <a:ext cx="384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C00000"/>
                </a:solidFill>
              </a:rPr>
              <a:t>Thank you</a:t>
            </a:r>
            <a:endParaRPr lang="en-IN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4433"/>
            <a:ext cx="10515600" cy="699400"/>
          </a:xfrm>
        </p:spPr>
        <p:txBody>
          <a:bodyPr/>
          <a:lstStyle/>
          <a:p>
            <a:r>
              <a:rPr lang="en-GB" dirty="0" smtClean="0">
                <a:solidFill>
                  <a:srgbClr val="800000"/>
                </a:solidFill>
              </a:rPr>
              <a:t>Problem Statement</a:t>
            </a:r>
            <a:endParaRPr lang="en-IN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31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Customer satisfaction has emerged as one of the most important factors that guarantee the success of online store; it has been posited as a key stimulant of purchase, repurchase intentions and customer loyalty.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comprehensive review of the literature, theories and models have been carried out to propose the models for customer activation and customer retention. </a:t>
            </a:r>
            <a:endParaRPr lang="en-IN" dirty="0" smtClean="0"/>
          </a:p>
          <a:p>
            <a:r>
              <a:rPr lang="en-IN" dirty="0" smtClean="0"/>
              <a:t>Five </a:t>
            </a:r>
            <a:r>
              <a:rPr lang="en-IN" dirty="0"/>
              <a:t>major factors that contributed to the success of an e-commerce store have been identified as: service quality, system quality, information quality, trust and net benefit. </a:t>
            </a:r>
            <a:endParaRPr lang="en-IN" dirty="0" smtClean="0"/>
          </a:p>
          <a:p>
            <a:r>
              <a:rPr lang="en-IN" dirty="0" smtClean="0"/>
              <a:t>Furthermore research investigated </a:t>
            </a:r>
            <a:r>
              <a:rPr lang="en-IN" dirty="0"/>
              <a:t>the factors that influence the online customers repeat purchase intention.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combination of both utilitarian value and hedonistic values are needed to affect the repeat purchase intention (loyalty) positively.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 is collected from the Indian online shoppers. Results indicate the e-retail success factors, which are very much critical for customer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2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What all factors have more impact for e-retail customer retention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To study the perceptions </a:t>
            </a:r>
            <a:r>
              <a:rPr lang="en-GB" dirty="0"/>
              <a:t>and compare </a:t>
            </a:r>
            <a:r>
              <a:rPr lang="en-GB" dirty="0" smtClean="0"/>
              <a:t>the </a:t>
            </a:r>
            <a:r>
              <a:rPr lang="en-GB" dirty="0"/>
              <a:t>customer perceptions regarding selected online </a:t>
            </a:r>
            <a:r>
              <a:rPr lang="en-GB" dirty="0" smtClean="0"/>
              <a:t>retailers.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6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095823"/>
              </p:ext>
            </p:extLst>
          </p:nvPr>
        </p:nvGraphicFramePr>
        <p:xfrm>
          <a:off x="6182436" y="665330"/>
          <a:ext cx="54045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37338"/>
              </p:ext>
            </p:extLst>
          </p:nvPr>
        </p:nvGraphicFramePr>
        <p:xfrm>
          <a:off x="809766" y="777923"/>
          <a:ext cx="50178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109588"/>
              </p:ext>
            </p:extLst>
          </p:nvPr>
        </p:nvGraphicFramePr>
        <p:xfrm>
          <a:off x="780411" y="3763372"/>
          <a:ext cx="5101774" cy="252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38735" y="300251"/>
            <a:ext cx="629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</a:rPr>
              <a:t>Some factors </a:t>
            </a:r>
            <a:r>
              <a:rPr lang="en-GB" sz="2000" b="1" dirty="0" smtClean="0">
                <a:solidFill>
                  <a:srgbClr val="C00000"/>
                </a:solidFill>
              </a:rPr>
              <a:t>which</a:t>
            </a:r>
            <a:r>
              <a:rPr lang="en-GB" b="1" dirty="0" smtClean="0">
                <a:solidFill>
                  <a:srgbClr val="C00000"/>
                </a:solidFill>
              </a:rPr>
              <a:t> have impact on e-retail customers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715297"/>
              </p:ext>
            </p:extLst>
          </p:nvPr>
        </p:nvGraphicFramePr>
        <p:xfrm>
          <a:off x="5991366" y="3589361"/>
          <a:ext cx="56774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296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105343"/>
              </p:ext>
            </p:extLst>
          </p:nvPr>
        </p:nvGraphicFramePr>
        <p:xfrm>
          <a:off x="2893325" y="3517709"/>
          <a:ext cx="5541346" cy="3005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900852"/>
              </p:ext>
            </p:extLst>
          </p:nvPr>
        </p:nvGraphicFramePr>
        <p:xfrm>
          <a:off x="6484960" y="556146"/>
          <a:ext cx="5197523" cy="2869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8822"/>
              </p:ext>
            </p:extLst>
          </p:nvPr>
        </p:nvGraphicFramePr>
        <p:xfrm>
          <a:off x="493239" y="573207"/>
          <a:ext cx="5812028" cy="2767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89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969508"/>
              </p:ext>
            </p:extLst>
          </p:nvPr>
        </p:nvGraphicFramePr>
        <p:xfrm>
          <a:off x="1314449" y="214952"/>
          <a:ext cx="95631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492126"/>
              </p:ext>
            </p:extLst>
          </p:nvPr>
        </p:nvGraphicFramePr>
        <p:xfrm>
          <a:off x="984913" y="35040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668505"/>
              </p:ext>
            </p:extLst>
          </p:nvPr>
        </p:nvGraphicFramePr>
        <p:xfrm>
          <a:off x="6102823" y="3476768"/>
          <a:ext cx="50473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02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576930"/>
              </p:ext>
            </p:extLst>
          </p:nvPr>
        </p:nvGraphicFramePr>
        <p:xfrm>
          <a:off x="261161" y="0"/>
          <a:ext cx="5914556" cy="350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610011"/>
              </p:ext>
            </p:extLst>
          </p:nvPr>
        </p:nvGraphicFramePr>
        <p:xfrm>
          <a:off x="5722157" y="3650724"/>
          <a:ext cx="6272896" cy="3207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00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813607"/>
              </p:ext>
            </p:extLst>
          </p:nvPr>
        </p:nvGraphicFramePr>
        <p:xfrm>
          <a:off x="343049" y="182880"/>
          <a:ext cx="5537246" cy="319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120540"/>
              </p:ext>
            </p:extLst>
          </p:nvPr>
        </p:nvGraphicFramePr>
        <p:xfrm>
          <a:off x="6020935" y="3024554"/>
          <a:ext cx="5598979" cy="3222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73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0505" y="337625"/>
            <a:ext cx="3629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C00000"/>
                </a:solidFill>
              </a:rPr>
              <a:t>Summary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" y="1364567"/>
            <a:ext cx="10381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above observations from </a:t>
            </a:r>
            <a:r>
              <a:rPr lang="en-GB" dirty="0" err="1" smtClean="0"/>
              <a:t>questionary</a:t>
            </a:r>
            <a:r>
              <a:rPr lang="en-GB" dirty="0" smtClean="0"/>
              <a:t>, here are summarized facts:</a:t>
            </a:r>
          </a:p>
          <a:p>
            <a:r>
              <a:rPr lang="en-GB" dirty="0" smtClean="0"/>
              <a:t>1. M</a:t>
            </a:r>
            <a:r>
              <a:rPr lang="en-IN" dirty="0" err="1" smtClean="0"/>
              <a:t>ostly</a:t>
            </a:r>
            <a:r>
              <a:rPr lang="en-IN" dirty="0" smtClean="0"/>
              <a:t> </a:t>
            </a:r>
            <a:r>
              <a:rPr lang="en-IN" dirty="0"/>
              <a:t>31-40 years of age group customers are using online </a:t>
            </a:r>
            <a:r>
              <a:rPr lang="en-IN" dirty="0" err="1"/>
              <a:t>shoping</a:t>
            </a:r>
            <a:r>
              <a:rPr lang="en-IN" dirty="0"/>
              <a:t>, which is followed by the age-group-21-30 and 41-50 age</a:t>
            </a:r>
          </a:p>
          <a:p>
            <a:r>
              <a:rPr lang="en-GB" dirty="0" smtClean="0"/>
              <a:t>2.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Delhi is followed by Greater Noida, </a:t>
            </a:r>
            <a:r>
              <a:rPr lang="en-IN" dirty="0" err="1"/>
              <a:t>Banglore</a:t>
            </a:r>
            <a:r>
              <a:rPr lang="en-IN" dirty="0"/>
              <a:t>, Noida , </a:t>
            </a:r>
            <a:r>
              <a:rPr lang="en-IN" dirty="0" err="1"/>
              <a:t>Karnal</a:t>
            </a:r>
            <a:r>
              <a:rPr lang="en-IN" dirty="0"/>
              <a:t> using online shopping portal</a:t>
            </a:r>
          </a:p>
          <a:p>
            <a:r>
              <a:rPr lang="en-GB" dirty="0" smtClean="0"/>
              <a:t>3.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Mostly Female are preferring online shopping</a:t>
            </a:r>
          </a:p>
          <a:p>
            <a:r>
              <a:rPr lang="en-GB" dirty="0" smtClean="0"/>
              <a:t>4.</a:t>
            </a:r>
            <a:r>
              <a:rPr lang="en-IN" dirty="0"/>
              <a:t> </a:t>
            </a:r>
            <a:r>
              <a:rPr lang="en-IN" dirty="0" smtClean="0"/>
              <a:t>Most </a:t>
            </a:r>
            <a:r>
              <a:rPr lang="en-IN" dirty="0"/>
              <a:t>of the customers shopping above the period of 4 years, which is followed by 2-3 years, less than 1 </a:t>
            </a:r>
            <a:r>
              <a:rPr lang="en-IN" dirty="0" smtClean="0"/>
              <a:t>year</a:t>
            </a:r>
          </a:p>
          <a:p>
            <a:r>
              <a:rPr lang="en-GB" dirty="0" smtClean="0"/>
              <a:t>5.</a:t>
            </a:r>
            <a:r>
              <a:rPr lang="en-IN" dirty="0"/>
              <a:t> </a:t>
            </a:r>
            <a:r>
              <a:rPr lang="en-IN" dirty="0" smtClean="0"/>
              <a:t>Windows </a:t>
            </a:r>
            <a:r>
              <a:rPr lang="en-IN" dirty="0"/>
              <a:t>mobile is mostly used for shopping</a:t>
            </a:r>
          </a:p>
          <a:p>
            <a:r>
              <a:rPr lang="en-GB" dirty="0" smtClean="0"/>
              <a:t>6.</a:t>
            </a:r>
            <a:r>
              <a:rPr lang="en-IN" dirty="0"/>
              <a:t> </a:t>
            </a:r>
            <a:r>
              <a:rPr lang="en-IN" dirty="0" smtClean="0"/>
              <a:t>Mostly </a:t>
            </a:r>
            <a:r>
              <a:rPr lang="en-IN" dirty="0"/>
              <a:t>smartphone is used for purchasing</a:t>
            </a:r>
          </a:p>
          <a:p>
            <a:r>
              <a:rPr lang="en-GB" dirty="0" smtClean="0"/>
              <a:t>7.</a:t>
            </a:r>
            <a:r>
              <a:rPr lang="en-IN" dirty="0"/>
              <a:t> </a:t>
            </a:r>
            <a:r>
              <a:rPr lang="en-IN" dirty="0" smtClean="0"/>
              <a:t>Most </a:t>
            </a:r>
            <a:r>
              <a:rPr lang="en-IN" dirty="0"/>
              <a:t>of the customers shopped for less than 10 times, which is been followed by the customers those who shopped for 31-40 times</a:t>
            </a:r>
          </a:p>
          <a:p>
            <a:r>
              <a:rPr lang="en-GB" dirty="0" smtClean="0"/>
              <a:t>8.</a:t>
            </a:r>
            <a:r>
              <a:rPr lang="en-IN" dirty="0"/>
              <a:t> </a:t>
            </a:r>
            <a:r>
              <a:rPr lang="en-IN" dirty="0" smtClean="0"/>
              <a:t>Most </a:t>
            </a:r>
            <a:r>
              <a:rPr lang="en-IN" dirty="0"/>
              <a:t>preferred method for payment is Credit/debit Cards</a:t>
            </a:r>
          </a:p>
          <a:p>
            <a:r>
              <a:rPr lang="en-GB" dirty="0" smtClean="0"/>
              <a:t>9.</a:t>
            </a:r>
            <a:r>
              <a:rPr lang="en-IN" dirty="0"/>
              <a:t> </a:t>
            </a:r>
            <a:r>
              <a:rPr lang="en-IN" dirty="0" smtClean="0"/>
              <a:t>Sometimes </a:t>
            </a:r>
            <a:r>
              <a:rPr lang="en-IN" dirty="0"/>
              <a:t>customers prefer making without payment</a:t>
            </a:r>
          </a:p>
          <a:p>
            <a:r>
              <a:rPr lang="en-GB" dirty="0" smtClean="0"/>
              <a:t>10.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Most people abandon the Bag in search of Better alternative </a:t>
            </a:r>
            <a:r>
              <a:rPr lang="en-IN" dirty="0" smtClean="0"/>
              <a:t>offer</a:t>
            </a:r>
          </a:p>
          <a:p>
            <a:r>
              <a:rPr lang="en-GB" dirty="0" smtClean="0"/>
              <a:t>11.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Mostly customers spend more than 15 </a:t>
            </a:r>
            <a:r>
              <a:rPr lang="en-IN" dirty="0" err="1"/>
              <a:t>mins</a:t>
            </a:r>
            <a:r>
              <a:rPr lang="en-IN" dirty="0"/>
              <a:t>, before making a purchase decision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1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629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Problem Statement</vt:lpstr>
      <vt:lpstr>Objective-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19</cp:revision>
  <dcterms:created xsi:type="dcterms:W3CDTF">2021-08-15T08:12:55Z</dcterms:created>
  <dcterms:modified xsi:type="dcterms:W3CDTF">2021-08-21T15:19:47Z</dcterms:modified>
</cp:coreProperties>
</file>