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ero Thai" charset="1" panose="00000500000000000000"/>
      <p:regular r:id="rId17"/>
    </p:embeddedFont>
    <p:embeddedFont>
      <p:font typeface="Neue Machina Light" charset="1" panose="00000400000000000000"/>
      <p:regular r:id="rId18"/>
    </p:embeddedFont>
    <p:embeddedFont>
      <p:font typeface="Canva Sans Bold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59304" y="-5895327"/>
            <a:ext cx="15870302" cy="20216945"/>
          </a:xfrm>
          <a:custGeom>
            <a:avLst/>
            <a:gdLst/>
            <a:ahLst/>
            <a:cxnLst/>
            <a:rect r="r" b="b" t="t" l="l"/>
            <a:pathLst>
              <a:path h="20216945" w="15870302">
                <a:moveTo>
                  <a:pt x="0" y="0"/>
                </a:moveTo>
                <a:lnTo>
                  <a:pt x="15870302" y="0"/>
                </a:lnTo>
                <a:lnTo>
                  <a:pt x="15870302" y="20216946"/>
                </a:lnTo>
                <a:lnTo>
                  <a:pt x="0" y="20216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7589321" cy="10287000"/>
            <a:chOff x="0" y="0"/>
            <a:chExt cx="2567252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67252" cy="3479800"/>
            </a:xfrm>
            <a:custGeom>
              <a:avLst/>
              <a:gdLst/>
              <a:ahLst/>
              <a:cxnLst/>
              <a:rect r="r" b="b" t="t" l="l"/>
              <a:pathLst>
                <a:path h="3479800" w="2567252">
                  <a:moveTo>
                    <a:pt x="0" y="0"/>
                  </a:moveTo>
                  <a:lnTo>
                    <a:pt x="2567252" y="0"/>
                  </a:lnTo>
                  <a:lnTo>
                    <a:pt x="2567252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820254"/>
            <a:ext cx="9483679" cy="2709335"/>
            <a:chOff x="0" y="0"/>
            <a:chExt cx="12644906" cy="361244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71475"/>
              <a:ext cx="12644906" cy="3007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380"/>
                </a:lnSpc>
              </a:pPr>
              <a:r>
                <a:rPr lang="en-US" sz="13000">
                  <a:solidFill>
                    <a:srgbClr val="EFEFEF"/>
                  </a:solidFill>
                  <a:latin typeface="Mero Thai"/>
                </a:rPr>
                <a:t>SDLC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807266"/>
              <a:ext cx="12644906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EFEFEF"/>
                  </a:solidFill>
                  <a:latin typeface="Neue Machina Light"/>
                </a:rPr>
                <a:t>Software Development Life Cycle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2025" y="4342116"/>
            <a:ext cx="7671461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>
                <a:solidFill>
                  <a:srgbClr val="EFEFEF"/>
                </a:solidFill>
                <a:latin typeface="Mero Thai"/>
              </a:rPr>
              <a:t>6. Maintenance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474921" y="1036941"/>
            <a:ext cx="7558736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Mero Thai"/>
              </a:rPr>
              <a:t>User’s guides and training are developed to reflect any new functionality and changes which need to be identified to the production staff.</a:t>
            </a: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8578452" y="1122666"/>
            <a:ext cx="14287" cy="8524818"/>
          </a:xfrm>
          <a:prstGeom prst="line">
            <a:avLst/>
          </a:prstGeom>
          <a:ln cap="rnd" w="9525">
            <a:solidFill>
              <a:srgbClr val="EFEF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52498" y="1122666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8"/>
                </a:lnTo>
                <a:lnTo>
                  <a:pt x="0" y="451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66786" y="4358291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7"/>
                </a:lnTo>
                <a:lnTo>
                  <a:pt x="0" y="451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74921" y="4272566"/>
            <a:ext cx="7558736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Mero Thai"/>
              </a:rPr>
              <a:t>Any changes needed to operations and/or maintenance need to be addressed.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66786" y="6706450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7"/>
                </a:lnTo>
                <a:lnTo>
                  <a:pt x="0" y="451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474921" y="6620725"/>
            <a:ext cx="7558736" cy="233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Mero Thai"/>
              </a:rPr>
              <a:t>Every run in production needs to be verified. Any problems with production need to be addressed immediately.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04506" y="-5178650"/>
            <a:ext cx="15870302" cy="20216945"/>
          </a:xfrm>
          <a:custGeom>
            <a:avLst/>
            <a:gdLst/>
            <a:ahLst/>
            <a:cxnLst/>
            <a:rect r="r" b="b" t="t" l="l"/>
            <a:pathLst>
              <a:path h="20216945" w="15870302">
                <a:moveTo>
                  <a:pt x="0" y="0"/>
                </a:moveTo>
                <a:lnTo>
                  <a:pt x="15870302" y="0"/>
                </a:lnTo>
                <a:lnTo>
                  <a:pt x="15870302" y="20216945"/>
                </a:lnTo>
                <a:lnTo>
                  <a:pt x="0" y="202169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7589321" cy="10287000"/>
            <a:chOff x="0" y="0"/>
            <a:chExt cx="2567252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67252" cy="3479800"/>
            </a:xfrm>
            <a:custGeom>
              <a:avLst/>
              <a:gdLst/>
              <a:ahLst/>
              <a:cxnLst/>
              <a:rect r="r" b="b" t="t" l="l"/>
              <a:pathLst>
                <a:path h="3479800" w="2567252">
                  <a:moveTo>
                    <a:pt x="0" y="0"/>
                  </a:moveTo>
                  <a:lnTo>
                    <a:pt x="2567252" y="0"/>
                  </a:lnTo>
                  <a:lnTo>
                    <a:pt x="2567252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2483930"/>
            <a:ext cx="5098253" cy="285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60"/>
              </a:lnSpc>
              <a:spcBef>
                <a:spcPct val="0"/>
              </a:spcBef>
            </a:pPr>
            <a:r>
              <a:rPr lang="en-US" sz="8800">
                <a:solidFill>
                  <a:srgbClr val="EFEFEF"/>
                </a:solidFill>
                <a:latin typeface="Mero Thai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87553"/>
            <a:ext cx="16006481" cy="3702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3134" indent="-456567" lvl="1">
              <a:lnSpc>
                <a:spcPts val="5921"/>
              </a:lnSpc>
              <a:buFont typeface="Arial"/>
              <a:buChar char="•"/>
            </a:pPr>
            <a:r>
              <a:rPr lang="en-US" sz="4229">
                <a:solidFill>
                  <a:srgbClr val="EFEFEF"/>
                </a:solidFill>
                <a:latin typeface="Neue Machina Light"/>
              </a:rPr>
              <a:t>The Software Development Life Cycle (SDLC) refers to a methodology with clearly defined processes for creating high-quality software. in detail, the SDLC methodology focuses on the six phases of software development: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98385"/>
            <a:ext cx="16006481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59"/>
              </a:lnSpc>
            </a:pPr>
            <a:r>
              <a:rPr lang="en-US" sz="8799">
                <a:solidFill>
                  <a:srgbClr val="EFEFEF"/>
                </a:solidFill>
                <a:latin typeface="Mero Thai"/>
              </a:rPr>
              <a:t>SDLC Methodology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51156" y="6803403"/>
            <a:ext cx="3086100" cy="1241515"/>
            <a:chOff x="0" y="0"/>
            <a:chExt cx="812800" cy="3269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26983"/>
            </a:xfrm>
            <a:custGeom>
              <a:avLst/>
              <a:gdLst/>
              <a:ahLst/>
              <a:cxnLst/>
              <a:rect r="r" b="b" t="t" l="l"/>
              <a:pathLst>
                <a:path h="326983" w="812800">
                  <a:moveTo>
                    <a:pt x="406400" y="0"/>
                  </a:moveTo>
                  <a:cubicBezTo>
                    <a:pt x="181951" y="0"/>
                    <a:pt x="0" y="73198"/>
                    <a:pt x="0" y="163492"/>
                  </a:cubicBezTo>
                  <a:cubicBezTo>
                    <a:pt x="0" y="253786"/>
                    <a:pt x="181951" y="326983"/>
                    <a:pt x="406400" y="326983"/>
                  </a:cubicBezTo>
                  <a:cubicBezTo>
                    <a:pt x="630849" y="326983"/>
                    <a:pt x="812800" y="253786"/>
                    <a:pt x="812800" y="163492"/>
                  </a:cubicBezTo>
                  <a:cubicBezTo>
                    <a:pt x="812800" y="7319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-26495"/>
              <a:ext cx="660400" cy="322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Canva Sans Bold"/>
                </a:rPr>
                <a:t>Testing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704019" y="2448157"/>
            <a:ext cx="3086100" cy="1241515"/>
            <a:chOff x="0" y="0"/>
            <a:chExt cx="812800" cy="3269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26983"/>
            </a:xfrm>
            <a:custGeom>
              <a:avLst/>
              <a:gdLst/>
              <a:ahLst/>
              <a:cxnLst/>
              <a:rect r="r" b="b" t="t" l="l"/>
              <a:pathLst>
                <a:path h="326983" w="812800">
                  <a:moveTo>
                    <a:pt x="406400" y="0"/>
                  </a:moveTo>
                  <a:cubicBezTo>
                    <a:pt x="181951" y="0"/>
                    <a:pt x="0" y="73198"/>
                    <a:pt x="0" y="163492"/>
                  </a:cubicBezTo>
                  <a:cubicBezTo>
                    <a:pt x="0" y="253786"/>
                    <a:pt x="181951" y="326983"/>
                    <a:pt x="406400" y="326983"/>
                  </a:cubicBezTo>
                  <a:cubicBezTo>
                    <a:pt x="630849" y="326983"/>
                    <a:pt x="812800" y="253786"/>
                    <a:pt x="812800" y="163492"/>
                  </a:cubicBezTo>
                  <a:cubicBezTo>
                    <a:pt x="812800" y="7319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26495"/>
              <a:ext cx="660400" cy="322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000000"/>
                  </a:solidFill>
                  <a:latin typeface="Canva Sans Bold"/>
                </a:rPr>
                <a:t>Requirements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257716" y="4030092"/>
            <a:ext cx="3086100" cy="1241515"/>
            <a:chOff x="0" y="0"/>
            <a:chExt cx="812800" cy="3269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326983"/>
            </a:xfrm>
            <a:custGeom>
              <a:avLst/>
              <a:gdLst/>
              <a:ahLst/>
              <a:cxnLst/>
              <a:rect r="r" b="b" t="t" l="l"/>
              <a:pathLst>
                <a:path h="326983" w="812800">
                  <a:moveTo>
                    <a:pt x="406400" y="0"/>
                  </a:moveTo>
                  <a:cubicBezTo>
                    <a:pt x="181951" y="0"/>
                    <a:pt x="0" y="73198"/>
                    <a:pt x="0" y="163492"/>
                  </a:cubicBezTo>
                  <a:cubicBezTo>
                    <a:pt x="0" y="253786"/>
                    <a:pt x="181951" y="326983"/>
                    <a:pt x="406400" y="326983"/>
                  </a:cubicBezTo>
                  <a:cubicBezTo>
                    <a:pt x="630849" y="326983"/>
                    <a:pt x="812800" y="253786"/>
                    <a:pt x="812800" y="163492"/>
                  </a:cubicBezTo>
                  <a:cubicBezTo>
                    <a:pt x="812800" y="7319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26495"/>
              <a:ext cx="660400" cy="322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Canva Sans Bold"/>
                </a:rPr>
                <a:t>Analysis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551156" y="4068893"/>
            <a:ext cx="3086100" cy="1241515"/>
            <a:chOff x="0" y="0"/>
            <a:chExt cx="812800" cy="3269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326983"/>
            </a:xfrm>
            <a:custGeom>
              <a:avLst/>
              <a:gdLst/>
              <a:ahLst/>
              <a:cxnLst/>
              <a:rect r="r" b="b" t="t" l="l"/>
              <a:pathLst>
                <a:path h="326983" w="812800">
                  <a:moveTo>
                    <a:pt x="406400" y="0"/>
                  </a:moveTo>
                  <a:cubicBezTo>
                    <a:pt x="181951" y="0"/>
                    <a:pt x="0" y="73198"/>
                    <a:pt x="0" y="163492"/>
                  </a:cubicBezTo>
                  <a:cubicBezTo>
                    <a:pt x="0" y="253786"/>
                    <a:pt x="181951" y="326983"/>
                    <a:pt x="406400" y="326983"/>
                  </a:cubicBezTo>
                  <a:cubicBezTo>
                    <a:pt x="630849" y="326983"/>
                    <a:pt x="812800" y="253786"/>
                    <a:pt x="812800" y="163492"/>
                  </a:cubicBezTo>
                  <a:cubicBezTo>
                    <a:pt x="812800" y="7319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26495"/>
              <a:ext cx="660400" cy="322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000000"/>
                  </a:solidFill>
                  <a:latin typeface="Canva Sans Bold"/>
                </a:rPr>
                <a:t>Maintenance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257716" y="6803403"/>
            <a:ext cx="3086100" cy="1241515"/>
            <a:chOff x="0" y="0"/>
            <a:chExt cx="812800" cy="3269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326983"/>
            </a:xfrm>
            <a:custGeom>
              <a:avLst/>
              <a:gdLst/>
              <a:ahLst/>
              <a:cxnLst/>
              <a:rect r="r" b="b" t="t" l="l"/>
              <a:pathLst>
                <a:path h="326983" w="812800">
                  <a:moveTo>
                    <a:pt x="406400" y="0"/>
                  </a:moveTo>
                  <a:cubicBezTo>
                    <a:pt x="181951" y="0"/>
                    <a:pt x="0" y="73198"/>
                    <a:pt x="0" y="163492"/>
                  </a:cubicBezTo>
                  <a:cubicBezTo>
                    <a:pt x="0" y="253786"/>
                    <a:pt x="181951" y="326983"/>
                    <a:pt x="406400" y="326983"/>
                  </a:cubicBezTo>
                  <a:cubicBezTo>
                    <a:pt x="630849" y="326983"/>
                    <a:pt x="812800" y="253786"/>
                    <a:pt x="812800" y="163492"/>
                  </a:cubicBezTo>
                  <a:cubicBezTo>
                    <a:pt x="812800" y="7319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-26495"/>
              <a:ext cx="660400" cy="322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Canva Sans Bold"/>
                </a:rPr>
                <a:t>Designing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704019" y="8285263"/>
            <a:ext cx="3086100" cy="1241515"/>
            <a:chOff x="0" y="0"/>
            <a:chExt cx="812800" cy="32698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326983"/>
            </a:xfrm>
            <a:custGeom>
              <a:avLst/>
              <a:gdLst/>
              <a:ahLst/>
              <a:cxnLst/>
              <a:rect r="r" b="b" t="t" l="l"/>
              <a:pathLst>
                <a:path h="326983" w="812800">
                  <a:moveTo>
                    <a:pt x="406400" y="0"/>
                  </a:moveTo>
                  <a:cubicBezTo>
                    <a:pt x="181951" y="0"/>
                    <a:pt x="0" y="73198"/>
                    <a:pt x="0" y="163492"/>
                  </a:cubicBezTo>
                  <a:cubicBezTo>
                    <a:pt x="0" y="253786"/>
                    <a:pt x="181951" y="326983"/>
                    <a:pt x="406400" y="326983"/>
                  </a:cubicBezTo>
                  <a:cubicBezTo>
                    <a:pt x="630849" y="326983"/>
                    <a:pt x="812800" y="253786"/>
                    <a:pt x="812800" y="163492"/>
                  </a:cubicBezTo>
                  <a:cubicBezTo>
                    <a:pt x="812800" y="7319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-7445"/>
              <a:ext cx="660400" cy="303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Implementation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714607"/>
            <a:ext cx="16006481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59"/>
              </a:lnSpc>
            </a:pPr>
            <a:r>
              <a:rPr lang="en-US" sz="8799">
                <a:solidFill>
                  <a:srgbClr val="EFEFEF"/>
                </a:solidFill>
                <a:latin typeface="Mero Thai"/>
              </a:rPr>
              <a:t>SDLC Methodology</a:t>
            </a:r>
          </a:p>
        </p:txBody>
      </p:sp>
      <p:sp>
        <p:nvSpPr>
          <p:cNvPr name="AutoShape 21" id="21"/>
          <p:cNvSpPr/>
          <p:nvPr/>
        </p:nvSpPr>
        <p:spPr>
          <a:xfrm>
            <a:off x="11213113" y="3169586"/>
            <a:ext cx="1497706" cy="539081"/>
          </a:xfrm>
          <a:prstGeom prst="line">
            <a:avLst/>
          </a:prstGeom>
          <a:ln cap="flat" w="190500">
            <a:solidFill>
              <a:srgbClr val="D9D9D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>
            <a:off x="13812590" y="5503410"/>
            <a:ext cx="0" cy="1155289"/>
          </a:xfrm>
          <a:prstGeom prst="line">
            <a:avLst/>
          </a:prstGeom>
          <a:ln cap="flat" w="190500">
            <a:solidFill>
              <a:srgbClr val="D9D9D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 flipV="true">
            <a:off x="5094206" y="5496351"/>
            <a:ext cx="0" cy="1155289"/>
          </a:xfrm>
          <a:prstGeom prst="line">
            <a:avLst/>
          </a:prstGeom>
          <a:ln cap="flat" w="190500">
            <a:solidFill>
              <a:srgbClr val="D9D9D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flipH="true">
            <a:off x="11180855" y="8188874"/>
            <a:ext cx="1422242" cy="714814"/>
          </a:xfrm>
          <a:prstGeom prst="line">
            <a:avLst/>
          </a:prstGeom>
          <a:ln cap="flat" w="190500">
            <a:solidFill>
              <a:srgbClr val="D9D9D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flipH="true" flipV="true">
            <a:off x="5874715" y="8274316"/>
            <a:ext cx="1427857" cy="703531"/>
          </a:xfrm>
          <a:prstGeom prst="line">
            <a:avLst/>
          </a:prstGeom>
          <a:ln cap="flat" w="190500">
            <a:solidFill>
              <a:srgbClr val="D9D9D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 flipV="true">
            <a:off x="5929840" y="3068914"/>
            <a:ext cx="1414831" cy="729374"/>
          </a:xfrm>
          <a:prstGeom prst="line">
            <a:avLst/>
          </a:prstGeom>
          <a:ln cap="flat" w="190500">
            <a:solidFill>
              <a:srgbClr val="D9D9D9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7431" y="3464634"/>
            <a:ext cx="7671461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03351" indent="-701675" lvl="1">
              <a:lnSpc>
                <a:spcPts val="7800"/>
              </a:lnSpc>
              <a:buAutoNum type="arabicPeriod" startAt="1"/>
            </a:pPr>
            <a:r>
              <a:rPr lang="en-US" sz="6500">
                <a:solidFill>
                  <a:srgbClr val="EFEFEF"/>
                </a:solidFill>
                <a:latin typeface="Mero Thai"/>
              </a:rPr>
              <a:t>Requirement Gathering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474921" y="1036941"/>
            <a:ext cx="7558736" cy="233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Mero Thai"/>
              </a:rPr>
              <a:t>Phase of collecting requirements from client Will be done by business analyst of company.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474921" y="5667736"/>
            <a:ext cx="7558736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Mero Thai"/>
              </a:rPr>
              <a:t>He will create questioner, in which put answers from client.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8583214" y="1348620"/>
            <a:ext cx="0" cy="6680116"/>
          </a:xfrm>
          <a:prstGeom prst="line">
            <a:avLst/>
          </a:prstGeom>
          <a:ln cap="rnd" w="9525">
            <a:solidFill>
              <a:srgbClr val="EFEF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57261" y="1122666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8"/>
                </a:lnTo>
                <a:lnTo>
                  <a:pt x="0" y="451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57261" y="5753461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8"/>
                </a:lnTo>
                <a:lnTo>
                  <a:pt x="0" y="451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619" y="2495045"/>
            <a:ext cx="7671461" cy="411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>
                <a:solidFill>
                  <a:srgbClr val="EFEFEF"/>
                </a:solidFill>
                <a:latin typeface="Mero Thai"/>
              </a:rPr>
              <a:t>2. Analysis &amp; SRS      (Software Requirement Specification)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474921" y="1036941"/>
            <a:ext cx="7558736" cy="345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Mero Thai"/>
              </a:rPr>
              <a:t>Collected requirements will be analyzed for time limit, budget and market trade w</a:t>
            </a:r>
            <a:r>
              <a:rPr lang="en-US" sz="3699">
                <a:solidFill>
                  <a:srgbClr val="EFEFEF"/>
                </a:solidFill>
                <a:latin typeface="Mero Thai"/>
              </a:rPr>
              <a:t>ill be filtered and SRS will be created as result will be discussed with client.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474921" y="6819061"/>
            <a:ext cx="7558736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Mero Thai"/>
              </a:rPr>
              <a:t>Will be done by system analyst.</a:t>
            </a:r>
          </a:p>
        </p:txBody>
      </p:sp>
      <p:sp>
        <p:nvSpPr>
          <p:cNvPr name="AutoShape 5" id="5"/>
          <p:cNvSpPr/>
          <p:nvPr/>
        </p:nvSpPr>
        <p:spPr>
          <a:xfrm flipH="true" flipV="true">
            <a:off x="8578452" y="1122666"/>
            <a:ext cx="14287" cy="8524818"/>
          </a:xfrm>
          <a:prstGeom prst="line">
            <a:avLst/>
          </a:prstGeom>
          <a:ln cap="rnd" w="9525">
            <a:solidFill>
              <a:srgbClr val="EFEF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52498" y="1122666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8"/>
                </a:lnTo>
                <a:lnTo>
                  <a:pt x="0" y="451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57261" y="6904786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8"/>
                </a:lnTo>
                <a:lnTo>
                  <a:pt x="0" y="451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57261" y="4855465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7"/>
                </a:lnTo>
                <a:lnTo>
                  <a:pt x="0" y="451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474921" y="4769740"/>
            <a:ext cx="7558736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Mero Thai"/>
              </a:rPr>
              <a:t>Based on requirements users, their activities and flow of data, modules will be defined.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352498" y="8134350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7"/>
                </a:lnTo>
                <a:lnTo>
                  <a:pt x="0" y="451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474921" y="8048625"/>
            <a:ext cx="7558736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Mero Thai"/>
              </a:rPr>
              <a:t>Based on diagrams all will be done.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2025" y="4342116"/>
            <a:ext cx="7671461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>
                <a:solidFill>
                  <a:srgbClr val="EFEFEF"/>
                </a:solidFill>
                <a:latin typeface="Mero Thai"/>
              </a:rPr>
              <a:t>3. Designing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474921" y="1036941"/>
            <a:ext cx="7558736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EFEFEF"/>
                </a:solidFill>
                <a:latin typeface="Mero Thai"/>
              </a:rPr>
              <a:t>The Design document should reference what you are going to build to meet the requirements.</a:t>
            </a: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8578452" y="1122666"/>
            <a:ext cx="14287" cy="8524818"/>
          </a:xfrm>
          <a:prstGeom prst="line">
            <a:avLst/>
          </a:prstGeom>
          <a:ln cap="rnd" w="9525">
            <a:solidFill>
              <a:srgbClr val="EFEF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52498" y="1122666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8"/>
                </a:lnTo>
                <a:lnTo>
                  <a:pt x="0" y="451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52498" y="3304270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8"/>
                </a:lnTo>
                <a:lnTo>
                  <a:pt x="0" y="451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74921" y="3218166"/>
            <a:ext cx="7558736" cy="570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Mero Thai"/>
              </a:rPr>
              <a:t>Design elements describe the desired software features in detail, and generally include functional hierarchy diagrams, screen layout diagrams, tables of business rules, business process diagrams, pseudo code, and a complete entity-relationship diagram with a full data dictionary.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2025" y="4342116"/>
            <a:ext cx="7671461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>
                <a:solidFill>
                  <a:srgbClr val="EFEFEF"/>
                </a:solidFill>
                <a:latin typeface="Mero Thai"/>
              </a:rPr>
              <a:t>3. Designing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474921" y="1036941"/>
            <a:ext cx="7558736" cy="345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Mero Thai"/>
              </a:rPr>
              <a:t>These design elements are intended to describe the software in sufficient detail that skilled programmers may develop the software with minimal additional input.</a:t>
            </a: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8578452" y="1122666"/>
            <a:ext cx="14287" cy="8524818"/>
          </a:xfrm>
          <a:prstGeom prst="line">
            <a:avLst/>
          </a:prstGeom>
          <a:ln cap="rnd" w="9525">
            <a:solidFill>
              <a:srgbClr val="EFEF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52498" y="1122666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8"/>
                </a:lnTo>
                <a:lnTo>
                  <a:pt x="0" y="451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2025" y="4342116"/>
            <a:ext cx="7671461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>
                <a:solidFill>
                  <a:srgbClr val="EFEFEF"/>
                </a:solidFill>
                <a:latin typeface="Mero Thai"/>
              </a:rPr>
              <a:t>4. Implementation</a:t>
            </a:r>
          </a:p>
          <a:p>
            <a:pPr algn="ctr">
              <a:lnSpc>
                <a:spcPts val="7800"/>
              </a:lnSpc>
            </a:pPr>
            <a:r>
              <a:rPr lang="en-US" sz="6500">
                <a:solidFill>
                  <a:srgbClr val="EFEFEF"/>
                </a:solidFill>
                <a:latin typeface="Mero Thai"/>
              </a:rPr>
              <a:t>(Coding)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474921" y="1036941"/>
            <a:ext cx="7558736" cy="233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Mero Thai"/>
              </a:rPr>
              <a:t>To launch the coding phase, develop a shell program that is then put under some form of version control.</a:t>
            </a: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8578452" y="1122666"/>
            <a:ext cx="14287" cy="8524818"/>
          </a:xfrm>
          <a:prstGeom prst="line">
            <a:avLst/>
          </a:prstGeom>
          <a:ln cap="rnd" w="9525">
            <a:solidFill>
              <a:srgbClr val="EFEF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52498" y="1122666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8"/>
                </a:lnTo>
                <a:lnTo>
                  <a:pt x="0" y="451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52498" y="4869643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7"/>
                </a:lnTo>
                <a:lnTo>
                  <a:pt x="0" y="451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74921" y="4783918"/>
            <a:ext cx="7558736" cy="233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Mero Thai"/>
              </a:rPr>
              <a:t>This phase includes the set up of a development environment, and use of an enhanced editor for syntax checking.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2025" y="4342116"/>
            <a:ext cx="7671461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>
                <a:solidFill>
                  <a:srgbClr val="EFEFEF"/>
                </a:solidFill>
                <a:latin typeface="Mero Thai"/>
              </a:rPr>
              <a:t>5. Testing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474921" y="1036941"/>
            <a:ext cx="7558736" cy="233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Mero Thai"/>
              </a:rPr>
              <a:t>Each developer insures that their code runs without warnings or errors and produces the expected results.</a:t>
            </a: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8578452" y="1122666"/>
            <a:ext cx="14287" cy="8524818"/>
          </a:xfrm>
          <a:prstGeom prst="line">
            <a:avLst/>
          </a:prstGeom>
          <a:ln cap="rnd" w="9525">
            <a:solidFill>
              <a:srgbClr val="EFEF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52498" y="1122666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8"/>
                </a:lnTo>
                <a:lnTo>
                  <a:pt x="0" y="451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66786" y="4042609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7"/>
                </a:lnTo>
                <a:lnTo>
                  <a:pt x="0" y="451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74921" y="3956884"/>
            <a:ext cx="7558736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Mero Thai"/>
              </a:rPr>
              <a:t>The code is tested at various levels in software testing.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52498" y="6091588"/>
            <a:ext cx="451907" cy="451907"/>
          </a:xfrm>
          <a:custGeom>
            <a:avLst/>
            <a:gdLst/>
            <a:ahLst/>
            <a:cxnLst/>
            <a:rect r="r" b="b" t="t" l="l"/>
            <a:pathLst>
              <a:path h="451907" w="451907">
                <a:moveTo>
                  <a:pt x="0" y="0"/>
                </a:moveTo>
                <a:lnTo>
                  <a:pt x="451907" y="0"/>
                </a:lnTo>
                <a:lnTo>
                  <a:pt x="451907" y="451907"/>
                </a:lnTo>
                <a:lnTo>
                  <a:pt x="0" y="451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474921" y="6005863"/>
            <a:ext cx="7558736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Mero Thai"/>
              </a:rPr>
              <a:t>Types of testing: Defect testing, Path testing, Data set testing, Unit testing, System testing,Automation testing,  Performance testing,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DAGFc47on-s</dc:identifier>
  <dcterms:modified xsi:type="dcterms:W3CDTF">2011-08-01T06:04:30Z</dcterms:modified>
  <cp:revision>1</cp:revision>
  <dc:title>SDLC</dc:title>
</cp:coreProperties>
</file>