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1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8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3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8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66E4-46B3-4CFF-B780-6535BBA56A8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5F6A2-2507-4EA1-A73E-D616A8440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5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White">
          <a:xfrm>
            <a:off x="2267744" y="188640"/>
            <a:ext cx="4536504" cy="64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/>
          <p:cNvSpPr/>
          <p:nvPr/>
        </p:nvSpPr>
        <p:spPr>
          <a:xfrm>
            <a:off x="251520" y="2852936"/>
            <a:ext cx="648072" cy="6480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Connector 3"/>
          <p:cNvSpPr/>
          <p:nvPr/>
        </p:nvSpPr>
        <p:spPr>
          <a:xfrm>
            <a:off x="8172400" y="2852936"/>
            <a:ext cx="648072" cy="6480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3" idx="4"/>
          </p:cNvCxnSpPr>
          <p:nvPr/>
        </p:nvCxnSpPr>
        <p:spPr>
          <a:xfrm>
            <a:off x="575556" y="35010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</p:cNvCxnSpPr>
          <p:nvPr/>
        </p:nvCxnSpPr>
        <p:spPr>
          <a:xfrm>
            <a:off x="8496436" y="35010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520" y="378904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72400" y="378904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3528" y="4293096"/>
            <a:ext cx="25202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5556" y="4293096"/>
            <a:ext cx="25202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6416" y="4293096"/>
            <a:ext cx="1800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496436" y="4293096"/>
            <a:ext cx="1800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47251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Customer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028384" y="47251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Maintance</a:t>
            </a:r>
            <a:endParaRPr lang="en-IN" sz="1400" dirty="0"/>
          </a:p>
        </p:txBody>
      </p:sp>
      <p:sp>
        <p:nvSpPr>
          <p:cNvPr id="23" name="Oval 22"/>
          <p:cNvSpPr/>
          <p:nvPr/>
        </p:nvSpPr>
        <p:spPr>
          <a:xfrm>
            <a:off x="2339752" y="404664"/>
            <a:ext cx="187220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items</a:t>
            </a:r>
            <a:endParaRPr lang="en-IN" sz="1400" dirty="0"/>
          </a:p>
        </p:txBody>
      </p:sp>
      <p:sp>
        <p:nvSpPr>
          <p:cNvPr id="24" name="Oval 23"/>
          <p:cNvSpPr/>
          <p:nvPr/>
        </p:nvSpPr>
        <p:spPr>
          <a:xfrm>
            <a:off x="3189319" y="1017286"/>
            <a:ext cx="214223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Quantity</a:t>
            </a:r>
            <a:endParaRPr lang="en-IN" sz="1400" dirty="0"/>
          </a:p>
        </p:txBody>
      </p:sp>
      <p:sp>
        <p:nvSpPr>
          <p:cNvPr id="25" name="Oval 24"/>
          <p:cNvSpPr/>
          <p:nvPr/>
        </p:nvSpPr>
        <p:spPr>
          <a:xfrm>
            <a:off x="2762799" y="1925146"/>
            <a:ext cx="177319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Pay for items</a:t>
            </a:r>
            <a:endParaRPr lang="en-IN" sz="1400" dirty="0"/>
          </a:p>
        </p:txBody>
      </p:sp>
      <p:sp>
        <p:nvSpPr>
          <p:cNvPr id="26" name="Oval 25"/>
          <p:cNvSpPr/>
          <p:nvPr/>
        </p:nvSpPr>
        <p:spPr>
          <a:xfrm>
            <a:off x="4699070" y="2276872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availability</a:t>
            </a:r>
            <a:endParaRPr lang="en-IN" sz="1400" dirty="0"/>
          </a:p>
        </p:txBody>
      </p:sp>
      <p:sp>
        <p:nvSpPr>
          <p:cNvPr id="27" name="Oval 26"/>
          <p:cNvSpPr/>
          <p:nvPr/>
        </p:nvSpPr>
        <p:spPr>
          <a:xfrm>
            <a:off x="3099309" y="3049794"/>
            <a:ext cx="22322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Refill items</a:t>
            </a:r>
            <a:endParaRPr lang="en-IN" sz="1400" dirty="0"/>
          </a:p>
        </p:txBody>
      </p:sp>
      <p:sp>
        <p:nvSpPr>
          <p:cNvPr id="29" name="Oval 28"/>
          <p:cNvSpPr/>
          <p:nvPr/>
        </p:nvSpPr>
        <p:spPr>
          <a:xfrm>
            <a:off x="2461265" y="3789040"/>
            <a:ext cx="237626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reports</a:t>
            </a:r>
            <a:endParaRPr lang="en-IN" sz="1400" dirty="0"/>
          </a:p>
        </p:txBody>
      </p:sp>
      <p:sp>
        <p:nvSpPr>
          <p:cNvPr id="30" name="Oval 29"/>
          <p:cNvSpPr/>
          <p:nvPr/>
        </p:nvSpPr>
        <p:spPr>
          <a:xfrm>
            <a:off x="4535996" y="4509120"/>
            <a:ext cx="2107290" cy="523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Reset Container</a:t>
            </a:r>
            <a:endParaRPr lang="en-IN" sz="14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971600" y="908720"/>
            <a:ext cx="1584176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71600" y="1412776"/>
            <a:ext cx="2217719" cy="188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71600" y="2357299"/>
            <a:ext cx="1791199" cy="135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643286" y="2564904"/>
            <a:ext cx="1457106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5331557" y="3176972"/>
            <a:ext cx="2840843" cy="12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3"/>
          </p:cNvCxnSpPr>
          <p:nvPr/>
        </p:nvCxnSpPr>
        <p:spPr>
          <a:xfrm flipH="1">
            <a:off x="4837529" y="3406100"/>
            <a:ext cx="3429779" cy="598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3"/>
          </p:cNvCxnSpPr>
          <p:nvPr/>
        </p:nvCxnSpPr>
        <p:spPr>
          <a:xfrm flipH="1">
            <a:off x="6552418" y="3406100"/>
            <a:ext cx="1714890" cy="117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9309" y="5733256"/>
            <a:ext cx="26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TCVM Use Case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64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7596336" y="244263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6156176" y="234969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 Service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4716016" y="234969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3275856" y="234969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 Dispenser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1835696" y="244263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539552" y="1412776"/>
            <a:ext cx="14401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123728" y="1412776"/>
            <a:ext cx="14401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843040" y="1772816"/>
            <a:ext cx="14401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292080" y="3465004"/>
            <a:ext cx="144016" cy="1836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172400" y="1772816"/>
            <a:ext cx="14401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611560" y="764704"/>
            <a:ext cx="0" cy="6480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0"/>
          </p:cNvCxnSpPr>
          <p:nvPr/>
        </p:nvCxnSpPr>
        <p:spPr>
          <a:xfrm>
            <a:off x="2195736" y="764704"/>
            <a:ext cx="0" cy="6480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0" idx="0"/>
          </p:cNvCxnSpPr>
          <p:nvPr/>
        </p:nvCxnSpPr>
        <p:spPr>
          <a:xfrm flipH="1">
            <a:off x="3915048" y="739025"/>
            <a:ext cx="8880" cy="103379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1" idx="0"/>
          </p:cNvCxnSpPr>
          <p:nvPr/>
        </p:nvCxnSpPr>
        <p:spPr>
          <a:xfrm>
            <a:off x="5364088" y="739025"/>
            <a:ext cx="0" cy="272597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</p:cNvCxnSpPr>
          <p:nvPr/>
        </p:nvCxnSpPr>
        <p:spPr>
          <a:xfrm>
            <a:off x="6804248" y="739025"/>
            <a:ext cx="0" cy="58583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2"/>
            <a:endCxn id="12" idx="0"/>
          </p:cNvCxnSpPr>
          <p:nvPr/>
        </p:nvCxnSpPr>
        <p:spPr>
          <a:xfrm>
            <a:off x="8244408" y="748319"/>
            <a:ext cx="0" cy="10244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</p:cNvCxnSpPr>
          <p:nvPr/>
        </p:nvCxnSpPr>
        <p:spPr>
          <a:xfrm>
            <a:off x="2195736" y="5013176"/>
            <a:ext cx="0" cy="10081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2"/>
          </p:cNvCxnSpPr>
          <p:nvPr/>
        </p:nvCxnSpPr>
        <p:spPr>
          <a:xfrm>
            <a:off x="3915048" y="5157192"/>
            <a:ext cx="8880" cy="9361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2"/>
          </p:cNvCxnSpPr>
          <p:nvPr/>
        </p:nvCxnSpPr>
        <p:spPr>
          <a:xfrm>
            <a:off x="5364088" y="5301208"/>
            <a:ext cx="0" cy="9361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3568" y="162880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987056" y="2102014"/>
            <a:ext cx="152896" cy="46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3923928" y="3668188"/>
            <a:ext cx="216024" cy="112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67744" y="1844824"/>
            <a:ext cx="1575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87056" y="1988840"/>
            <a:ext cx="4185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3"/>
          </p:cNvCxnSpPr>
          <p:nvPr/>
        </p:nvCxnSpPr>
        <p:spPr>
          <a:xfrm>
            <a:off x="3987056" y="3465004"/>
            <a:ext cx="440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27984" y="3465004"/>
            <a:ext cx="0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139952" y="386104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1" idx="1"/>
          </p:cNvCxnSpPr>
          <p:nvPr/>
        </p:nvCxnSpPr>
        <p:spPr>
          <a:xfrm>
            <a:off x="4139952" y="438310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83568" y="5013176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83568" y="4232670"/>
            <a:ext cx="3159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83568" y="3212976"/>
            <a:ext cx="3159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139952" y="2492896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5576" y="141277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elect product</a:t>
            </a:r>
            <a:endParaRPr lang="en-IN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467660" y="1670735"/>
            <a:ext cx="140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heck availability</a:t>
            </a:r>
            <a:endParaRPr lang="en-IN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455067" y="155127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roduct details</a:t>
            </a:r>
            <a:endParaRPr lang="en-IN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436096" y="223200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roduct availability</a:t>
            </a:r>
            <a:endParaRPr lang="en-IN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168870" y="4094170"/>
            <a:ext cx="1123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Check amount</a:t>
            </a:r>
            <a:endParaRPr lang="en-IN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4888" y="293505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isplay amount</a:t>
            </a:r>
            <a:endParaRPr lang="en-IN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375756" y="395567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dirty="0" smtClean="0"/>
              <a:t>nsert coin</a:t>
            </a:r>
            <a:endParaRPr lang="en-IN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99592" y="479715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Dispense product</a:t>
            </a:r>
            <a:endParaRPr lang="en-IN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771800" y="629373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TCVM Sequence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01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1452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Vender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1979712" y="21452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 Controller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3419872" y="21452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 service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4860032" y="20799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6300192" y="21452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service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7740352" y="21379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755576" y="1916832"/>
            <a:ext cx="144016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555776" y="1120530"/>
            <a:ext cx="14401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889400" y="1700808"/>
            <a:ext cx="14401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436096" y="2094047"/>
            <a:ext cx="14401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876256" y="4149080"/>
            <a:ext cx="1440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172400" y="3501008"/>
            <a:ext cx="1440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316416" y="4509120"/>
            <a:ext cx="1440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>
            <a:endCxn id="9" idx="0"/>
          </p:cNvCxnSpPr>
          <p:nvPr/>
        </p:nvCxnSpPr>
        <p:spPr>
          <a:xfrm>
            <a:off x="827584" y="718580"/>
            <a:ext cx="0" cy="11982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0" idx="0"/>
          </p:cNvCxnSpPr>
          <p:nvPr/>
        </p:nvCxnSpPr>
        <p:spPr>
          <a:xfrm>
            <a:off x="2627784" y="718580"/>
            <a:ext cx="0" cy="4019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0"/>
          </p:cNvCxnSpPr>
          <p:nvPr/>
        </p:nvCxnSpPr>
        <p:spPr>
          <a:xfrm>
            <a:off x="3961408" y="718580"/>
            <a:ext cx="0" cy="9822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2" idx="0"/>
          </p:cNvCxnSpPr>
          <p:nvPr/>
        </p:nvCxnSpPr>
        <p:spPr>
          <a:xfrm>
            <a:off x="5508104" y="712048"/>
            <a:ext cx="0" cy="13819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2"/>
            <a:endCxn id="13" idx="0"/>
          </p:cNvCxnSpPr>
          <p:nvPr/>
        </p:nvCxnSpPr>
        <p:spPr>
          <a:xfrm>
            <a:off x="6948264" y="718580"/>
            <a:ext cx="0" cy="34305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4" idx="0"/>
          </p:cNvCxnSpPr>
          <p:nvPr/>
        </p:nvCxnSpPr>
        <p:spPr>
          <a:xfrm>
            <a:off x="8244408" y="718580"/>
            <a:ext cx="0" cy="27824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27584" y="112053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99792" y="1916832"/>
            <a:ext cx="11930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33416" y="2109794"/>
            <a:ext cx="1402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020272" y="429309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99592" y="5838463"/>
            <a:ext cx="7272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99592" y="2564904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9592" y="3068960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99592" y="3645024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99592" y="414908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899592" y="450912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899592" y="4864946"/>
            <a:ext cx="5976664" cy="4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316416" y="3966255"/>
            <a:ext cx="432048" cy="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748464" y="3969060"/>
            <a:ext cx="0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8460432" y="465313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7584" y="9195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check container capacity()</a:t>
            </a:r>
            <a:endParaRPr lang="en-IN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2721445" y="1580664"/>
            <a:ext cx="1189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check container status()</a:t>
            </a:r>
            <a:endParaRPr lang="en-I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4067944" y="1700808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check availability capacity()</a:t>
            </a:r>
            <a:endParaRPr lang="en-IN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1043608" y="227687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 </a:t>
            </a:r>
            <a:r>
              <a:rPr lang="en-US" sz="1100" dirty="0"/>
              <a:t>a</a:t>
            </a:r>
            <a:r>
              <a:rPr lang="en-US" sz="1100" dirty="0" smtClean="0"/>
              <a:t>vailable capacity()</a:t>
            </a:r>
            <a:endParaRPr lang="en-IN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899592" y="278092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</a:t>
            </a:r>
            <a:r>
              <a:rPr lang="en-US" sz="1100" dirty="0"/>
              <a:t>r</a:t>
            </a:r>
            <a:r>
              <a:rPr lang="en-US" sz="1100" dirty="0" smtClean="0"/>
              <a:t>efill container()</a:t>
            </a:r>
            <a:endParaRPr lang="en-IN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43608" y="342900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6. </a:t>
            </a:r>
            <a:r>
              <a:rPr lang="en-US" sz="1100" dirty="0"/>
              <a:t>r</a:t>
            </a:r>
            <a:r>
              <a:rPr lang="en-US" sz="1100" dirty="0" smtClean="0"/>
              <a:t>efill status()</a:t>
            </a:r>
            <a:endParaRPr lang="en-IN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1043608" y="3966255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7. </a:t>
            </a:r>
            <a:r>
              <a:rPr lang="en-US" sz="1100" dirty="0"/>
              <a:t>g</a:t>
            </a:r>
            <a:r>
              <a:rPr lang="en-US" sz="1100" dirty="0" smtClean="0"/>
              <a:t>enerate report()</a:t>
            </a:r>
            <a:endParaRPr lang="en-IN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906488" y="427340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  <a:r>
              <a:rPr lang="en-US" sz="1100" dirty="0" smtClean="0"/>
              <a:t>. </a:t>
            </a:r>
            <a:r>
              <a:rPr lang="en-US" sz="1100" dirty="0"/>
              <a:t>g</a:t>
            </a:r>
            <a:r>
              <a:rPr lang="en-US" sz="1100" dirty="0" smtClean="0"/>
              <a:t>et report menu()</a:t>
            </a:r>
            <a:endParaRPr lang="en-IN" sz="1100" dirty="0"/>
          </a:p>
        </p:txBody>
      </p:sp>
      <p:sp>
        <p:nvSpPr>
          <p:cNvPr id="80" name="Rectangle 79"/>
          <p:cNvSpPr/>
          <p:nvPr/>
        </p:nvSpPr>
        <p:spPr>
          <a:xfrm>
            <a:off x="2699792" y="3966255"/>
            <a:ext cx="144016" cy="56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/>
          <p:cNvCxnSpPr/>
          <p:nvPr/>
        </p:nvCxnSpPr>
        <p:spPr>
          <a:xfrm>
            <a:off x="2699792" y="3789040"/>
            <a:ext cx="468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167844" y="378904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843808" y="4149080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164613" y="3789039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8. </a:t>
            </a:r>
            <a:r>
              <a:rPr lang="en-US" sz="1100" dirty="0"/>
              <a:t>r</a:t>
            </a:r>
            <a:r>
              <a:rPr lang="en-US" sz="1100" dirty="0" smtClean="0"/>
              <a:t>eport menu()</a:t>
            </a:r>
            <a:endParaRPr lang="en-IN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935596" y="486494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10. sendReportOption()</a:t>
            </a:r>
            <a:endParaRPr lang="en-IN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7056276" y="403148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11. getReport()</a:t>
            </a:r>
            <a:endParaRPr lang="en-IN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8317598" y="3542903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12. </a:t>
            </a:r>
            <a:r>
              <a:rPr lang="en-US" sz="1100" dirty="0"/>
              <a:t>g</a:t>
            </a:r>
            <a:r>
              <a:rPr lang="en-US" sz="1100" dirty="0" smtClean="0"/>
              <a:t>enerate report()</a:t>
            </a:r>
            <a:endParaRPr lang="en-IN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899592" y="5622308"/>
            <a:ext cx="162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13. </a:t>
            </a:r>
            <a:r>
              <a:rPr lang="en-US" sz="1100" dirty="0"/>
              <a:t>r</a:t>
            </a:r>
            <a:r>
              <a:rPr lang="en-US" sz="1100" dirty="0" smtClean="0"/>
              <a:t>etrieved  report()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6463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9980" y="264282"/>
            <a:ext cx="1512168" cy="86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79695" y="3861048"/>
            <a:ext cx="1512168" cy="70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29280" y="4354063"/>
            <a:ext cx="1512168" cy="66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38428" y="4474970"/>
            <a:ext cx="1512168" cy="754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484190" y="4040223"/>
            <a:ext cx="1512168" cy="869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29280" y="5143602"/>
            <a:ext cx="1732586" cy="517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78682" y="1131309"/>
            <a:ext cx="1512168" cy="2039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63915" y="1482665"/>
            <a:ext cx="1512168" cy="1688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165422" y="1417498"/>
            <a:ext cx="1512168" cy="2101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985265" y="1165584"/>
            <a:ext cx="1512168" cy="2101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3225579" y="563364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8682" y="1556792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3915" y="1831613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52776" y="1837848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03013" y="1601827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9695" y="4153094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29280" y="4631061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45298" y="4754904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4190" y="4380974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8" idx="3"/>
          </p:cNvCxnSpPr>
          <p:nvPr/>
        </p:nvCxnSpPr>
        <p:spPr>
          <a:xfrm>
            <a:off x="2058951" y="5402424"/>
            <a:ext cx="170291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50948" y="26428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TCVM Controller</a:t>
            </a:r>
            <a:endParaRPr lang="en-I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91301" y="1170940"/>
            <a:ext cx="100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Make Tea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97587" y="6630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err="1"/>
              <a:t>chooseAnyOptions</a:t>
            </a:r>
            <a:r>
              <a:rPr lang="en-IN" sz="800" dirty="0" smtClean="0"/>
              <a:t>()</a:t>
            </a:r>
            <a:endParaRPr lang="en-US" sz="800" dirty="0"/>
          </a:p>
          <a:p>
            <a:r>
              <a:rPr lang="en-IN" sz="800" dirty="0" err="1"/>
              <a:t>viewMenu</a:t>
            </a:r>
            <a:r>
              <a:rPr lang="en-IN" sz="800" dirty="0" smtClean="0"/>
              <a:t>()</a:t>
            </a:r>
            <a:endParaRPr lang="en-US" sz="800" dirty="0"/>
          </a:p>
          <a:p>
            <a:r>
              <a:rPr lang="en-US" sz="800" dirty="0"/>
              <a:t>m</a:t>
            </a:r>
            <a:r>
              <a:rPr lang="en-US" sz="800" dirty="0" smtClean="0"/>
              <a:t>ain()</a:t>
            </a:r>
            <a:endParaRPr lang="en-IN" sz="800" dirty="0"/>
          </a:p>
        </p:txBody>
      </p:sp>
      <p:sp>
        <p:nvSpPr>
          <p:cNvPr id="36" name="TextBox 14">
            <a:extLst>
              <a:ext uri="{FF2B5EF4-FFF2-40B4-BE49-F238E27FC236}">
                <a16:creationId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E535D3A1-D340-49E5-9604-CE3EF8A374FA}"/>
              </a:ext>
            </a:extLst>
          </p:cNvPr>
          <p:cNvSpPr txBox="1"/>
          <p:nvPr/>
        </p:nvSpPr>
        <p:spPr>
          <a:xfrm>
            <a:off x="2453897" y="1837848"/>
            <a:ext cx="1247775" cy="8989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ffectLst/>
                <a:latin typeface="+mj-lt"/>
                <a:ea typeface="Times New Roman"/>
              </a:rPr>
              <a:t>BLACKTEA_PRICE</a:t>
            </a:r>
            <a:endParaRPr lang="en-IN" sz="800" dirty="0">
              <a:effectLst/>
              <a:latin typeface="+mj-lt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latin typeface="+mj-lt"/>
                <a:ea typeface="Times New Roman"/>
              </a:rPr>
              <a:t>COFFEE</a:t>
            </a:r>
            <a:endParaRPr lang="en-IN" sz="800" dirty="0">
              <a:effectLst/>
              <a:latin typeface="+mj-lt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latin typeface="+mj-lt"/>
                <a:ea typeface="Times New Roman"/>
              </a:rPr>
              <a:t>WATER</a:t>
            </a:r>
            <a:endParaRPr lang="en-IN" sz="800" dirty="0">
              <a:effectLst/>
              <a:latin typeface="+mj-lt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latin typeface="+mj-lt"/>
                <a:ea typeface="Times New Roman"/>
              </a:rPr>
              <a:t>MILK</a:t>
            </a:r>
            <a:endParaRPr lang="en-IN" sz="800" dirty="0">
              <a:effectLst/>
              <a:latin typeface="+mj-lt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latin typeface="+mj-lt"/>
                <a:ea typeface="Times New Roman"/>
              </a:rPr>
              <a:t>SUGAR</a:t>
            </a:r>
            <a:endParaRPr lang="en-IN" sz="800" dirty="0">
              <a:effectLst/>
              <a:latin typeface="+mj-lt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800" dirty="0" err="1" smtClean="0">
                <a:effectLst/>
                <a:latin typeface="+mj-lt"/>
                <a:ea typeface="Times New Roman"/>
              </a:rPr>
              <a:t>containerInitializer</a:t>
            </a:r>
            <a:endParaRPr lang="en-IN" sz="800" dirty="0">
              <a:effectLst/>
              <a:latin typeface="+mj-lt"/>
              <a:ea typeface="Times New Roman"/>
            </a:endParaRPr>
          </a:p>
          <a:p>
            <a:pPr>
              <a:spcAft>
                <a:spcPts val="0"/>
              </a:spcAft>
            </a:pPr>
            <a:endParaRPr lang="en-IN" sz="800" dirty="0">
              <a:effectLst/>
              <a:latin typeface="+mj-lt"/>
              <a:ea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05238" y="1517091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Make Black Tea</a:t>
            </a:r>
            <a:endParaRPr lang="en-IN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40177" y="144793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Make Coffee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85265" y="1209314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Make Black Coffee</a:t>
            </a:r>
            <a:endParaRPr lang="en-IN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76770" y="385341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Container Status</a:t>
            </a:r>
            <a:endParaRPr lang="en-IN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090850" y="435406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Refill Container </a:t>
            </a:r>
            <a:endParaRPr lang="en-IN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918434" y="44749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Total sale</a:t>
            </a:r>
            <a:endParaRPr lang="en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470653" y="407180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Reset Container </a:t>
            </a:r>
            <a:endParaRPr lang="en-IN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747664" y="527883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Container Status</a:t>
            </a:r>
            <a:endParaRPr lang="en-IN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40177" y="1860604"/>
            <a:ext cx="10519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COFFEE_PRICE</a:t>
            </a:r>
            <a:endParaRPr lang="en-IN" sz="800" dirty="0"/>
          </a:p>
          <a:p>
            <a:r>
              <a:rPr lang="en-US" sz="800" dirty="0"/>
              <a:t>COFFEE</a:t>
            </a:r>
            <a:endParaRPr lang="en-IN" sz="800" dirty="0"/>
          </a:p>
          <a:p>
            <a:r>
              <a:rPr lang="en-US" sz="800" dirty="0"/>
              <a:t>WATER</a:t>
            </a:r>
            <a:endParaRPr lang="en-IN" sz="800" dirty="0"/>
          </a:p>
          <a:p>
            <a:r>
              <a:rPr lang="en-US" sz="800" dirty="0"/>
              <a:t>MILK</a:t>
            </a:r>
            <a:endParaRPr lang="en-IN" sz="800" dirty="0"/>
          </a:p>
          <a:p>
            <a:r>
              <a:rPr lang="en-US" sz="800" dirty="0"/>
              <a:t>SUGAR</a:t>
            </a:r>
            <a:endParaRPr lang="en-IN" sz="800" dirty="0"/>
          </a:p>
          <a:p>
            <a:r>
              <a:rPr lang="en-US" sz="800" dirty="0" err="1"/>
              <a:t>containerInitializer</a:t>
            </a:r>
            <a:endParaRPr lang="en-IN" sz="800" dirty="0"/>
          </a:p>
          <a:p>
            <a:r>
              <a:rPr lang="en-US" sz="800" dirty="0" err="1" smtClean="0"/>
              <a:t>productRecord</a:t>
            </a:r>
            <a:endParaRPr lang="en-IN" sz="800" dirty="0"/>
          </a:p>
          <a:p>
            <a:endParaRPr lang="en-IN" sz="1100" dirty="0" smtClean="0"/>
          </a:p>
          <a:p>
            <a:endParaRPr lang="en-IN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090850" y="4631061"/>
            <a:ext cx="119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container</a:t>
            </a:r>
            <a:endParaRPr lang="en-IN" sz="800" dirty="0"/>
          </a:p>
          <a:p>
            <a:r>
              <a:rPr lang="en-IN" sz="800" dirty="0" smtClean="0"/>
              <a:t>refill Container()</a:t>
            </a:r>
            <a:endParaRPr lang="en-IN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3876417" y="4773263"/>
            <a:ext cx="13041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productRecord</a:t>
            </a:r>
            <a:endParaRPr lang="en-US" sz="800" dirty="0" smtClean="0"/>
          </a:p>
          <a:p>
            <a:r>
              <a:rPr lang="en-US" sz="800" dirty="0" err="1" smtClean="0"/>
              <a:t>prodcutTotalSale</a:t>
            </a:r>
            <a:r>
              <a:rPr lang="en-US" sz="800" dirty="0" smtClean="0"/>
              <a:t> </a:t>
            </a:r>
            <a:r>
              <a:rPr lang="en-US" sz="800" dirty="0"/>
              <a:t>()</a:t>
            </a:r>
            <a:endParaRPr lang="en-IN" sz="800" dirty="0"/>
          </a:p>
          <a:p>
            <a:endParaRPr lang="en-IN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5563178" y="4463345"/>
            <a:ext cx="119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Container</a:t>
            </a:r>
          </a:p>
          <a:p>
            <a:r>
              <a:rPr lang="en-US" sz="800" dirty="0" err="1" smtClean="0"/>
              <a:t>resetContainer</a:t>
            </a:r>
            <a:r>
              <a:rPr lang="en-US" sz="800" dirty="0"/>
              <a:t>()</a:t>
            </a:r>
            <a:endParaRPr lang="en-IN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363966" y="4130409"/>
            <a:ext cx="1300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containerInitializer</a:t>
            </a:r>
            <a:endParaRPr lang="en-US" sz="800" dirty="0" smtClean="0"/>
          </a:p>
          <a:p>
            <a:endParaRPr lang="en-US" sz="1100" dirty="0"/>
          </a:p>
          <a:p>
            <a:endParaRPr lang="en-IN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695944" y="1700808"/>
            <a:ext cx="11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78682" y="1628800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TEA_PRICE</a:t>
            </a:r>
            <a:endParaRPr lang="en-IN" sz="800" dirty="0"/>
          </a:p>
          <a:p>
            <a:r>
              <a:rPr lang="en-US" sz="800" dirty="0"/>
              <a:t>TEA</a:t>
            </a:r>
            <a:endParaRPr lang="en-IN" sz="800" dirty="0"/>
          </a:p>
          <a:p>
            <a:r>
              <a:rPr lang="en-US" sz="800" dirty="0"/>
              <a:t>WATER</a:t>
            </a:r>
            <a:endParaRPr lang="en-IN" sz="800" dirty="0"/>
          </a:p>
          <a:p>
            <a:r>
              <a:rPr lang="en-US" sz="800" dirty="0"/>
              <a:t>MILK</a:t>
            </a:r>
            <a:endParaRPr lang="en-IN" sz="800" dirty="0"/>
          </a:p>
          <a:p>
            <a:r>
              <a:rPr lang="en-US" sz="800" dirty="0"/>
              <a:t>SUGAR</a:t>
            </a:r>
            <a:endParaRPr lang="en-IN" sz="800" dirty="0"/>
          </a:p>
          <a:p>
            <a:r>
              <a:rPr lang="en-US" sz="800" dirty="0" err="1"/>
              <a:t>containerInitializer</a:t>
            </a:r>
            <a:endParaRPr lang="en-IN" sz="800" dirty="0"/>
          </a:p>
          <a:p>
            <a:r>
              <a:rPr lang="en-US" sz="800" dirty="0" err="1"/>
              <a:t>productRecord</a:t>
            </a:r>
            <a:endParaRPr lang="en-IN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578682" y="2579460"/>
            <a:ext cx="145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makeDrink</a:t>
            </a:r>
            <a:r>
              <a:rPr lang="en-US" sz="800" dirty="0"/>
              <a:t>()</a:t>
            </a:r>
            <a:endParaRPr lang="en-IN" sz="800" dirty="0"/>
          </a:p>
          <a:p>
            <a:r>
              <a:rPr lang="en-US" sz="800" dirty="0" err="1"/>
              <a:t>updateQuatity</a:t>
            </a:r>
            <a:r>
              <a:rPr lang="en-US" sz="800" dirty="0"/>
              <a:t>()</a:t>
            </a:r>
            <a:endParaRPr lang="en-IN" sz="800" dirty="0"/>
          </a:p>
          <a:p>
            <a:r>
              <a:rPr lang="en-US" sz="800" dirty="0" err="1"/>
              <a:t>substractQuantity</a:t>
            </a:r>
            <a:r>
              <a:rPr lang="en-US" sz="800" dirty="0"/>
              <a:t>()</a:t>
            </a:r>
            <a:endParaRPr lang="en-IN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394700" y="2691601"/>
            <a:ext cx="145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makeDrink</a:t>
            </a:r>
            <a:r>
              <a:rPr lang="en-US" sz="800" dirty="0" smtClean="0"/>
              <a:t>()</a:t>
            </a:r>
            <a:endParaRPr lang="en-IN" sz="800" dirty="0" smtClean="0"/>
          </a:p>
          <a:p>
            <a:r>
              <a:rPr lang="en-US" sz="800" dirty="0" err="1" smtClean="0"/>
              <a:t>updateQuatity</a:t>
            </a:r>
            <a:r>
              <a:rPr lang="en-US" sz="800" dirty="0" smtClean="0"/>
              <a:t>()</a:t>
            </a:r>
            <a:endParaRPr lang="en-IN" sz="800" dirty="0" smtClean="0"/>
          </a:p>
          <a:p>
            <a:r>
              <a:rPr lang="en-US" sz="800" dirty="0" err="1" smtClean="0"/>
              <a:t>substractQuantity</a:t>
            </a:r>
            <a:r>
              <a:rPr lang="en-US" sz="800" dirty="0" smtClean="0"/>
              <a:t>()</a:t>
            </a:r>
            <a:endParaRPr lang="en-IN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4221165" y="2887440"/>
            <a:ext cx="145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makeDrink</a:t>
            </a:r>
            <a:r>
              <a:rPr lang="en-US" sz="800" dirty="0" smtClean="0"/>
              <a:t>()</a:t>
            </a:r>
            <a:endParaRPr lang="en-IN" sz="800" dirty="0" smtClean="0"/>
          </a:p>
          <a:p>
            <a:r>
              <a:rPr lang="en-US" sz="800" dirty="0" err="1" smtClean="0"/>
              <a:t>updateQuatity</a:t>
            </a:r>
            <a:r>
              <a:rPr lang="en-US" sz="800" dirty="0" smtClean="0"/>
              <a:t>()</a:t>
            </a:r>
            <a:endParaRPr lang="en-IN" sz="800" dirty="0" smtClean="0"/>
          </a:p>
          <a:p>
            <a:r>
              <a:rPr lang="en-US" sz="800" dirty="0" err="1" smtClean="0"/>
              <a:t>substractQuantity</a:t>
            </a:r>
            <a:r>
              <a:rPr lang="en-US" sz="800" dirty="0" smtClean="0"/>
              <a:t>()</a:t>
            </a:r>
            <a:endParaRPr lang="en-IN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024958" y="1601827"/>
            <a:ext cx="1371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BLACKCOFFEE_PRICE</a:t>
            </a:r>
            <a:endParaRPr lang="en-IN" sz="800" dirty="0"/>
          </a:p>
          <a:p>
            <a:r>
              <a:rPr lang="en-US" sz="800" dirty="0"/>
              <a:t>COFFEE</a:t>
            </a:r>
            <a:endParaRPr lang="en-IN" sz="800" dirty="0"/>
          </a:p>
          <a:p>
            <a:r>
              <a:rPr lang="en-US" sz="800" dirty="0"/>
              <a:t>WATER</a:t>
            </a:r>
            <a:endParaRPr lang="en-IN" sz="800" dirty="0"/>
          </a:p>
          <a:p>
            <a:r>
              <a:rPr lang="en-US" sz="800" dirty="0"/>
              <a:t>MILK</a:t>
            </a:r>
            <a:endParaRPr lang="en-IN" sz="800" dirty="0"/>
          </a:p>
          <a:p>
            <a:r>
              <a:rPr lang="en-US" sz="800" dirty="0"/>
              <a:t>SUGAR</a:t>
            </a:r>
            <a:endParaRPr lang="en-IN" sz="800" dirty="0"/>
          </a:p>
          <a:p>
            <a:r>
              <a:rPr lang="en-US" sz="800" dirty="0" err="1"/>
              <a:t>containerInitializer</a:t>
            </a:r>
            <a:endParaRPr lang="en-IN" sz="800" dirty="0"/>
          </a:p>
          <a:p>
            <a:r>
              <a:rPr lang="en-US" sz="800" dirty="0" err="1"/>
              <a:t>productRecord</a:t>
            </a:r>
            <a:endParaRPr lang="en-IN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5998903" y="2656607"/>
            <a:ext cx="145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makeDrink</a:t>
            </a:r>
            <a:r>
              <a:rPr lang="en-US" sz="800" dirty="0" smtClean="0"/>
              <a:t>()</a:t>
            </a:r>
            <a:endParaRPr lang="en-IN" sz="800" dirty="0" smtClean="0"/>
          </a:p>
          <a:p>
            <a:r>
              <a:rPr lang="en-US" sz="800" dirty="0" err="1" smtClean="0"/>
              <a:t>updateQuatity</a:t>
            </a:r>
            <a:r>
              <a:rPr lang="en-US" sz="800" dirty="0" smtClean="0"/>
              <a:t>()</a:t>
            </a:r>
            <a:endParaRPr lang="en-IN" sz="800" dirty="0" smtClean="0"/>
          </a:p>
          <a:p>
            <a:r>
              <a:rPr lang="en-US" sz="800" dirty="0" err="1" smtClean="0"/>
              <a:t>substractQuantity</a:t>
            </a:r>
            <a:r>
              <a:rPr lang="en-US" sz="800" dirty="0" smtClean="0"/>
              <a:t>()</a:t>
            </a:r>
            <a:endParaRPr lang="en-IN" sz="800" dirty="0"/>
          </a:p>
        </p:txBody>
      </p:sp>
      <p:sp>
        <p:nvSpPr>
          <p:cNvPr id="61" name="Rectangle 60"/>
          <p:cNvSpPr/>
          <p:nvPr/>
        </p:nvSpPr>
        <p:spPr>
          <a:xfrm>
            <a:off x="2363915" y="3433014"/>
            <a:ext cx="167324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388957" y="3793054"/>
            <a:ext cx="16732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69495" y="3519026"/>
            <a:ext cx="1465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Make </a:t>
            </a:r>
            <a:r>
              <a:rPr lang="en-US" sz="1050" dirty="0" err="1" smtClean="0"/>
              <a:t>DrinkInterface</a:t>
            </a:r>
            <a:endParaRPr lang="en-IN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2505238" y="3861048"/>
            <a:ext cx="1340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makeDrink</a:t>
            </a:r>
            <a:r>
              <a:rPr lang="en-US" sz="800" dirty="0" smtClean="0"/>
              <a:t>()</a:t>
            </a:r>
            <a:endParaRPr lang="en-IN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695" y="4305638"/>
            <a:ext cx="1536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showContainerStatus</a:t>
            </a:r>
            <a:r>
              <a:rPr lang="en-US" sz="800" dirty="0"/>
              <a:t>()</a:t>
            </a:r>
            <a:endParaRPr lang="en-IN" sz="800" dirty="0"/>
          </a:p>
        </p:txBody>
      </p:sp>
      <p:cxnSp>
        <p:nvCxnSpPr>
          <p:cNvPr id="69" name="Elbow Connector 68"/>
          <p:cNvCxnSpPr>
            <a:stCxn id="61" idx="1"/>
            <a:endCxn id="9" idx="2"/>
          </p:cNvCxnSpPr>
          <p:nvPr/>
        </p:nvCxnSpPr>
        <p:spPr>
          <a:xfrm rot="10800000">
            <a:off x="1334767" y="3170802"/>
            <a:ext cx="1029149" cy="62225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1" idx="3"/>
            <a:endCxn id="11" idx="2"/>
          </p:cNvCxnSpPr>
          <p:nvPr/>
        </p:nvCxnSpPr>
        <p:spPr>
          <a:xfrm flipV="1">
            <a:off x="4037159" y="3519026"/>
            <a:ext cx="884347" cy="2740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0"/>
          </p:cNvCxnSpPr>
          <p:nvPr/>
        </p:nvCxnSpPr>
        <p:spPr>
          <a:xfrm flipV="1">
            <a:off x="3200537" y="3153266"/>
            <a:ext cx="25042" cy="279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flipV="1">
            <a:off x="4054603" y="3281236"/>
            <a:ext cx="2704190" cy="64433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58951" y="5143604"/>
            <a:ext cx="1859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Check </a:t>
            </a:r>
            <a:r>
              <a:rPr lang="en-US" sz="1100" dirty="0" err="1" smtClean="0"/>
              <a:t>AvailabilityInterface</a:t>
            </a:r>
            <a:endParaRPr lang="en-IN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090851" y="5436093"/>
            <a:ext cx="166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checkavailabilityforDrink</a:t>
            </a:r>
            <a:r>
              <a:rPr lang="en-US" sz="1000" dirty="0" smtClean="0"/>
              <a:t>()</a:t>
            </a:r>
            <a:endParaRPr lang="en-IN" sz="1000" dirty="0"/>
          </a:p>
        </p:txBody>
      </p:sp>
      <p:sp>
        <p:nvSpPr>
          <p:cNvPr id="82" name="Rectangle 81"/>
          <p:cNvSpPr/>
          <p:nvPr/>
        </p:nvSpPr>
        <p:spPr>
          <a:xfrm>
            <a:off x="179512" y="5143602"/>
            <a:ext cx="1155255" cy="1714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2779769" y="5736175"/>
            <a:ext cx="1155255" cy="1149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4830010" y="5296002"/>
            <a:ext cx="1155255" cy="1453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6376767" y="5274409"/>
            <a:ext cx="1155255" cy="1453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/>
          <p:cNvCxnSpPr/>
          <p:nvPr/>
        </p:nvCxnSpPr>
        <p:spPr>
          <a:xfrm>
            <a:off x="188506" y="5436093"/>
            <a:ext cx="11552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85364" y="6001284"/>
            <a:ext cx="11496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844100" y="5736175"/>
            <a:ext cx="1173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359019" y="5741880"/>
            <a:ext cx="11561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88506" y="5135909"/>
            <a:ext cx="1155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Tea Availability</a:t>
            </a:r>
            <a:endParaRPr lang="en-IN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376767" y="5285646"/>
            <a:ext cx="118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BlackCoffee</a:t>
            </a:r>
            <a:r>
              <a:rPr lang="en-US" sz="1200" dirty="0" smtClean="0"/>
              <a:t> Availability</a:t>
            </a:r>
            <a:endParaRPr lang="en-IN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797229" y="5281094"/>
            <a:ext cx="115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BlackTea</a:t>
            </a:r>
            <a:r>
              <a:rPr lang="en-US" sz="1200" dirty="0" smtClean="0"/>
              <a:t> Availability</a:t>
            </a:r>
            <a:endParaRPr lang="en-IN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2688848" y="5707852"/>
            <a:ext cx="155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Coffee Availability</a:t>
            </a:r>
            <a:endParaRPr lang="en-IN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251520" y="5417330"/>
            <a:ext cx="1042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TEA_PRICE</a:t>
            </a:r>
            <a:endParaRPr lang="en-IN" sz="800" dirty="0"/>
          </a:p>
          <a:p>
            <a:r>
              <a:rPr lang="en-US" sz="800" dirty="0"/>
              <a:t>TEA</a:t>
            </a:r>
            <a:endParaRPr lang="en-IN" sz="800" dirty="0"/>
          </a:p>
          <a:p>
            <a:r>
              <a:rPr lang="en-US" sz="800" dirty="0"/>
              <a:t>WATER</a:t>
            </a:r>
            <a:endParaRPr lang="en-IN" sz="800" dirty="0"/>
          </a:p>
          <a:p>
            <a:r>
              <a:rPr lang="en-US" sz="800" dirty="0"/>
              <a:t>MILK</a:t>
            </a:r>
            <a:endParaRPr lang="en-IN" sz="800" dirty="0"/>
          </a:p>
          <a:p>
            <a:r>
              <a:rPr lang="en-US" sz="800" dirty="0"/>
              <a:t>SUGAR</a:t>
            </a:r>
            <a:endParaRPr lang="en-IN" sz="800" dirty="0"/>
          </a:p>
          <a:p>
            <a:r>
              <a:rPr lang="en-US" sz="800" dirty="0" err="1"/>
              <a:t>containerInitializer</a:t>
            </a:r>
            <a:endParaRPr lang="en-IN" sz="800" dirty="0"/>
          </a:p>
          <a:p>
            <a:r>
              <a:rPr lang="en-US" sz="800" dirty="0" err="1"/>
              <a:t>productRecord</a:t>
            </a:r>
            <a:endParaRPr lang="en-IN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4833863" y="6328049"/>
            <a:ext cx="111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checkavailabilityforDrink</a:t>
            </a:r>
            <a:r>
              <a:rPr lang="en-US" sz="1000" dirty="0" smtClean="0"/>
              <a:t>()</a:t>
            </a:r>
            <a:endParaRPr lang="en-IN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810671" y="6536490"/>
            <a:ext cx="115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checkavailabilityforDrink</a:t>
            </a:r>
            <a:r>
              <a:rPr lang="en-US" sz="1000" dirty="0" smtClean="0"/>
              <a:t>()</a:t>
            </a:r>
            <a:endParaRPr lang="en-IN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1315" y="6417448"/>
            <a:ext cx="1169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checkavailabilityforDrink</a:t>
            </a:r>
            <a:r>
              <a:rPr lang="en-US" sz="1000" dirty="0" smtClean="0"/>
              <a:t>()</a:t>
            </a:r>
            <a:endParaRPr lang="en-IN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81988" y="6315088"/>
            <a:ext cx="12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checkavailabilityforDrink</a:t>
            </a:r>
            <a:r>
              <a:rPr lang="en-US" sz="1000" dirty="0" smtClean="0"/>
              <a:t>()</a:t>
            </a:r>
            <a:endParaRPr lang="en-IN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10671" y="6036257"/>
            <a:ext cx="103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SUGAR</a:t>
            </a:r>
            <a:endParaRPr lang="en-IN" sz="800" dirty="0"/>
          </a:p>
          <a:p>
            <a:r>
              <a:rPr lang="en-US" sz="800" dirty="0" err="1"/>
              <a:t>containerInitializer</a:t>
            </a:r>
            <a:endParaRPr lang="en-IN" sz="800" dirty="0"/>
          </a:p>
          <a:p>
            <a:r>
              <a:rPr lang="en-US" sz="800" dirty="0" err="1"/>
              <a:t>productRecord</a:t>
            </a:r>
            <a:endParaRPr lang="en-IN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921506" y="5747311"/>
            <a:ext cx="110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SUGAR</a:t>
            </a:r>
            <a:endParaRPr lang="en-IN" sz="800" dirty="0"/>
          </a:p>
          <a:p>
            <a:r>
              <a:rPr lang="en-US" sz="800" dirty="0" err="1"/>
              <a:t>containerInitializer</a:t>
            </a:r>
            <a:endParaRPr lang="en-IN" sz="800" dirty="0"/>
          </a:p>
          <a:p>
            <a:r>
              <a:rPr lang="en-US" sz="800" dirty="0" err="1"/>
              <a:t>productRecord</a:t>
            </a:r>
            <a:endParaRPr lang="en-IN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444208" y="5846351"/>
            <a:ext cx="105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SUGAR</a:t>
            </a:r>
            <a:endParaRPr lang="en-IN" sz="800" dirty="0"/>
          </a:p>
          <a:p>
            <a:r>
              <a:rPr lang="en-US" sz="800" dirty="0" err="1"/>
              <a:t>containerInitializer</a:t>
            </a:r>
            <a:endParaRPr lang="en-IN" sz="800" dirty="0"/>
          </a:p>
          <a:p>
            <a:r>
              <a:rPr lang="en-US" sz="800" dirty="0" err="1"/>
              <a:t>productRecord</a:t>
            </a:r>
            <a:endParaRPr lang="en-IN" sz="800" dirty="0"/>
          </a:p>
        </p:txBody>
      </p:sp>
      <p:cxnSp>
        <p:nvCxnSpPr>
          <p:cNvPr id="108" name="Straight Arrow Connector 107"/>
          <p:cNvCxnSpPr>
            <a:stCxn id="82" idx="3"/>
            <a:endCxn id="8" idx="1"/>
          </p:cNvCxnSpPr>
          <p:nvPr/>
        </p:nvCxnSpPr>
        <p:spPr>
          <a:xfrm flipV="1">
            <a:off x="1334767" y="5402425"/>
            <a:ext cx="694513" cy="5983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4" idx="1"/>
          </p:cNvCxnSpPr>
          <p:nvPr/>
        </p:nvCxnSpPr>
        <p:spPr>
          <a:xfrm flipH="1" flipV="1">
            <a:off x="3753013" y="5402424"/>
            <a:ext cx="1076997" cy="6204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83" idx="1"/>
          </p:cNvCxnSpPr>
          <p:nvPr/>
        </p:nvCxnSpPr>
        <p:spPr>
          <a:xfrm rot="10800000">
            <a:off x="2505239" y="5661248"/>
            <a:ext cx="274531" cy="64946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80565" y="3656040"/>
            <a:ext cx="68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implements</a:t>
            </a:r>
            <a:endParaRPr lang="en-IN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572373" y="3559298"/>
            <a:ext cx="68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implements</a:t>
            </a:r>
            <a:endParaRPr lang="en-IN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503144" y="3217570"/>
            <a:ext cx="68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implements</a:t>
            </a:r>
            <a:endParaRPr lang="en-IN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109650" y="3548318"/>
            <a:ext cx="68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implements</a:t>
            </a:r>
            <a:endParaRPr lang="en-IN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572373" y="5747311"/>
            <a:ext cx="68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implements</a:t>
            </a:r>
            <a:endParaRPr lang="en-IN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788280" y="6140776"/>
            <a:ext cx="68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implements</a:t>
            </a:r>
            <a:endParaRPr lang="en-IN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078549" y="5417330"/>
            <a:ext cx="68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implements</a:t>
            </a:r>
            <a:endParaRPr lang="en-IN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272259" y="5058965"/>
            <a:ext cx="68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implements</a:t>
            </a:r>
            <a:endParaRPr lang="en-IN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79512" y="264282"/>
            <a:ext cx="21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TCVM Class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30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267</Words>
  <Application>Microsoft Office PowerPoint</Application>
  <PresentationFormat>On-screen Show (4:3)</PresentationFormat>
  <Paragraphs>141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Soni</dc:creator>
  <cp:lastModifiedBy>Ruchi Soni</cp:lastModifiedBy>
  <cp:revision>24</cp:revision>
  <dcterms:created xsi:type="dcterms:W3CDTF">2018-08-29T06:53:09Z</dcterms:created>
  <dcterms:modified xsi:type="dcterms:W3CDTF">2018-08-29T12:26:16Z</dcterms:modified>
</cp:coreProperties>
</file>