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3"/>
  </p:notesMasterIdLst>
  <p:handoutMasterIdLst>
    <p:handoutMasterId r:id="rId14"/>
  </p:handoutMasterIdLst>
  <p:sldIdLst>
    <p:sldId id="354" r:id="rId3"/>
    <p:sldId id="731" r:id="rId4"/>
    <p:sldId id="733" r:id="rId5"/>
    <p:sldId id="734" r:id="rId6"/>
    <p:sldId id="736" r:id="rId7"/>
    <p:sldId id="739" r:id="rId8"/>
    <p:sldId id="742" r:id="rId9"/>
    <p:sldId id="738" r:id="rId10"/>
    <p:sldId id="740" r:id="rId11"/>
    <p:sldId id="741" r:id="rId12"/>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731"/>
            <p14:sldId id="733"/>
            <p14:sldId id="734"/>
            <p14:sldId id="736"/>
            <p14:sldId id="739"/>
            <p14:sldId id="742"/>
            <p14:sldId id="738"/>
            <p14:sldId id="740"/>
            <p14:sldId id="741"/>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86703-6B62-4801-B60A-775888659D8A}" v="34" dt="2018-12-27T20:43:23.912"/>
    <p1510:client id="{15C6C54D-1C64-4302-BEB1-8B8E1AF495FD}" v="5" dt="2018-12-27T20:44:10.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CBAcontent\Practicum\deliverables\Twitter\master%20data%20Twitter.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CBAcontent\Practicum\deliverables\Twitter\master%20data%20Twitt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Sentiment Analysis of Twitter Data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Negative</c:v>
          </c:tx>
          <c:spPr>
            <a:solidFill>
              <a:schemeClr val="accent1"/>
            </a:solidFill>
            <a:ln>
              <a:noFill/>
            </a:ln>
            <a:effectLst/>
          </c:spPr>
          <c:invertIfNegative val="0"/>
          <c:cat>
            <c:strRef>
              <c:f>'Graph data'!$B$13:$B$15</c:f>
              <c:strCache>
                <c:ptCount val="3"/>
                <c:pt idx="0">
                  <c:v>Skill</c:v>
                </c:pt>
                <c:pt idx="1">
                  <c:v>Opportunity</c:v>
                </c:pt>
                <c:pt idx="2">
                  <c:v>Reach</c:v>
                </c:pt>
              </c:strCache>
            </c:strRef>
          </c:cat>
          <c:val>
            <c:numRef>
              <c:f>'Graph data'!$C$13:$C$15</c:f>
              <c:numCache>
                <c:formatCode>General</c:formatCode>
                <c:ptCount val="3"/>
                <c:pt idx="0">
                  <c:v>-0.12623336946453978</c:v>
                </c:pt>
                <c:pt idx="1">
                  <c:v>-8.0340046817176825E-2</c:v>
                </c:pt>
                <c:pt idx="2">
                  <c:v>-0.10209343806857146</c:v>
                </c:pt>
              </c:numCache>
            </c:numRef>
          </c:val>
          <c:extLst>
            <c:ext xmlns:c16="http://schemas.microsoft.com/office/drawing/2014/chart" uri="{C3380CC4-5D6E-409C-BE32-E72D297353CC}">
              <c16:uniqueId val="{00000000-29B4-4CEB-8351-F4B6AC3B675C}"/>
            </c:ext>
          </c:extLst>
        </c:ser>
        <c:ser>
          <c:idx val="1"/>
          <c:order val="1"/>
          <c:tx>
            <c:v>Positive</c:v>
          </c:tx>
          <c:spPr>
            <a:solidFill>
              <a:schemeClr val="accent2"/>
            </a:solidFill>
            <a:ln>
              <a:noFill/>
            </a:ln>
            <a:effectLst/>
          </c:spPr>
          <c:invertIfNegative val="0"/>
          <c:cat>
            <c:strRef>
              <c:f>'Graph data'!$B$13:$B$15</c:f>
              <c:strCache>
                <c:ptCount val="3"/>
                <c:pt idx="0">
                  <c:v>Skill</c:v>
                </c:pt>
                <c:pt idx="1">
                  <c:v>Opportunity</c:v>
                </c:pt>
                <c:pt idx="2">
                  <c:v>Reach</c:v>
                </c:pt>
              </c:strCache>
            </c:strRef>
          </c:cat>
          <c:val>
            <c:numRef>
              <c:f>'Graph data'!$D$13:$D$15</c:f>
              <c:numCache>
                <c:formatCode>General</c:formatCode>
                <c:ptCount val="3"/>
                <c:pt idx="0">
                  <c:v>0.23182976803985855</c:v>
                </c:pt>
                <c:pt idx="1">
                  <c:v>0.18727429499007545</c:v>
                </c:pt>
                <c:pt idx="2">
                  <c:v>0.16857480874431904</c:v>
                </c:pt>
              </c:numCache>
            </c:numRef>
          </c:val>
          <c:extLst>
            <c:ext xmlns:c16="http://schemas.microsoft.com/office/drawing/2014/chart" uri="{C3380CC4-5D6E-409C-BE32-E72D297353CC}">
              <c16:uniqueId val="{00000001-29B4-4CEB-8351-F4B6AC3B675C}"/>
            </c:ext>
          </c:extLst>
        </c:ser>
        <c:dLbls>
          <c:showLegendKey val="0"/>
          <c:showVal val="0"/>
          <c:showCatName val="0"/>
          <c:showSerName val="0"/>
          <c:showPercent val="0"/>
          <c:showBubbleSize val="0"/>
        </c:dLbls>
        <c:gapWidth val="219"/>
        <c:overlap val="-27"/>
        <c:axId val="2007731856"/>
        <c:axId val="2007728528"/>
      </c:barChart>
      <c:valAx>
        <c:axId val="200772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731856"/>
        <c:crosses val="autoZero"/>
        <c:crossBetween val="between"/>
      </c:valAx>
      <c:catAx>
        <c:axId val="20077318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72852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Overall Youth</a:t>
            </a:r>
            <a:r>
              <a:rPr lang="en-IN" baseline="0"/>
              <a:t> Opinion on Modi</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42366579177603E-2"/>
          <c:y val="0.20875000000000005"/>
          <c:w val="0.89709033245844272"/>
          <c:h val="0.61498432487605714"/>
        </c:manualLayout>
      </c:layout>
      <c:barChart>
        <c:barDir val="bar"/>
        <c:grouping val="stacked"/>
        <c:varyColors val="0"/>
        <c:ser>
          <c:idx val="0"/>
          <c:order val="0"/>
          <c:spPr>
            <a:solidFill>
              <a:schemeClr val="accent1"/>
            </a:solidFill>
            <a:ln>
              <a:noFill/>
            </a:ln>
            <a:effectLst/>
          </c:spPr>
          <c:invertIfNegative val="0"/>
          <c:cat>
            <c:strRef>
              <c:f>'Graph data'!$B$17</c:f>
              <c:strCache>
                <c:ptCount val="1"/>
                <c:pt idx="0">
                  <c:v>Youth</c:v>
                </c:pt>
              </c:strCache>
            </c:strRef>
          </c:cat>
          <c:val>
            <c:numRef>
              <c:f>'Graph data'!$C$17</c:f>
              <c:numCache>
                <c:formatCode>General</c:formatCode>
                <c:ptCount val="1"/>
                <c:pt idx="0">
                  <c:v>-0.12650958546901536</c:v>
                </c:pt>
              </c:numCache>
            </c:numRef>
          </c:val>
          <c:extLst>
            <c:ext xmlns:c16="http://schemas.microsoft.com/office/drawing/2014/chart" uri="{C3380CC4-5D6E-409C-BE32-E72D297353CC}">
              <c16:uniqueId val="{00000000-FFE8-4B96-A663-D0767E9A39FB}"/>
            </c:ext>
          </c:extLst>
        </c:ser>
        <c:ser>
          <c:idx val="1"/>
          <c:order val="1"/>
          <c:spPr>
            <a:solidFill>
              <a:schemeClr val="accent2"/>
            </a:solidFill>
            <a:ln>
              <a:noFill/>
            </a:ln>
            <a:effectLst/>
          </c:spPr>
          <c:invertIfNegative val="0"/>
          <c:cat>
            <c:strRef>
              <c:f>'Graph data'!$B$17</c:f>
              <c:strCache>
                <c:ptCount val="1"/>
                <c:pt idx="0">
                  <c:v>Youth</c:v>
                </c:pt>
              </c:strCache>
            </c:strRef>
          </c:cat>
          <c:val>
            <c:numRef>
              <c:f>'Graph data'!$D$17</c:f>
              <c:numCache>
                <c:formatCode>General</c:formatCode>
                <c:ptCount val="1"/>
                <c:pt idx="0">
                  <c:v>0.1900165333137554</c:v>
                </c:pt>
              </c:numCache>
            </c:numRef>
          </c:val>
          <c:extLst>
            <c:ext xmlns:c16="http://schemas.microsoft.com/office/drawing/2014/chart" uri="{C3380CC4-5D6E-409C-BE32-E72D297353CC}">
              <c16:uniqueId val="{00000001-FFE8-4B96-A663-D0767E9A39FB}"/>
            </c:ext>
          </c:extLst>
        </c:ser>
        <c:dLbls>
          <c:showLegendKey val="0"/>
          <c:showVal val="0"/>
          <c:showCatName val="0"/>
          <c:showSerName val="0"/>
          <c:showPercent val="0"/>
          <c:showBubbleSize val="0"/>
        </c:dLbls>
        <c:gapWidth val="150"/>
        <c:overlap val="100"/>
        <c:axId val="1850779808"/>
        <c:axId val="1850778560"/>
      </c:barChart>
      <c:catAx>
        <c:axId val="1850779808"/>
        <c:scaling>
          <c:orientation val="minMax"/>
        </c:scaling>
        <c:delete val="1"/>
        <c:axPos val="l"/>
        <c:numFmt formatCode="General" sourceLinked="1"/>
        <c:majorTickMark val="none"/>
        <c:minorTickMark val="none"/>
        <c:tickLblPos val="nextTo"/>
        <c:crossAx val="1850778560"/>
        <c:crosses val="autoZero"/>
        <c:auto val="1"/>
        <c:lblAlgn val="ctr"/>
        <c:lblOffset val="100"/>
        <c:noMultiLvlLbl val="0"/>
      </c:catAx>
      <c:valAx>
        <c:axId val="1850778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779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12/28/2018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12/28/2018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7750596" y="6400801"/>
            <a:ext cx="1320059" cy="276226"/>
          </a:xfrm>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chemeClr val="tx1"/>
                </a:solidFill>
                <a:latin typeface="Gill Sans MT" panose="020B0502020104020203" pitchFamily="34" charset="0"/>
              </a:rPr>
              <a:t>By Bhat Dittakavi &amp; Deepak</a:t>
            </a:r>
            <a:r>
              <a:rPr lang="en-IN" sz="1200" baseline="0">
                <a:solidFill>
                  <a:schemeClr val="tx1"/>
                </a:solidFill>
                <a:latin typeface="Gill Sans MT" panose="020B0502020104020203" pitchFamily="34" charset="0"/>
              </a:rPr>
              <a:t> Agrawal</a:t>
            </a:r>
            <a:endParaRPr lang="en-IN" sz="120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US" TargetMode="External"/><Relationship Id="rId2" Type="http://schemas.openxmlformats.org/officeDocument/2006/relationships/hyperlink" Target="http://www.twitter.com" TargetMode="External"/><Relationship Id="rId1" Type="http://schemas.openxmlformats.org/officeDocument/2006/relationships/slideLayout" Target="../slideLayouts/slideLayout2.xml"/><Relationship Id="rId4" Type="http://schemas.openxmlformats.org/officeDocument/2006/relationships/hyperlink" Target="https://newsapi.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4584" y="1980215"/>
            <a:ext cx="10694981" cy="762466"/>
          </a:xfrm>
        </p:spPr>
        <p:txBody>
          <a:bodyPr/>
          <a:lstStyle/>
          <a:p>
            <a:r>
              <a:rPr lang="en-US" sz="4000" dirty="0" smtClean="0">
                <a:solidFill>
                  <a:schemeClr val="accent3">
                    <a:lumMod val="50000"/>
                  </a:schemeClr>
                </a:solidFill>
                <a:latin typeface="Gill Sans MT"/>
              </a:rPr>
              <a:t>Will Modi hold in for Next Election among Youth?</a:t>
            </a:r>
            <a:endParaRPr lang="en-US" sz="4000" dirty="0">
              <a:solidFill>
                <a:schemeClr val="accent3">
                  <a:lumMod val="50000"/>
                </a:schemeClr>
              </a:solidFill>
              <a:latin typeface="Gill Sans MT" panose="020B0502020104020203" pitchFamily="34" charset="0"/>
            </a:endParaRPr>
          </a:p>
        </p:txBody>
      </p:sp>
      <p:sp>
        <p:nvSpPr>
          <p:cNvPr id="4" name="TextBox 3"/>
          <p:cNvSpPr txBox="1"/>
          <p:nvPr/>
        </p:nvSpPr>
        <p:spPr>
          <a:xfrm>
            <a:off x="7560014" y="4525484"/>
            <a:ext cx="3960440" cy="954107"/>
          </a:xfrm>
          <a:prstGeom prst="rect">
            <a:avLst/>
          </a:prstGeom>
          <a:noFill/>
        </p:spPr>
        <p:txBody>
          <a:bodyPr wrap="square" rtlCol="0" anchor="t">
            <a:spAutoFit/>
          </a:bodyPr>
          <a:lstStyle/>
          <a:p>
            <a:pPr algn="r"/>
            <a:r>
              <a:rPr lang="en-IN" sz="2800">
                <a:solidFill>
                  <a:srgbClr val="002060"/>
                </a:solidFill>
                <a:latin typeface="Gill Sans MT"/>
                <a:ea typeface="+mj-ea"/>
                <a:cs typeface="+mj-cs"/>
              </a:rPr>
              <a:t>Ruchi Bhatnagar</a:t>
            </a:r>
            <a:endParaRPr lang="en-US">
              <a:ea typeface="+mj-ea"/>
              <a:cs typeface="+mj-cs"/>
            </a:endParaRPr>
          </a:p>
          <a:p>
            <a:pPr algn="r"/>
            <a:r>
              <a:rPr lang="en-IN" sz="2800" err="1">
                <a:solidFill>
                  <a:srgbClr val="002060"/>
                </a:solidFill>
                <a:latin typeface="Gill Sans MT"/>
                <a:ea typeface="+mj-ea"/>
                <a:cs typeface="+mj-cs"/>
              </a:rPr>
              <a:t>Vasanthi</a:t>
            </a:r>
            <a:r>
              <a:rPr lang="en-IN" sz="2800">
                <a:solidFill>
                  <a:srgbClr val="002060"/>
                </a:solidFill>
                <a:latin typeface="Gill Sans MT"/>
                <a:ea typeface="+mj-ea"/>
                <a:cs typeface="+mj-cs"/>
              </a:rPr>
              <a:t> </a:t>
            </a:r>
            <a:r>
              <a:rPr lang="en-IN" sz="2800" err="1">
                <a:solidFill>
                  <a:srgbClr val="002060"/>
                </a:solidFill>
                <a:latin typeface="Gill Sans MT"/>
                <a:ea typeface="+mj-ea"/>
                <a:cs typeface="+mj-cs"/>
              </a:rPr>
              <a:t>Kolachalama</a:t>
            </a:r>
            <a:endParaRPr lang="en-IN" sz="2800" err="1">
              <a:solidFill>
                <a:srgbClr val="002060"/>
              </a:solidFill>
              <a:latin typeface="Gill Sans MT" panose="020B0502020104020203" pitchFamily="34" charset="0"/>
              <a:ea typeface="+mj-ea"/>
              <a:cs typeface="+mj-cs"/>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370" y="1257116"/>
            <a:ext cx="9327357" cy="5029200"/>
          </a:xfrm>
        </p:spPr>
        <p:txBody>
          <a:bodyPr vert="horz" lIns="91440" tIns="45720" rIns="91440" bIns="45720" rtlCol="0" anchor="t">
            <a:noAutofit/>
          </a:bodyPr>
          <a:lstStyle/>
          <a:p>
            <a:pPr marL="0" indent="0">
              <a:buNone/>
            </a:pPr>
            <a:r>
              <a:rPr lang="en-US" sz="2000" dirty="0">
                <a:solidFill>
                  <a:srgbClr val="002060"/>
                </a:solidFill>
                <a:latin typeface="Gill Sans MT"/>
              </a:rPr>
              <a:t>Assumptions: </a:t>
            </a:r>
          </a:p>
          <a:p>
            <a:r>
              <a:rPr lang="en-US" sz="2000" dirty="0">
                <a:solidFill>
                  <a:srgbClr val="002060"/>
                </a:solidFill>
                <a:latin typeface="Gill Sans MT"/>
              </a:rPr>
              <a:t>Positive sentiment of people on media platform suggests popularity among people and likelihood for a </a:t>
            </a:r>
            <a:r>
              <a:rPr lang="en-US" sz="2000" dirty="0" smtClean="0">
                <a:solidFill>
                  <a:srgbClr val="002060"/>
                </a:solidFill>
                <a:latin typeface="Gill Sans MT"/>
              </a:rPr>
              <a:t>re-vote. Other factors are out-of-scope for this study</a:t>
            </a:r>
            <a:endParaRPr lang="en-US" sz="2000" dirty="0">
              <a:solidFill>
                <a:srgbClr val="002060"/>
              </a:solidFill>
              <a:latin typeface="Gill Sans MT"/>
            </a:endParaRPr>
          </a:p>
          <a:p>
            <a:r>
              <a:rPr lang="en-US" sz="2000" dirty="0">
                <a:solidFill>
                  <a:srgbClr val="002060"/>
                </a:solidFill>
                <a:latin typeface="Gill Sans MT"/>
              </a:rPr>
              <a:t>All facts and figures are not absolute but relative to each other within the given scope</a:t>
            </a:r>
          </a:p>
          <a:p>
            <a:pPr marL="0" indent="0">
              <a:buNone/>
            </a:pPr>
            <a:r>
              <a:rPr lang="en-US" sz="2000" dirty="0">
                <a:solidFill>
                  <a:srgbClr val="002060"/>
                </a:solidFill>
                <a:latin typeface="Gill Sans MT"/>
              </a:rPr>
              <a:t>Limitations:</a:t>
            </a:r>
          </a:p>
          <a:p>
            <a:r>
              <a:rPr lang="en-US" sz="2000" dirty="0">
                <a:solidFill>
                  <a:srgbClr val="002060"/>
                </a:solidFill>
                <a:latin typeface="Gill Sans MT"/>
              </a:rPr>
              <a:t>API limitation on the amount of data we could </a:t>
            </a:r>
            <a:r>
              <a:rPr lang="en-US" sz="2000" dirty="0" smtClean="0">
                <a:solidFill>
                  <a:srgbClr val="002060"/>
                </a:solidFill>
                <a:latin typeface="Gill Sans MT"/>
              </a:rPr>
              <a:t>fetch</a:t>
            </a:r>
          </a:p>
          <a:p>
            <a:r>
              <a:rPr lang="en-US" sz="2000" dirty="0" smtClean="0">
                <a:solidFill>
                  <a:srgbClr val="002060"/>
                </a:solidFill>
                <a:latin typeface="Gill Sans MT"/>
              </a:rPr>
              <a:t>The </a:t>
            </a:r>
            <a:r>
              <a:rPr lang="en-US" sz="2000" dirty="0">
                <a:solidFill>
                  <a:srgbClr val="002060"/>
                </a:solidFill>
                <a:latin typeface="Gill Sans MT"/>
              </a:rPr>
              <a:t>collected opinions are about the reforms </a:t>
            </a:r>
            <a:r>
              <a:rPr lang="en-US" sz="2000" dirty="0" smtClean="0">
                <a:solidFill>
                  <a:srgbClr val="002060"/>
                </a:solidFill>
                <a:latin typeface="Gill Sans MT"/>
              </a:rPr>
              <a:t>introduced </a:t>
            </a:r>
            <a:r>
              <a:rPr lang="en-US" sz="2000" dirty="0">
                <a:solidFill>
                  <a:srgbClr val="002060"/>
                </a:solidFill>
                <a:latin typeface="Gill Sans MT"/>
              </a:rPr>
              <a:t>for youth empowerment but </a:t>
            </a:r>
            <a:r>
              <a:rPr lang="en-US" sz="2000" dirty="0" smtClean="0">
                <a:solidFill>
                  <a:srgbClr val="002060"/>
                </a:solidFill>
                <a:latin typeface="Gill Sans MT"/>
              </a:rPr>
              <a:t>are collected irrespective of the age of the author</a:t>
            </a:r>
            <a:endParaRPr lang="en-US" sz="2000" dirty="0">
              <a:solidFill>
                <a:srgbClr val="002060"/>
              </a:solidFill>
              <a:latin typeface="Gill Sans MT"/>
            </a:endParaRPr>
          </a:p>
          <a:p>
            <a:pPr marL="0" indent="0">
              <a:buNone/>
            </a:pPr>
            <a:r>
              <a:rPr lang="en-US" sz="2000" dirty="0">
                <a:solidFill>
                  <a:srgbClr val="002060"/>
                </a:solidFill>
                <a:latin typeface="Gill Sans MT"/>
              </a:rPr>
              <a:t>Further work</a:t>
            </a:r>
            <a:r>
              <a:rPr lang="en-US" sz="2000" dirty="0" smtClean="0">
                <a:solidFill>
                  <a:srgbClr val="002060"/>
                </a:solidFill>
                <a:latin typeface="Gill Sans MT"/>
              </a:rPr>
              <a:t>:</a:t>
            </a:r>
          </a:p>
          <a:p>
            <a:r>
              <a:rPr lang="en-US" sz="2000" dirty="0" smtClean="0">
                <a:solidFill>
                  <a:srgbClr val="002060"/>
                </a:solidFill>
                <a:latin typeface="Gill Sans MT"/>
              </a:rPr>
              <a:t>As each of the sub-topics show different kind of sentiment score, we can drill down on each of them to understand their contribution to the resultant score</a:t>
            </a:r>
          </a:p>
          <a:p>
            <a:r>
              <a:rPr lang="en-US" sz="2000" dirty="0" smtClean="0">
                <a:solidFill>
                  <a:srgbClr val="002060"/>
                </a:solidFill>
                <a:latin typeface="Gill Sans MT"/>
              </a:rPr>
              <a:t>Investigate further on the aspects that needs to be acted upon by the Government</a:t>
            </a:r>
            <a:endParaRPr lang="en-US" sz="2000" dirty="0">
              <a:solidFill>
                <a:srgbClr val="002060"/>
              </a:solidFill>
              <a:latin typeface="Gill Sans MT"/>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sp>
        <p:nvSpPr>
          <p:cNvPr id="7" name="Title 1"/>
          <p:cNvSpPr>
            <a:spLocks noGrp="1"/>
          </p:cNvSpPr>
          <p:nvPr>
            <p:ph type="title"/>
          </p:nvPr>
        </p:nvSpPr>
        <p:spPr>
          <a:xfrm>
            <a:off x="828097" y="610710"/>
            <a:ext cx="10066916" cy="547254"/>
          </a:xfrm>
        </p:spPr>
        <p:txBody>
          <a:bodyPr>
            <a:noAutofit/>
          </a:bodyPr>
          <a:lstStyle/>
          <a:p>
            <a:r>
              <a:rPr lang="en-US" dirty="0" smtClean="0">
                <a:solidFill>
                  <a:schemeClr val="accent3">
                    <a:lumMod val="50000"/>
                  </a:schemeClr>
                </a:solidFill>
                <a:latin typeface="Gill Sans MT"/>
              </a:rPr>
              <a:t>Assumptions, Limitation and Further Scope</a:t>
            </a:r>
            <a:endParaRPr lang="en-US" dirty="0">
              <a:solidFill>
                <a:schemeClr val="accent3">
                  <a:lumMod val="50000"/>
                </a:schemeClr>
              </a:solidFill>
              <a:latin typeface="Gill Sans MT"/>
            </a:endParaRPr>
          </a:p>
        </p:txBody>
      </p:sp>
    </p:spTree>
    <p:extLst>
      <p:ext uri="{BB962C8B-B14F-4D97-AF65-F5344CB8AC3E}">
        <p14:creationId xmlns:p14="http://schemas.microsoft.com/office/powerpoint/2010/main" val="372419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293813" y="6400801"/>
            <a:ext cx="7896943" cy="268559"/>
          </a:xfrm>
        </p:spPr>
        <p:txBody>
          <a:bodyPr/>
          <a:lstStyle/>
          <a:p>
            <a:endParaRPr lang="en-IN" sz="2000" cap="none">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
        <p:nvSpPr>
          <p:cNvPr id="7" name="Title 1"/>
          <p:cNvSpPr>
            <a:spLocks noGrp="1"/>
          </p:cNvSpPr>
          <p:nvPr>
            <p:ph type="title"/>
          </p:nvPr>
        </p:nvSpPr>
        <p:spPr>
          <a:xfrm>
            <a:off x="1293813" y="719698"/>
            <a:ext cx="10066916" cy="547254"/>
          </a:xfrm>
        </p:spPr>
        <p:txBody>
          <a:bodyPr>
            <a:noAutofit/>
          </a:bodyPr>
          <a:lstStyle/>
          <a:p>
            <a:r>
              <a:rPr lang="en-US" dirty="0" smtClean="0">
                <a:solidFill>
                  <a:schemeClr val="accent3">
                    <a:lumMod val="50000"/>
                  </a:schemeClr>
                </a:solidFill>
                <a:latin typeface="Gill Sans MT"/>
              </a:rPr>
              <a:t>Introduction</a:t>
            </a:r>
            <a:endParaRPr lang="en-US" dirty="0">
              <a:solidFill>
                <a:schemeClr val="accent3">
                  <a:lumMod val="50000"/>
                </a:schemeClr>
              </a:solidFill>
              <a:latin typeface="Gill Sans MT"/>
            </a:endParaRPr>
          </a:p>
        </p:txBody>
      </p:sp>
      <p:sp>
        <p:nvSpPr>
          <p:cNvPr id="8" name="Content Placeholder 2"/>
          <p:cNvSpPr txBox="1">
            <a:spLocks/>
          </p:cNvSpPr>
          <p:nvPr/>
        </p:nvSpPr>
        <p:spPr>
          <a:xfrm>
            <a:off x="1293813" y="1432774"/>
            <a:ext cx="10260878" cy="50707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None/>
            </a:pPr>
            <a:r>
              <a:rPr lang="en-IN" sz="2000" dirty="0">
                <a:solidFill>
                  <a:srgbClr val="002060"/>
                </a:solidFill>
                <a:latin typeface="Gill Sans MT"/>
              </a:rPr>
              <a:t>2019 is the year where the next assembly elections are going to take place</a:t>
            </a:r>
            <a:r>
              <a:rPr lang="en-IN" sz="2000" dirty="0" smtClean="0">
                <a:solidFill>
                  <a:srgbClr val="002060"/>
                </a:solidFill>
                <a:latin typeface="Gill Sans MT"/>
              </a:rPr>
              <a:t>. The </a:t>
            </a:r>
            <a:r>
              <a:rPr lang="en-IN" sz="2000" dirty="0">
                <a:solidFill>
                  <a:srgbClr val="002060"/>
                </a:solidFill>
                <a:latin typeface="Gill Sans MT"/>
              </a:rPr>
              <a:t>four years of Modi government has seen significant steps towards all-round development for the youth across skill development and education. There has also been visible job creation and many promising initiatives in progress in higher education too. </a:t>
            </a:r>
            <a:endParaRPr lang="en-IN" sz="2000" dirty="0" smtClean="0">
              <a:solidFill>
                <a:srgbClr val="002060"/>
              </a:solidFill>
              <a:latin typeface="Gill Sans MT"/>
            </a:endParaRPr>
          </a:p>
          <a:p>
            <a:pPr marL="0" indent="0">
              <a:buNone/>
            </a:pPr>
            <a:r>
              <a:rPr lang="en-IN" sz="2000" dirty="0" smtClean="0">
                <a:solidFill>
                  <a:srgbClr val="002060"/>
                </a:solidFill>
                <a:latin typeface="Gill Sans MT"/>
              </a:rPr>
              <a:t>As </a:t>
            </a:r>
            <a:r>
              <a:rPr lang="en-IN" sz="2000" dirty="0">
                <a:solidFill>
                  <a:srgbClr val="002060"/>
                </a:solidFill>
                <a:latin typeface="Gill Sans MT"/>
              </a:rPr>
              <a:t>they say youth is 'new-age power', not 'new-age voter' alone. So </a:t>
            </a:r>
            <a:r>
              <a:rPr lang="en-IN" sz="2000" dirty="0" smtClean="0">
                <a:solidFill>
                  <a:srgbClr val="002060"/>
                </a:solidFill>
                <a:latin typeface="Gill Sans MT"/>
              </a:rPr>
              <a:t>we wanted to study the favourability </a:t>
            </a:r>
            <a:r>
              <a:rPr lang="en-IN" sz="2000" dirty="0">
                <a:solidFill>
                  <a:srgbClr val="002060"/>
                </a:solidFill>
                <a:latin typeface="Gill Sans MT"/>
              </a:rPr>
              <a:t>of the </a:t>
            </a:r>
            <a:r>
              <a:rPr lang="en-IN" sz="2000" dirty="0" smtClean="0">
                <a:solidFill>
                  <a:srgbClr val="002060"/>
                </a:solidFill>
                <a:latin typeface="Gill Sans MT"/>
              </a:rPr>
              <a:t>Indians towards </a:t>
            </a:r>
            <a:r>
              <a:rPr lang="en-IN" sz="2000" dirty="0">
                <a:solidFill>
                  <a:srgbClr val="002060"/>
                </a:solidFill>
                <a:latin typeface="Gill Sans MT"/>
              </a:rPr>
              <a:t>choosing Narendra Modi as a leader </a:t>
            </a:r>
            <a:r>
              <a:rPr lang="en-IN" sz="2000" dirty="0" smtClean="0">
                <a:solidFill>
                  <a:srgbClr val="002060"/>
                </a:solidFill>
                <a:latin typeface="Gill Sans MT"/>
              </a:rPr>
              <a:t>in light of his reforms on youth empowerment.</a:t>
            </a:r>
          </a:p>
          <a:p>
            <a:pPr marL="0" indent="0">
              <a:buNone/>
            </a:pPr>
            <a:r>
              <a:rPr lang="en-IN" sz="2000" dirty="0" smtClean="0">
                <a:solidFill>
                  <a:srgbClr val="002060"/>
                </a:solidFill>
                <a:latin typeface="Gill Sans MT"/>
              </a:rPr>
              <a:t>For ease of the study we divided the reforms under three broad categories:</a:t>
            </a:r>
            <a:endParaRPr lang="en-IN" sz="2000" dirty="0">
              <a:solidFill>
                <a:srgbClr val="002060"/>
              </a:solidFill>
              <a:latin typeface="Gill Sans MT"/>
            </a:endParaRPr>
          </a:p>
          <a:p>
            <a:r>
              <a:rPr lang="en-US" sz="2000" dirty="0" smtClean="0">
                <a:solidFill>
                  <a:srgbClr val="002060"/>
                </a:solidFill>
                <a:latin typeface="Gill Sans MT"/>
              </a:rPr>
              <a:t>Skill</a:t>
            </a:r>
            <a:r>
              <a:rPr lang="en-US" sz="2000" dirty="0">
                <a:solidFill>
                  <a:srgbClr val="002060"/>
                </a:solidFill>
                <a:latin typeface="Gill Sans MT"/>
              </a:rPr>
              <a:t>: </a:t>
            </a:r>
            <a:r>
              <a:rPr lang="en-US" sz="2000" dirty="0" smtClean="0">
                <a:solidFill>
                  <a:srgbClr val="002060"/>
                </a:solidFill>
                <a:latin typeface="Gill Sans MT"/>
              </a:rPr>
              <a:t> The </a:t>
            </a:r>
            <a:r>
              <a:rPr lang="en-US" sz="2000" dirty="0">
                <a:solidFill>
                  <a:srgbClr val="002060"/>
                </a:solidFill>
                <a:latin typeface="Gill Sans MT"/>
              </a:rPr>
              <a:t>Modi government has evolved a fresh approach to skills and started various reforms like Skill India, Pradhan </a:t>
            </a:r>
            <a:r>
              <a:rPr lang="en-US" sz="2000" dirty="0" err="1">
                <a:solidFill>
                  <a:srgbClr val="002060"/>
                </a:solidFill>
                <a:latin typeface="Gill Sans MT"/>
              </a:rPr>
              <a:t>Mantri</a:t>
            </a:r>
            <a:r>
              <a:rPr lang="en-US" sz="2000" dirty="0">
                <a:solidFill>
                  <a:srgbClr val="002060"/>
                </a:solidFill>
                <a:latin typeface="Gill Sans MT"/>
              </a:rPr>
              <a:t> </a:t>
            </a:r>
            <a:r>
              <a:rPr lang="en-US" sz="2000" dirty="0" err="1">
                <a:solidFill>
                  <a:srgbClr val="002060"/>
                </a:solidFill>
                <a:latin typeface="Gill Sans MT"/>
              </a:rPr>
              <a:t>Kaushal</a:t>
            </a:r>
            <a:r>
              <a:rPr lang="en-US" sz="2000" dirty="0">
                <a:solidFill>
                  <a:srgbClr val="002060"/>
                </a:solidFill>
                <a:latin typeface="Gill Sans MT"/>
              </a:rPr>
              <a:t> </a:t>
            </a:r>
            <a:r>
              <a:rPr lang="en-US" sz="2000" dirty="0" err="1">
                <a:solidFill>
                  <a:srgbClr val="002060"/>
                </a:solidFill>
                <a:latin typeface="Gill Sans MT"/>
              </a:rPr>
              <a:t>Vikas</a:t>
            </a:r>
            <a:r>
              <a:rPr lang="en-US" sz="2000" dirty="0">
                <a:solidFill>
                  <a:srgbClr val="002060"/>
                </a:solidFill>
                <a:latin typeface="Gill Sans MT"/>
              </a:rPr>
              <a:t> </a:t>
            </a:r>
            <a:r>
              <a:rPr lang="en-US" sz="2000" dirty="0" err="1">
                <a:solidFill>
                  <a:srgbClr val="002060"/>
                </a:solidFill>
                <a:latin typeface="Gill Sans MT"/>
              </a:rPr>
              <a:t>Yojana</a:t>
            </a:r>
            <a:r>
              <a:rPr lang="en-US" sz="2000" dirty="0">
                <a:solidFill>
                  <a:srgbClr val="002060"/>
                </a:solidFill>
                <a:latin typeface="Gill Sans MT"/>
              </a:rPr>
              <a:t> (PMKVY</a:t>
            </a:r>
            <a:r>
              <a:rPr lang="en-US" sz="2000" dirty="0" smtClean="0">
                <a:solidFill>
                  <a:srgbClr val="002060"/>
                </a:solidFill>
                <a:latin typeface="Gill Sans MT"/>
              </a:rPr>
              <a:t>) </a:t>
            </a:r>
          </a:p>
          <a:p>
            <a:r>
              <a:rPr lang="en-US" sz="2000" dirty="0" smtClean="0">
                <a:solidFill>
                  <a:srgbClr val="002060"/>
                </a:solidFill>
                <a:latin typeface="Gill Sans MT"/>
              </a:rPr>
              <a:t>Opportunity</a:t>
            </a:r>
            <a:r>
              <a:rPr lang="en-US" sz="2000" dirty="0">
                <a:solidFill>
                  <a:srgbClr val="002060"/>
                </a:solidFill>
                <a:latin typeface="Gill Sans MT"/>
              </a:rPr>
              <a:t>: The Make In India initiative has opened doors for entrepreneurship, innovation, research and other viable </a:t>
            </a:r>
            <a:r>
              <a:rPr lang="en-US" sz="2000" dirty="0" smtClean="0">
                <a:solidFill>
                  <a:srgbClr val="002060"/>
                </a:solidFill>
                <a:latin typeface="Gill Sans MT"/>
              </a:rPr>
              <a:t>options</a:t>
            </a:r>
            <a:endParaRPr lang="en-US" sz="2000" dirty="0" smtClean="0">
              <a:solidFill>
                <a:srgbClr val="002060"/>
              </a:solidFill>
              <a:latin typeface="Gill Sans MT"/>
            </a:endParaRPr>
          </a:p>
          <a:p>
            <a:r>
              <a:rPr lang="en-US" sz="2000" dirty="0" smtClean="0">
                <a:solidFill>
                  <a:srgbClr val="002060"/>
                </a:solidFill>
                <a:latin typeface="Gill Sans MT"/>
              </a:rPr>
              <a:t>Reach</a:t>
            </a:r>
            <a:r>
              <a:rPr lang="en-US" sz="2000" dirty="0">
                <a:solidFill>
                  <a:srgbClr val="002060"/>
                </a:solidFill>
                <a:latin typeface="Gill Sans MT"/>
              </a:rPr>
              <a:t>: Through Digitalization, Modi has invited digitally empowered society and knowledge </a:t>
            </a:r>
            <a:r>
              <a:rPr lang="en-US" sz="2000" dirty="0" smtClean="0">
                <a:solidFill>
                  <a:srgbClr val="002060"/>
                </a:solidFill>
                <a:latin typeface="Gill Sans MT"/>
              </a:rPr>
              <a:t>economy</a:t>
            </a:r>
            <a:endParaRPr lang="en-US" sz="2000" dirty="0">
              <a:solidFill>
                <a:srgbClr val="002060"/>
              </a:solidFill>
              <a:latin typeface="Gill Sans MT"/>
            </a:endParaRPr>
          </a:p>
          <a:p>
            <a:pPr marL="0" indent="0">
              <a:buNone/>
            </a:pPr>
            <a:endParaRPr lang="en-IN" sz="2000" dirty="0" smtClean="0">
              <a:solidFill>
                <a:srgbClr val="002060"/>
              </a:solidFill>
              <a:latin typeface="Gill Sans MT"/>
            </a:endParaRPr>
          </a:p>
          <a:p>
            <a:pPr marL="0" indent="0">
              <a:buNone/>
            </a:pPr>
            <a:endParaRPr lang="en-IN" sz="2000" dirty="0">
              <a:solidFill>
                <a:schemeClr val="bg1"/>
              </a:solidFill>
              <a:latin typeface="Gill Sans MT" panose="020B0502020104020203" pitchFamily="34" charset="0"/>
            </a:endParaRPr>
          </a:p>
          <a:p>
            <a:pPr marL="0" indent="0">
              <a:buFont typeface="Arial" pitchFamily="34" charset="0"/>
              <a:buNone/>
            </a:pPr>
            <a:endParaRPr lang="en-US" sz="2000"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1279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1764" y="1828800"/>
            <a:ext cx="9601200" cy="4343400"/>
          </a:xfrm>
        </p:spPr>
        <p:txBody>
          <a:bodyPr vert="horz" lIns="91440" tIns="45720" rIns="91440" bIns="45720" rtlCol="0" anchor="t">
            <a:noAutofit/>
          </a:bodyPr>
          <a:lstStyle/>
          <a:p>
            <a:pPr marL="0" indent="0">
              <a:buNone/>
            </a:pPr>
            <a:endParaRPr lang="en-IN" sz="3000" u="sng">
              <a:solidFill>
                <a:srgbClr val="C00000"/>
              </a:solidFill>
              <a:latin typeface="Gill Sans MT" panose="020B0502020104020203" pitchFamily="34" charset="0"/>
            </a:endParaRPr>
          </a:p>
          <a:p>
            <a:pPr marL="0" indent="0">
              <a:buNone/>
            </a:pPr>
            <a:endParaRPr lang="en-US" sz="3000">
              <a:solidFill>
                <a:srgbClr val="002060"/>
              </a:solidFill>
              <a:latin typeface="Gill Sans MT" panose="020B0502020104020203" pitchFamily="34" charset="0"/>
            </a:endParaRPr>
          </a:p>
          <a:p>
            <a:pPr marL="0" indent="0">
              <a:buNone/>
            </a:pPr>
            <a:endParaRPr lang="en-IN" sz="300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
        <p:nvSpPr>
          <p:cNvPr id="7" name="Content Placeholder 2">
            <a:extLst>
              <a:ext uri="{FF2B5EF4-FFF2-40B4-BE49-F238E27FC236}">
                <a16:creationId xmlns:a16="http://schemas.microsoft.com/office/drawing/2014/main" id="{0D118CD8-57C0-41B1-A707-09F644147080}"/>
              </a:ext>
            </a:extLst>
          </p:cNvPr>
          <p:cNvSpPr txBox="1">
            <a:spLocks/>
          </p:cNvSpPr>
          <p:nvPr/>
        </p:nvSpPr>
        <p:spPr>
          <a:xfrm>
            <a:off x="1293813" y="1801091"/>
            <a:ext cx="9601200" cy="48273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None/>
            </a:pPr>
            <a:endParaRPr lang="en-IN" sz="3000" dirty="0">
              <a:solidFill>
                <a:srgbClr val="002060"/>
              </a:solidFill>
              <a:latin typeface="Gill Sans MT" panose="020B0502020104020203" pitchFamily="34" charset="0"/>
            </a:endParaRPr>
          </a:p>
        </p:txBody>
      </p:sp>
      <p:sp>
        <p:nvSpPr>
          <p:cNvPr id="8" name="Title 1"/>
          <p:cNvSpPr>
            <a:spLocks noGrp="1"/>
          </p:cNvSpPr>
          <p:nvPr>
            <p:ph type="title"/>
          </p:nvPr>
        </p:nvSpPr>
        <p:spPr>
          <a:xfrm>
            <a:off x="1293813" y="797308"/>
            <a:ext cx="10066916" cy="547254"/>
          </a:xfrm>
        </p:spPr>
        <p:txBody>
          <a:bodyPr>
            <a:noAutofit/>
          </a:bodyPr>
          <a:lstStyle/>
          <a:p>
            <a:r>
              <a:rPr lang="en-US" dirty="0" smtClean="0">
                <a:solidFill>
                  <a:schemeClr val="accent3">
                    <a:lumMod val="50000"/>
                  </a:schemeClr>
                </a:solidFill>
                <a:latin typeface="Gill Sans MT"/>
              </a:rPr>
              <a:t>Data Sources</a:t>
            </a:r>
            <a:endParaRPr lang="en-US" dirty="0">
              <a:solidFill>
                <a:schemeClr val="accent3">
                  <a:lumMod val="50000"/>
                </a:schemeClr>
              </a:solidFill>
              <a:latin typeface="Gill Sans MT"/>
            </a:endParaRPr>
          </a:p>
        </p:txBody>
      </p:sp>
      <p:sp>
        <p:nvSpPr>
          <p:cNvPr id="9" name="Content Placeholder 2"/>
          <p:cNvSpPr txBox="1">
            <a:spLocks/>
          </p:cNvSpPr>
          <p:nvPr/>
        </p:nvSpPr>
        <p:spPr>
          <a:xfrm>
            <a:off x="1296315" y="1664217"/>
            <a:ext cx="9601200" cy="303247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None/>
            </a:pPr>
            <a:r>
              <a:rPr lang="en-US" sz="2000" dirty="0">
                <a:solidFill>
                  <a:srgbClr val="002060"/>
                </a:solidFill>
                <a:latin typeface="Gill Sans MT"/>
              </a:rPr>
              <a:t>1. Twitter data with tweets on the reforms Modi introduced for youth </a:t>
            </a:r>
            <a:r>
              <a:rPr lang="en-US" sz="2000" dirty="0" smtClean="0">
                <a:solidFill>
                  <a:srgbClr val="002060"/>
                </a:solidFill>
                <a:latin typeface="Gill Sans MT"/>
              </a:rPr>
              <a:t>development</a:t>
            </a:r>
            <a:endParaRPr lang="en-US" sz="2000" dirty="0">
              <a:solidFill>
                <a:srgbClr val="002060"/>
              </a:solidFill>
              <a:latin typeface="Gill Sans MT"/>
            </a:endParaRPr>
          </a:p>
          <a:p>
            <a:pPr marL="0" indent="0">
              <a:buNone/>
            </a:pPr>
            <a:r>
              <a:rPr lang="en-US" sz="2000" dirty="0">
                <a:solidFill>
                  <a:srgbClr val="002060"/>
                </a:solidFill>
                <a:latin typeface="Gill Sans MT"/>
                <a:hlinkClick r:id="rId2"/>
              </a:rPr>
              <a:t>www.twitter.com</a:t>
            </a:r>
            <a:endParaRPr lang="en-US" sz="2000" dirty="0">
              <a:solidFill>
                <a:srgbClr val="002060"/>
              </a:solidFill>
              <a:latin typeface="Gill Sans MT"/>
            </a:endParaRPr>
          </a:p>
          <a:p>
            <a:pPr marL="0" indent="0">
              <a:buNone/>
            </a:pPr>
            <a:r>
              <a:rPr lang="en-US" sz="2000" dirty="0">
                <a:solidFill>
                  <a:srgbClr val="002060"/>
                </a:solidFill>
                <a:latin typeface="Gill Sans MT"/>
              </a:rPr>
              <a:t>2. Google trends on related searched terms on interest over </a:t>
            </a:r>
            <a:r>
              <a:rPr lang="en-US" sz="2000" dirty="0" smtClean="0">
                <a:solidFill>
                  <a:srgbClr val="002060"/>
                </a:solidFill>
                <a:latin typeface="Gill Sans MT"/>
              </a:rPr>
              <a:t>time</a:t>
            </a:r>
            <a:endParaRPr lang="en-US" sz="2000" dirty="0">
              <a:solidFill>
                <a:srgbClr val="002060"/>
              </a:solidFill>
              <a:latin typeface="Gill Sans MT"/>
            </a:endParaRPr>
          </a:p>
          <a:p>
            <a:pPr marL="0" indent="0">
              <a:buNone/>
            </a:pPr>
            <a:r>
              <a:rPr lang="en-US" sz="2000" dirty="0">
                <a:solidFill>
                  <a:srgbClr val="002060"/>
                </a:solidFill>
                <a:latin typeface="Gill Sans MT"/>
                <a:hlinkClick r:id="rId3"/>
              </a:rPr>
              <a:t>https://trends.google.com/trends/?geo=US</a:t>
            </a:r>
          </a:p>
          <a:p>
            <a:pPr marL="0" indent="0">
              <a:buNone/>
            </a:pPr>
            <a:r>
              <a:rPr lang="en-US" sz="2000" dirty="0">
                <a:solidFill>
                  <a:srgbClr val="002060"/>
                </a:solidFill>
                <a:latin typeface="Gill Sans MT"/>
              </a:rPr>
              <a:t>3. News related articles on Modi and his initiatives for young individuals</a:t>
            </a:r>
          </a:p>
          <a:p>
            <a:pPr marL="0" indent="0">
              <a:buNone/>
            </a:pPr>
            <a:r>
              <a:rPr lang="en-US" sz="2000" dirty="0">
                <a:solidFill>
                  <a:srgbClr val="002060"/>
                </a:solidFill>
                <a:latin typeface="Gill Sans MT"/>
                <a:hlinkClick r:id="rId4"/>
              </a:rPr>
              <a:t>https://newsapi.org/</a:t>
            </a:r>
            <a:endParaRPr lang="en-US" sz="2000" dirty="0">
              <a:solidFill>
                <a:srgbClr val="002060"/>
              </a:solidFill>
              <a:latin typeface="Gill Sans MT"/>
            </a:endParaRPr>
          </a:p>
          <a:p>
            <a:pPr marL="0" indent="0">
              <a:buNone/>
            </a:pPr>
            <a:endParaRPr lang="en-US" sz="2000" dirty="0">
              <a:solidFill>
                <a:srgbClr val="FFFFFF"/>
              </a:solidFill>
              <a:latin typeface="Gill Sans MT" panose="020B0502020104020203" pitchFamily="34" charset="0"/>
            </a:endParaRPr>
          </a:p>
          <a:p>
            <a:pPr marL="0" indent="0">
              <a:buNone/>
            </a:pPr>
            <a:endParaRPr lang="en-IN" sz="3600" dirty="0">
              <a:solidFill>
                <a:srgbClr val="000000"/>
              </a:solidFill>
              <a:latin typeface="Gill Sans MT" panose="020B0502020104020203" pitchFamily="34" charset="0"/>
            </a:endParaRPr>
          </a:p>
          <a:p>
            <a:pPr marL="0" indent="0">
              <a:buNone/>
            </a:pPr>
            <a:endParaRPr lang="en-US" sz="3600" dirty="0">
              <a:solidFill>
                <a:srgbClr val="002060"/>
              </a:solidFill>
              <a:latin typeface="Gill Sans MT" panose="020B0502020104020203" pitchFamily="34" charset="0"/>
            </a:endParaRPr>
          </a:p>
          <a:p>
            <a:pPr marL="0" indent="0">
              <a:buNone/>
            </a:pPr>
            <a:endParaRPr lang="en-IN" sz="3600" dirty="0">
              <a:solidFill>
                <a:srgbClr val="002060"/>
              </a:solidFill>
              <a:latin typeface="Gill Sans MT" panose="020B0502020104020203" pitchFamily="34" charset="0"/>
            </a:endParaRPr>
          </a:p>
          <a:p>
            <a:pPr marL="0" indent="0">
              <a:buFont typeface="Arial" pitchFamily="34" charset="0"/>
              <a:buNone/>
            </a:pPr>
            <a:endParaRPr lang="en-US" sz="2000"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423327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fade">
                                      <p:cBhvr>
                                        <p:cTn id="28" dur="1000"/>
                                        <p:tgtEl>
                                          <p:spTgt spid="9">
                                            <p:txEl>
                                              <p:pRg st="1" end="1"/>
                                            </p:txEl>
                                          </p:spTgt>
                                        </p:tgtEl>
                                      </p:cBhvr>
                                    </p:animEffect>
                                    <p:anim calcmode="lin" valueType="num">
                                      <p:cBhvr>
                                        <p:cTn id="2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1000"/>
                                        <p:tgtEl>
                                          <p:spTgt spid="9">
                                            <p:txEl>
                                              <p:pRg st="2" end="2"/>
                                            </p:txEl>
                                          </p:spTgt>
                                        </p:tgtEl>
                                      </p:cBhvr>
                                    </p:animEffect>
                                    <p:anim calcmode="lin" valueType="num">
                                      <p:cBhvr>
                                        <p:cTn id="36"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fade">
                                      <p:cBhvr>
                                        <p:cTn id="42" dur="1000"/>
                                        <p:tgtEl>
                                          <p:spTgt spid="9">
                                            <p:txEl>
                                              <p:pRg st="3" end="3"/>
                                            </p:txEl>
                                          </p:spTgt>
                                        </p:tgtEl>
                                      </p:cBhvr>
                                    </p:animEffect>
                                    <p:anim calcmode="lin" valueType="num">
                                      <p:cBhvr>
                                        <p:cTn id="4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Effect transition="in" filter="fade">
                                      <p:cBhvr>
                                        <p:cTn id="49" dur="1000"/>
                                        <p:tgtEl>
                                          <p:spTgt spid="9">
                                            <p:txEl>
                                              <p:pRg st="4" end="4"/>
                                            </p:txEl>
                                          </p:spTgt>
                                        </p:tgtEl>
                                      </p:cBhvr>
                                    </p:animEffect>
                                    <p:anim calcmode="lin" valueType="num">
                                      <p:cBhvr>
                                        <p:cTn id="50"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xEl>
                                              <p:pRg st="5" end="5"/>
                                            </p:txEl>
                                          </p:spTgt>
                                        </p:tgtEl>
                                        <p:attrNameLst>
                                          <p:attrName>style.visibility</p:attrName>
                                        </p:attrNameLst>
                                      </p:cBhvr>
                                      <p:to>
                                        <p:strVal val="visible"/>
                                      </p:to>
                                    </p:set>
                                    <p:animEffect transition="in" filter="fade">
                                      <p:cBhvr>
                                        <p:cTn id="56" dur="1000"/>
                                        <p:tgtEl>
                                          <p:spTgt spid="9">
                                            <p:txEl>
                                              <p:pRg st="5" end="5"/>
                                            </p:txEl>
                                          </p:spTgt>
                                        </p:tgtEl>
                                      </p:cBhvr>
                                    </p:animEffect>
                                    <p:anim calcmode="lin" valueType="num">
                                      <p:cBhvr>
                                        <p:cTn id="5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8097" y="610710"/>
            <a:ext cx="10066916" cy="547254"/>
          </a:xfrm>
        </p:spPr>
        <p:txBody>
          <a:bodyPr>
            <a:noAutofit/>
          </a:bodyPr>
          <a:lstStyle/>
          <a:p>
            <a:r>
              <a:rPr lang="en-US" dirty="0" smtClean="0">
                <a:solidFill>
                  <a:schemeClr val="accent3">
                    <a:lumMod val="50000"/>
                  </a:schemeClr>
                </a:solidFill>
                <a:latin typeface="Gill Sans MT"/>
              </a:rPr>
              <a:t>Twitter &amp; News Data Collection and Modelling</a:t>
            </a:r>
            <a:r>
              <a:rPr lang="en-US" dirty="0">
                <a:solidFill>
                  <a:schemeClr val="accent3">
                    <a:lumMod val="50000"/>
                  </a:schemeClr>
                </a:solidFill>
                <a:latin typeface="Gill Sans MT"/>
              </a:rPr>
              <a:t> </a:t>
            </a:r>
          </a:p>
        </p:txBody>
      </p:sp>
      <p:sp>
        <p:nvSpPr>
          <p:cNvPr id="3" name="Content Placeholder 2"/>
          <p:cNvSpPr>
            <a:spLocks noGrp="1"/>
          </p:cNvSpPr>
          <p:nvPr>
            <p:ph idx="1"/>
          </p:nvPr>
        </p:nvSpPr>
        <p:spPr>
          <a:xfrm>
            <a:off x="1293813" y="1275358"/>
            <a:ext cx="9601200" cy="4765224"/>
          </a:xfrm>
        </p:spPr>
        <p:txBody>
          <a:bodyPr vert="horz" lIns="91440" tIns="45720" rIns="91440" bIns="45720" rtlCol="0" anchor="t">
            <a:noAutofit/>
          </a:bodyPr>
          <a:lstStyle/>
          <a:p>
            <a:pPr marL="0" indent="0">
              <a:buNone/>
            </a:pPr>
            <a:r>
              <a:rPr lang="en-US" sz="2000" dirty="0" smtClean="0">
                <a:solidFill>
                  <a:srgbClr val="002060"/>
                </a:solidFill>
                <a:latin typeface="Gill Sans MT"/>
              </a:rPr>
              <a:t>1</a:t>
            </a:r>
            <a:r>
              <a:rPr lang="en-US" sz="2000" dirty="0">
                <a:solidFill>
                  <a:srgbClr val="002060"/>
                </a:solidFill>
                <a:latin typeface="Gill Sans MT"/>
              </a:rPr>
              <a:t>. </a:t>
            </a:r>
            <a:r>
              <a:rPr lang="en-US" sz="2000" dirty="0" smtClean="0">
                <a:solidFill>
                  <a:srgbClr val="002060"/>
                </a:solidFill>
                <a:latin typeface="Gill Sans MT"/>
              </a:rPr>
              <a:t>Data has been collected </a:t>
            </a:r>
            <a:r>
              <a:rPr lang="en-US" sz="2000" dirty="0">
                <a:solidFill>
                  <a:srgbClr val="002060"/>
                </a:solidFill>
                <a:latin typeface="Gill Sans MT"/>
              </a:rPr>
              <a:t>using </a:t>
            </a:r>
            <a:r>
              <a:rPr lang="en-US" sz="2000" dirty="0" smtClean="0">
                <a:solidFill>
                  <a:srgbClr val="002060"/>
                </a:solidFill>
                <a:latin typeface="Gill Sans MT"/>
              </a:rPr>
              <a:t>from the respective API for the </a:t>
            </a:r>
            <a:r>
              <a:rPr lang="en-US" sz="2000" dirty="0">
                <a:solidFill>
                  <a:srgbClr val="002060"/>
                </a:solidFill>
                <a:latin typeface="Gill Sans MT"/>
              </a:rPr>
              <a:t>keywords </a:t>
            </a:r>
            <a:r>
              <a:rPr lang="en-US" sz="2000" dirty="0" smtClean="0">
                <a:solidFill>
                  <a:srgbClr val="002060"/>
                </a:solidFill>
                <a:latin typeface="Gill Sans MT"/>
              </a:rPr>
              <a:t>relating to </a:t>
            </a:r>
            <a:r>
              <a:rPr lang="en-US" sz="2000" dirty="0">
                <a:solidFill>
                  <a:srgbClr val="002060"/>
                </a:solidFill>
                <a:latin typeface="Gill Sans MT"/>
              </a:rPr>
              <a:t>the initiatives taken by M</a:t>
            </a:r>
            <a:r>
              <a:rPr lang="en-US" sz="2000" dirty="0" smtClean="0">
                <a:solidFill>
                  <a:srgbClr val="002060"/>
                </a:solidFill>
                <a:latin typeface="Gill Sans MT"/>
              </a:rPr>
              <a:t>odi </a:t>
            </a:r>
            <a:r>
              <a:rPr lang="en-US" sz="2000" dirty="0">
                <a:solidFill>
                  <a:srgbClr val="002060"/>
                </a:solidFill>
                <a:latin typeface="Gill Sans MT"/>
              </a:rPr>
              <a:t>government for </a:t>
            </a:r>
            <a:r>
              <a:rPr lang="en-US" sz="2000" dirty="0" smtClean="0">
                <a:solidFill>
                  <a:srgbClr val="002060"/>
                </a:solidFill>
                <a:latin typeface="Gill Sans MT"/>
              </a:rPr>
              <a:t>youth</a:t>
            </a:r>
            <a:endParaRPr lang="en-US" sz="2000" dirty="0">
              <a:solidFill>
                <a:srgbClr val="002060"/>
              </a:solidFill>
              <a:latin typeface="Gill Sans MT"/>
            </a:endParaRPr>
          </a:p>
          <a:p>
            <a:pPr marL="0" indent="0">
              <a:buNone/>
            </a:pPr>
            <a:r>
              <a:rPr lang="en-US" sz="2000" dirty="0">
                <a:solidFill>
                  <a:srgbClr val="002060"/>
                </a:solidFill>
                <a:latin typeface="Gill Sans MT"/>
              </a:rPr>
              <a:t>2. </a:t>
            </a:r>
            <a:r>
              <a:rPr lang="en-US" sz="2000" dirty="0" smtClean="0">
                <a:solidFill>
                  <a:srgbClr val="002060"/>
                </a:solidFill>
                <a:latin typeface="Gill Sans MT"/>
              </a:rPr>
              <a:t>The data was then classified and labeled and the required columns were filtered out</a:t>
            </a:r>
            <a:endParaRPr lang="en-US" sz="2000" dirty="0">
              <a:solidFill>
                <a:srgbClr val="002060"/>
              </a:solidFill>
              <a:latin typeface="Gill Sans MT" panose="020B0502020104020203" pitchFamily="34" charset="0"/>
            </a:endParaRPr>
          </a:p>
          <a:p>
            <a:pPr marL="0" indent="0">
              <a:buNone/>
            </a:pPr>
            <a:r>
              <a:rPr lang="en-US" sz="2000" dirty="0">
                <a:solidFill>
                  <a:srgbClr val="002060"/>
                </a:solidFill>
                <a:latin typeface="Gill Sans MT"/>
              </a:rPr>
              <a:t>3. </a:t>
            </a:r>
            <a:r>
              <a:rPr lang="en-US" sz="2000" dirty="0" smtClean="0">
                <a:solidFill>
                  <a:srgbClr val="002060"/>
                </a:solidFill>
                <a:latin typeface="Gill Sans MT"/>
              </a:rPr>
              <a:t>“</a:t>
            </a:r>
            <a:r>
              <a:rPr lang="en-US" sz="2000" dirty="0" err="1" smtClean="0">
                <a:solidFill>
                  <a:srgbClr val="002060"/>
                </a:solidFill>
                <a:latin typeface="Gill Sans MT"/>
              </a:rPr>
              <a:t>sentimentr</a:t>
            </a:r>
            <a:r>
              <a:rPr lang="en-US" sz="2000" dirty="0">
                <a:solidFill>
                  <a:srgbClr val="002060"/>
                </a:solidFill>
                <a:latin typeface="Gill Sans MT"/>
              </a:rPr>
              <a:t>" package </a:t>
            </a:r>
            <a:r>
              <a:rPr lang="en-US" sz="2000" dirty="0" smtClean="0">
                <a:solidFill>
                  <a:srgbClr val="002060"/>
                </a:solidFill>
                <a:latin typeface="Gill Sans MT"/>
              </a:rPr>
              <a:t>was used to </a:t>
            </a:r>
            <a:r>
              <a:rPr lang="en-US" sz="2000" dirty="0">
                <a:solidFill>
                  <a:srgbClr val="002060"/>
                </a:solidFill>
                <a:latin typeface="Gill Sans MT"/>
              </a:rPr>
              <a:t>derive the sentiment of the tweets posted by individuals in India on the </a:t>
            </a:r>
            <a:r>
              <a:rPr lang="en-US" sz="2000" dirty="0" smtClean="0">
                <a:solidFill>
                  <a:srgbClr val="002060"/>
                </a:solidFill>
                <a:latin typeface="Gill Sans MT"/>
              </a:rPr>
              <a:t>reforms</a:t>
            </a:r>
            <a:endParaRPr lang="en-US" sz="2000" dirty="0">
              <a:solidFill>
                <a:srgbClr val="002060"/>
              </a:solidFill>
              <a:latin typeface="Gill Sans MT" panose="020B0502020104020203" pitchFamily="34" charset="0"/>
            </a:endParaRPr>
          </a:p>
          <a:p>
            <a:pPr marL="0" indent="0">
              <a:buNone/>
            </a:pPr>
            <a:r>
              <a:rPr lang="en-US" sz="2000" dirty="0">
                <a:solidFill>
                  <a:srgbClr val="002060"/>
                </a:solidFill>
                <a:latin typeface="Gill Sans MT"/>
              </a:rPr>
              <a:t>4. Tried to fetch the sentiment of each </a:t>
            </a:r>
            <a:r>
              <a:rPr lang="en-US" sz="2000" dirty="0" smtClean="0">
                <a:solidFill>
                  <a:srgbClr val="002060"/>
                </a:solidFill>
                <a:latin typeface="Gill Sans MT"/>
              </a:rPr>
              <a:t>category </a:t>
            </a:r>
            <a:r>
              <a:rPr lang="en-US" sz="2000" dirty="0">
                <a:solidFill>
                  <a:srgbClr val="002060"/>
                </a:solidFill>
                <a:latin typeface="Gill Sans MT"/>
              </a:rPr>
              <a:t>and its positivity on the particular </a:t>
            </a:r>
            <a:r>
              <a:rPr lang="en-US" sz="2000" dirty="0" smtClean="0">
                <a:solidFill>
                  <a:srgbClr val="002060"/>
                </a:solidFill>
                <a:latin typeface="Gill Sans MT"/>
              </a:rPr>
              <a:t>reform </a:t>
            </a:r>
            <a:r>
              <a:rPr lang="en-US" sz="2000" dirty="0" smtClean="0">
                <a:solidFill>
                  <a:srgbClr val="002060"/>
                </a:solidFill>
                <a:latin typeface="Gill Sans MT" panose="020B0502020104020203" pitchFamily="34" charset="0"/>
              </a:rPr>
              <a:t>[ref</a:t>
            </a:r>
            <a:r>
              <a:rPr lang="en-US" sz="2000" dirty="0">
                <a:solidFill>
                  <a:srgbClr val="002060"/>
                </a:solidFill>
                <a:latin typeface="Gill Sans MT" panose="020B0502020104020203" pitchFamily="34" charset="0"/>
              </a:rPr>
              <a:t>. slide </a:t>
            </a:r>
            <a:r>
              <a:rPr lang="en-US" sz="2000" dirty="0" smtClean="0">
                <a:solidFill>
                  <a:srgbClr val="002060"/>
                </a:solidFill>
                <a:latin typeface="Gill Sans MT" panose="020B0502020104020203" pitchFamily="34" charset="0"/>
              </a:rPr>
              <a:t>6]</a:t>
            </a:r>
            <a:endParaRPr lang="en-US" sz="2000" dirty="0">
              <a:solidFill>
                <a:srgbClr val="002060"/>
              </a:solidFill>
              <a:latin typeface="Gill Sans MT" panose="020B0502020104020203" pitchFamily="34" charset="0"/>
            </a:endParaRPr>
          </a:p>
          <a:p>
            <a:pPr marL="0" indent="0">
              <a:buNone/>
            </a:pPr>
            <a:r>
              <a:rPr lang="en-US" sz="2000" dirty="0" smtClean="0">
                <a:solidFill>
                  <a:srgbClr val="002060"/>
                </a:solidFill>
                <a:latin typeface="Gill Sans MT"/>
              </a:rPr>
              <a:t>5. Then using topic modelling in R, we tried to get the major themes being discussed in the positive and negative type tweets</a:t>
            </a:r>
          </a:p>
          <a:p>
            <a:pPr marL="0" indent="0">
              <a:buNone/>
            </a:pPr>
            <a:r>
              <a:rPr lang="en-US" sz="2000" dirty="0" smtClean="0">
                <a:solidFill>
                  <a:srgbClr val="002060"/>
                </a:solidFill>
                <a:latin typeface="Gill Sans MT"/>
              </a:rPr>
              <a:t>6. For news data collected, major topics and sub-topics are illustrated in the word cloud </a:t>
            </a:r>
            <a:r>
              <a:rPr lang="en-US" sz="2000" dirty="0" smtClean="0">
                <a:solidFill>
                  <a:srgbClr val="002060"/>
                </a:solidFill>
                <a:latin typeface="Gill Sans MT" panose="020B0502020104020203" pitchFamily="34" charset="0"/>
              </a:rPr>
              <a:t>[</a:t>
            </a:r>
            <a:r>
              <a:rPr lang="en-US" sz="2000" dirty="0" smtClean="0">
                <a:solidFill>
                  <a:srgbClr val="002060"/>
                </a:solidFill>
                <a:latin typeface="Gill Sans MT" panose="020B0502020104020203" pitchFamily="34" charset="0"/>
              </a:rPr>
              <a:t>ref. slide 7]</a:t>
            </a:r>
            <a:endParaRPr lang="en-US" sz="2000" dirty="0">
              <a:solidFill>
                <a:srgbClr val="002060"/>
              </a:solidFill>
              <a:latin typeface="Gill Sans MT" panose="020B0502020104020203" pitchFamily="34" charset="0"/>
            </a:endParaRPr>
          </a:p>
          <a:p>
            <a:pPr marL="0" indent="0">
              <a:buNone/>
            </a:pPr>
            <a:endParaRPr lang="en-US" sz="2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293813" y="6400801"/>
            <a:ext cx="7896943" cy="268559"/>
          </a:xfrm>
        </p:spPr>
        <p:txBody>
          <a:bodyPr/>
          <a:lstStyle/>
          <a:p>
            <a:endParaRPr lang="en-IN" sz="2000" cap="none">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graphicFrame>
        <p:nvGraphicFramePr>
          <p:cNvPr id="9" name="Chart 8">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3364144809"/>
              </p:ext>
            </p:extLst>
          </p:nvPr>
        </p:nvGraphicFramePr>
        <p:xfrm>
          <a:off x="5242283" y="2457451"/>
          <a:ext cx="5342589" cy="3829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00000000-0008-0000-0400-000006000000}"/>
              </a:ext>
            </a:extLst>
          </p:cNvPr>
          <p:cNvGraphicFramePr>
            <a:graphicFrameLocks/>
          </p:cNvGraphicFramePr>
          <p:nvPr>
            <p:extLst>
              <p:ext uri="{D42A27DB-BD31-4B8C-83A1-F6EECF244321}">
                <p14:modId xmlns:p14="http://schemas.microsoft.com/office/powerpoint/2010/main" val="979605420"/>
              </p:ext>
            </p:extLst>
          </p:nvPr>
        </p:nvGraphicFramePr>
        <p:xfrm>
          <a:off x="5074372" y="444212"/>
          <a:ext cx="5635192" cy="1698914"/>
        </p:xfrm>
        <a:graphic>
          <a:graphicData uri="http://schemas.openxmlformats.org/drawingml/2006/chart">
            <c:chart xmlns:c="http://schemas.openxmlformats.org/drawingml/2006/chart" xmlns:r="http://schemas.openxmlformats.org/officeDocument/2006/relationships" r:id="rId3"/>
          </a:graphicData>
        </a:graphic>
      </p:graphicFrame>
      <p:sp>
        <p:nvSpPr>
          <p:cNvPr id="14" name="Content Placeholder 2"/>
          <p:cNvSpPr txBox="1">
            <a:spLocks/>
          </p:cNvSpPr>
          <p:nvPr/>
        </p:nvSpPr>
        <p:spPr>
          <a:xfrm>
            <a:off x="830692" y="2134745"/>
            <a:ext cx="4109460" cy="42744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sz="2000" dirty="0" smtClean="0">
                <a:solidFill>
                  <a:srgbClr val="002060"/>
                </a:solidFill>
                <a:latin typeface="Gill Sans MT" panose="020B0502020104020203" pitchFamily="34" charset="0"/>
              </a:rPr>
              <a:t>The Overall sentiment from the tweets collected for multiple terms relating to youth reforms introduced by Modi seems more inclined towards the positive side.</a:t>
            </a:r>
          </a:p>
          <a:p>
            <a:pPr marL="0" indent="0">
              <a:buFont typeface="Arial" pitchFamily="34" charset="0"/>
              <a:buNone/>
            </a:pPr>
            <a:r>
              <a:rPr lang="en-US" sz="2000" dirty="0" smtClean="0">
                <a:solidFill>
                  <a:srgbClr val="002060"/>
                </a:solidFill>
                <a:latin typeface="Gill Sans MT" panose="020B0502020104020203" pitchFamily="34" charset="0"/>
              </a:rPr>
              <a:t>While all three aspects have higher peaks on the positive side, the interesting thing about skill development references is, that it touches the axes on the both the extremes (skill India as an initiative have nearly a balance of mixed opinions on media platforms)</a:t>
            </a:r>
          </a:p>
        </p:txBody>
      </p:sp>
      <p:sp>
        <p:nvSpPr>
          <p:cNvPr id="16" name="Title 1"/>
          <p:cNvSpPr>
            <a:spLocks noGrp="1"/>
          </p:cNvSpPr>
          <p:nvPr>
            <p:ph type="title"/>
          </p:nvPr>
        </p:nvSpPr>
        <p:spPr>
          <a:xfrm>
            <a:off x="528562" y="741774"/>
            <a:ext cx="4713721" cy="1103789"/>
          </a:xfrm>
        </p:spPr>
        <p:txBody>
          <a:bodyPr>
            <a:noAutofit/>
          </a:bodyPr>
          <a:lstStyle/>
          <a:p>
            <a:pPr algn="ctr"/>
            <a:r>
              <a:rPr lang="en-US" dirty="0" smtClean="0">
                <a:solidFill>
                  <a:schemeClr val="accent3">
                    <a:lumMod val="50000"/>
                  </a:schemeClr>
                </a:solidFill>
                <a:latin typeface="Gill Sans MT"/>
              </a:rPr>
              <a:t>Twitter Data Analysis Results </a:t>
            </a:r>
            <a:r>
              <a:rPr lang="en-US" dirty="0">
                <a:solidFill>
                  <a:schemeClr val="accent3">
                    <a:lumMod val="50000"/>
                  </a:schemeClr>
                </a:solidFill>
                <a:latin typeface="Gill Sans MT"/>
              </a:rPr>
              <a:t> </a:t>
            </a:r>
          </a:p>
        </p:txBody>
      </p:sp>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p:cNvPicPr/>
          <p:nvPr/>
        </p:nvPicPr>
        <p:blipFill>
          <a:blip r:embed="rId2"/>
          <a:stretch>
            <a:fillRect/>
          </a:stretch>
        </p:blipFill>
        <p:spPr>
          <a:xfrm>
            <a:off x="8043018" y="2895"/>
            <a:ext cx="4114800" cy="3657600"/>
          </a:xfrm>
          <a:prstGeom prst="rect">
            <a:avLst/>
          </a:prstGeom>
        </p:spPr>
      </p:pic>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pic>
        <p:nvPicPr>
          <p:cNvPr id="9" name="Picture 8"/>
          <p:cNvPicPr/>
          <p:nvPr/>
        </p:nvPicPr>
        <p:blipFill>
          <a:blip r:embed="rId3"/>
          <a:stretch>
            <a:fillRect/>
          </a:stretch>
        </p:blipFill>
        <p:spPr>
          <a:xfrm>
            <a:off x="4419060" y="2895"/>
            <a:ext cx="4114800" cy="3657600"/>
          </a:xfrm>
          <a:prstGeom prst="rect">
            <a:avLst/>
          </a:prstGeom>
        </p:spPr>
      </p:pic>
      <p:sp>
        <p:nvSpPr>
          <p:cNvPr id="14" name="Title 1"/>
          <p:cNvSpPr txBox="1">
            <a:spLocks/>
          </p:cNvSpPr>
          <p:nvPr/>
        </p:nvSpPr>
        <p:spPr>
          <a:xfrm>
            <a:off x="421913" y="727906"/>
            <a:ext cx="4094669" cy="1103789"/>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pPr algn="ctr"/>
            <a:r>
              <a:rPr lang="en-US" dirty="0" smtClean="0">
                <a:solidFill>
                  <a:schemeClr val="accent3">
                    <a:lumMod val="50000"/>
                  </a:schemeClr>
                </a:solidFill>
                <a:latin typeface="Gill Sans MT"/>
              </a:rPr>
              <a:t>News Data Analysis Results  </a:t>
            </a:r>
            <a:endParaRPr lang="en-US" dirty="0">
              <a:solidFill>
                <a:schemeClr val="accent3">
                  <a:lumMod val="50000"/>
                </a:schemeClr>
              </a:solidFill>
              <a:latin typeface="Gill Sans MT"/>
            </a:endParaRPr>
          </a:p>
        </p:txBody>
      </p:sp>
      <p:pic>
        <p:nvPicPr>
          <p:cNvPr id="11" name="Picture 10"/>
          <p:cNvPicPr/>
          <p:nvPr/>
        </p:nvPicPr>
        <p:blipFill>
          <a:blip r:embed="rId4"/>
          <a:stretch>
            <a:fillRect/>
          </a:stretch>
        </p:blipFill>
        <p:spPr>
          <a:xfrm>
            <a:off x="8074025" y="3200400"/>
            <a:ext cx="4114800" cy="3657600"/>
          </a:xfrm>
          <a:prstGeom prst="rect">
            <a:avLst/>
          </a:prstGeom>
        </p:spPr>
      </p:pic>
      <p:pic>
        <p:nvPicPr>
          <p:cNvPr id="12" name="Picture 11"/>
          <p:cNvPicPr/>
          <p:nvPr/>
        </p:nvPicPr>
        <p:blipFill>
          <a:blip r:embed="rId5"/>
          <a:stretch>
            <a:fillRect/>
          </a:stretch>
        </p:blipFill>
        <p:spPr>
          <a:xfrm>
            <a:off x="4319063" y="3120633"/>
            <a:ext cx="4114800" cy="3657600"/>
          </a:xfrm>
          <a:prstGeom prst="rect">
            <a:avLst/>
          </a:prstGeom>
        </p:spPr>
      </p:pic>
      <p:sp>
        <p:nvSpPr>
          <p:cNvPr id="15" name="Content Placeholder 2"/>
          <p:cNvSpPr txBox="1">
            <a:spLocks/>
          </p:cNvSpPr>
          <p:nvPr/>
        </p:nvSpPr>
        <p:spPr>
          <a:xfrm>
            <a:off x="715675" y="2046596"/>
            <a:ext cx="3897150" cy="42744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sz="2000" dirty="0" smtClean="0">
                <a:solidFill>
                  <a:srgbClr val="002060"/>
                </a:solidFill>
                <a:latin typeface="Gill Sans MT" panose="020B0502020104020203" pitchFamily="34" charset="0"/>
              </a:rPr>
              <a:t>The news data collected shows four major themes which are Skill development, business, digitalization and digital India.</a:t>
            </a:r>
          </a:p>
          <a:p>
            <a:pPr marL="0" indent="0">
              <a:buNone/>
            </a:pPr>
            <a:r>
              <a:rPr lang="en-US" sz="2000" dirty="0" smtClean="0">
                <a:solidFill>
                  <a:srgbClr val="002060"/>
                </a:solidFill>
                <a:latin typeface="Gill Sans MT" panose="020B0502020104020203" pitchFamily="34" charset="0"/>
              </a:rPr>
              <a:t>As </a:t>
            </a:r>
            <a:r>
              <a:rPr lang="en-US" sz="2000" dirty="0">
                <a:solidFill>
                  <a:srgbClr val="002060"/>
                </a:solidFill>
                <a:latin typeface="Gill Sans MT" panose="020B0502020104020203" pitchFamily="34" charset="0"/>
              </a:rPr>
              <a:t>Modi has been promoting startup and outreach programs through digital </a:t>
            </a:r>
            <a:r>
              <a:rPr lang="en-US" sz="2000" dirty="0" smtClean="0">
                <a:solidFill>
                  <a:srgbClr val="002060"/>
                </a:solidFill>
                <a:latin typeface="Gill Sans MT" panose="020B0502020104020203" pitchFamily="34" charset="0"/>
              </a:rPr>
              <a:t>channels, it is noteworthy to see digitalization as part of business and development segment </a:t>
            </a:r>
          </a:p>
          <a:p>
            <a:pPr marL="0" indent="0">
              <a:buNone/>
            </a:pPr>
            <a:r>
              <a:rPr lang="en-US" sz="2000" dirty="0" smtClean="0">
                <a:solidFill>
                  <a:srgbClr val="002060"/>
                </a:solidFill>
                <a:latin typeface="Gill Sans MT" panose="020B0502020104020203" pitchFamily="34" charset="0"/>
              </a:rPr>
              <a:t>Interact with PM portal is one such example where people can connect directly with the PM.</a:t>
            </a:r>
          </a:p>
        </p:txBody>
      </p:sp>
    </p:spTree>
    <p:extLst>
      <p:ext uri="{BB962C8B-B14F-4D97-AF65-F5344CB8AC3E}">
        <p14:creationId xmlns:p14="http://schemas.microsoft.com/office/powerpoint/2010/main" val="33534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1764" y="1828800"/>
            <a:ext cx="9601200" cy="4343400"/>
          </a:xfrm>
        </p:spPr>
        <p:txBody>
          <a:bodyPr vert="horz" lIns="91440" tIns="45720" rIns="91440" bIns="45720" rtlCol="0" anchor="t">
            <a:noAutofit/>
          </a:bodyPr>
          <a:lstStyle/>
          <a:p>
            <a:pPr marL="0" indent="0">
              <a:buNone/>
            </a:pPr>
            <a:endParaRPr lang="en-US" sz="3000" dirty="0">
              <a:solidFill>
                <a:srgbClr val="00206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sp>
        <p:nvSpPr>
          <p:cNvPr id="11" name="Title 1"/>
          <p:cNvSpPr>
            <a:spLocks noGrp="1"/>
          </p:cNvSpPr>
          <p:nvPr>
            <p:ph type="title"/>
          </p:nvPr>
        </p:nvSpPr>
        <p:spPr>
          <a:xfrm>
            <a:off x="828097" y="610710"/>
            <a:ext cx="10066916" cy="547254"/>
          </a:xfrm>
        </p:spPr>
        <p:txBody>
          <a:bodyPr>
            <a:noAutofit/>
          </a:bodyPr>
          <a:lstStyle/>
          <a:p>
            <a:r>
              <a:rPr lang="en-US" dirty="0" smtClean="0">
                <a:solidFill>
                  <a:schemeClr val="accent3">
                    <a:lumMod val="50000"/>
                  </a:schemeClr>
                </a:solidFill>
                <a:latin typeface="Gill Sans MT"/>
              </a:rPr>
              <a:t>Google Trends Data Collection and Modelling</a:t>
            </a:r>
            <a:r>
              <a:rPr lang="en-US" dirty="0">
                <a:solidFill>
                  <a:schemeClr val="accent3">
                    <a:lumMod val="50000"/>
                  </a:schemeClr>
                </a:solidFill>
                <a:latin typeface="Gill Sans MT"/>
              </a:rPr>
              <a:t> </a:t>
            </a:r>
          </a:p>
        </p:txBody>
      </p:sp>
      <p:sp>
        <p:nvSpPr>
          <p:cNvPr id="7" name="Content Placeholder 2"/>
          <p:cNvSpPr txBox="1">
            <a:spLocks/>
          </p:cNvSpPr>
          <p:nvPr/>
        </p:nvSpPr>
        <p:spPr>
          <a:xfrm>
            <a:off x="1171791" y="1378898"/>
            <a:ext cx="9601200" cy="20351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None/>
            </a:pPr>
            <a:r>
              <a:rPr lang="en-US" sz="2000" dirty="0">
                <a:solidFill>
                  <a:srgbClr val="002060"/>
                </a:solidFill>
                <a:latin typeface="Gill Sans MT"/>
              </a:rPr>
              <a:t>1. Using google trends API data has been collected to </a:t>
            </a:r>
            <a:r>
              <a:rPr lang="en-US" sz="2000" dirty="0" smtClean="0">
                <a:solidFill>
                  <a:srgbClr val="002060"/>
                </a:solidFill>
                <a:latin typeface="Gill Sans MT"/>
              </a:rPr>
              <a:t>understand </a:t>
            </a:r>
            <a:r>
              <a:rPr lang="en-US" sz="2000" dirty="0">
                <a:solidFill>
                  <a:srgbClr val="002060"/>
                </a:solidFill>
                <a:latin typeface="Gill Sans MT"/>
              </a:rPr>
              <a:t>the interest over time on the keywords related to the initiatives of Modi</a:t>
            </a:r>
          </a:p>
          <a:p>
            <a:pPr marL="0" indent="0">
              <a:buNone/>
            </a:pPr>
            <a:r>
              <a:rPr lang="en-US" sz="2000" dirty="0">
                <a:solidFill>
                  <a:srgbClr val="002060"/>
                </a:solidFill>
                <a:latin typeface="Gill Sans MT"/>
              </a:rPr>
              <a:t>2. Data classification </a:t>
            </a:r>
            <a:r>
              <a:rPr lang="en-US" sz="2000" dirty="0" smtClean="0">
                <a:solidFill>
                  <a:srgbClr val="002060"/>
                </a:solidFill>
                <a:latin typeface="Gill Sans MT"/>
              </a:rPr>
              <a:t>and demographic representation has </a:t>
            </a:r>
            <a:r>
              <a:rPr lang="en-US" sz="2000" dirty="0">
                <a:solidFill>
                  <a:srgbClr val="002060"/>
                </a:solidFill>
                <a:latin typeface="Gill Sans MT"/>
              </a:rPr>
              <a:t>been done using </a:t>
            </a:r>
            <a:r>
              <a:rPr lang="en-US" sz="2000" dirty="0" smtClean="0">
                <a:solidFill>
                  <a:srgbClr val="002060"/>
                </a:solidFill>
                <a:latin typeface="Gill Sans MT"/>
              </a:rPr>
              <a:t>Tableau</a:t>
            </a:r>
            <a:endParaRPr lang="en-US" sz="2000" dirty="0">
              <a:solidFill>
                <a:srgbClr val="002060"/>
              </a:solidFill>
              <a:latin typeface="Gill Sans MT" panose="020B0502020104020203" pitchFamily="34" charset="0"/>
            </a:endParaRPr>
          </a:p>
          <a:p>
            <a:pPr marL="0" indent="0">
              <a:buFont typeface="Arial" pitchFamily="34" charset="0"/>
              <a:buNone/>
            </a:pPr>
            <a:endParaRPr lang="en-US" sz="2000" dirty="0">
              <a:solidFill>
                <a:srgbClr val="002060"/>
              </a:solidFill>
              <a:latin typeface="Gill Sans MT" panose="020B0502020104020203" pitchFamily="34" charset="0"/>
            </a:endParaRPr>
          </a:p>
          <a:p>
            <a:pPr marL="0" indent="0">
              <a:buFont typeface="Arial" pitchFamily="34" charset="0"/>
              <a:buNone/>
            </a:pPr>
            <a:r>
              <a:rPr lang="en-US" sz="2000" dirty="0" smtClean="0">
                <a:solidFill>
                  <a:srgbClr val="002060"/>
                </a:solidFill>
                <a:latin typeface="Gill Sans MT" panose="020B0502020104020203" pitchFamily="34" charset="0"/>
              </a:rPr>
              <a:t>Below is graph showing interest over time data for relevant keywords:</a:t>
            </a:r>
            <a:endParaRPr lang="en-US" sz="2000" dirty="0">
              <a:solidFill>
                <a:srgbClr val="002060"/>
              </a:solidFill>
              <a:latin typeface="Gill Sans MT" panose="020B0502020104020203" pitchFamily="34" charset="0"/>
            </a:endParaRPr>
          </a:p>
        </p:txBody>
      </p:sp>
      <p:pic>
        <p:nvPicPr>
          <p:cNvPr id="10" name="Picture 9"/>
          <p:cNvPicPr>
            <a:picLocks noChangeAspect="1"/>
          </p:cNvPicPr>
          <p:nvPr/>
        </p:nvPicPr>
        <p:blipFill>
          <a:blip r:embed="rId2"/>
          <a:stretch>
            <a:fillRect/>
          </a:stretch>
        </p:blipFill>
        <p:spPr>
          <a:xfrm>
            <a:off x="1060955" y="3552953"/>
            <a:ext cx="9223088" cy="2840181"/>
          </a:xfrm>
          <a:prstGeom prst="rect">
            <a:avLst/>
          </a:prstGeom>
        </p:spPr>
      </p:pic>
    </p:spTree>
    <p:extLst>
      <p:ext uri="{BB962C8B-B14F-4D97-AF65-F5344CB8AC3E}">
        <p14:creationId xmlns:p14="http://schemas.microsoft.com/office/powerpoint/2010/main" val="194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293813" y="6400801"/>
            <a:ext cx="7896943" cy="268559"/>
          </a:xfrm>
        </p:spPr>
        <p:txBody>
          <a:bodyPr/>
          <a:lstStyle/>
          <a:p>
            <a:endParaRPr lang="en-IN" sz="2000" cap="none">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8</a:t>
            </a:fld>
            <a:endParaRPr lang="en-IN">
              <a:solidFill>
                <a:prstClr val="white">
                  <a:tint val="75000"/>
                </a:prstClr>
              </a:solidFill>
            </a:endParaRPr>
          </a:p>
        </p:txBody>
      </p:sp>
      <p:pic>
        <p:nvPicPr>
          <p:cNvPr id="6" name="Picture 5"/>
          <p:cNvPicPr>
            <a:picLocks noChangeAspect="1"/>
          </p:cNvPicPr>
          <p:nvPr/>
        </p:nvPicPr>
        <p:blipFill>
          <a:blip r:embed="rId2"/>
          <a:stretch>
            <a:fillRect/>
          </a:stretch>
        </p:blipFill>
        <p:spPr>
          <a:xfrm>
            <a:off x="5825532" y="611551"/>
            <a:ext cx="4913890" cy="5149487"/>
          </a:xfrm>
          <a:prstGeom prst="rect">
            <a:avLst/>
          </a:prstGeom>
        </p:spPr>
      </p:pic>
      <p:pic>
        <p:nvPicPr>
          <p:cNvPr id="7" name="Picture 6"/>
          <p:cNvPicPr>
            <a:picLocks noChangeAspect="1"/>
          </p:cNvPicPr>
          <p:nvPr/>
        </p:nvPicPr>
        <p:blipFill>
          <a:blip r:embed="rId3"/>
          <a:stretch>
            <a:fillRect/>
          </a:stretch>
        </p:blipFill>
        <p:spPr>
          <a:xfrm>
            <a:off x="9190756" y="5693225"/>
            <a:ext cx="1644217" cy="676275"/>
          </a:xfrm>
          <a:prstGeom prst="rect">
            <a:avLst/>
          </a:prstGeom>
        </p:spPr>
      </p:pic>
      <p:sp>
        <p:nvSpPr>
          <p:cNvPr id="8" name="Title 1"/>
          <p:cNvSpPr txBox="1">
            <a:spLocks/>
          </p:cNvSpPr>
          <p:nvPr/>
        </p:nvSpPr>
        <p:spPr>
          <a:xfrm>
            <a:off x="505040" y="689670"/>
            <a:ext cx="4302487" cy="1103789"/>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000" kern="1200">
                <a:solidFill>
                  <a:srgbClr val="FFFF00"/>
                </a:solidFill>
                <a:latin typeface="+mj-lt"/>
                <a:ea typeface="+mj-ea"/>
                <a:cs typeface="+mj-cs"/>
              </a:defRPr>
            </a:lvl1pPr>
          </a:lstStyle>
          <a:p>
            <a:pPr algn="ctr"/>
            <a:r>
              <a:rPr lang="en-US" dirty="0" smtClean="0">
                <a:solidFill>
                  <a:schemeClr val="accent3">
                    <a:lumMod val="50000"/>
                  </a:schemeClr>
                </a:solidFill>
                <a:latin typeface="Gill Sans MT"/>
              </a:rPr>
              <a:t>Google Trends Data Analysis Results  </a:t>
            </a:r>
            <a:endParaRPr lang="en-US" dirty="0">
              <a:solidFill>
                <a:schemeClr val="accent3">
                  <a:lumMod val="50000"/>
                </a:schemeClr>
              </a:solidFill>
              <a:latin typeface="Gill Sans MT"/>
            </a:endParaRPr>
          </a:p>
        </p:txBody>
      </p:sp>
      <p:sp>
        <p:nvSpPr>
          <p:cNvPr id="9" name="Content Placeholder 2"/>
          <p:cNvSpPr txBox="1">
            <a:spLocks/>
          </p:cNvSpPr>
          <p:nvPr/>
        </p:nvSpPr>
        <p:spPr>
          <a:xfrm>
            <a:off x="910377" y="2097769"/>
            <a:ext cx="3897150" cy="288986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endParaRPr lang="en-US" sz="2000" dirty="0" smtClean="0">
              <a:solidFill>
                <a:srgbClr val="002060"/>
              </a:solidFill>
              <a:latin typeface="Gill Sans MT" panose="020B0502020104020203" pitchFamily="34" charset="0"/>
            </a:endParaRPr>
          </a:p>
          <a:p>
            <a:pPr marL="0" indent="0">
              <a:buFont typeface="Arial" pitchFamily="34" charset="0"/>
              <a:buNone/>
            </a:pPr>
            <a:r>
              <a:rPr lang="en-US" sz="2000" dirty="0" smtClean="0">
                <a:solidFill>
                  <a:srgbClr val="002060"/>
                </a:solidFill>
                <a:latin typeface="Gill Sans MT" panose="020B0502020104020203" pitchFamily="34" charset="0"/>
              </a:rPr>
              <a:t>Google Trends heat map shows the searches for the relevant keywords on relative volumes for the states.</a:t>
            </a:r>
          </a:p>
          <a:p>
            <a:pPr marL="0" indent="0">
              <a:buFont typeface="Arial" pitchFamily="34" charset="0"/>
              <a:buNone/>
            </a:pPr>
            <a:r>
              <a:rPr lang="en-US" sz="2000" dirty="0" smtClean="0">
                <a:solidFill>
                  <a:srgbClr val="002060"/>
                </a:solidFill>
                <a:latin typeface="Gill Sans MT" panose="020B0502020104020203" pitchFamily="34" charset="0"/>
              </a:rPr>
              <a:t>More interest and influence is observed in the northern part of India.</a:t>
            </a:r>
            <a:endParaRPr lang="en-US" sz="2000"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281646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293813" y="6400801"/>
            <a:ext cx="9601200" cy="268559"/>
          </a:xfrm>
        </p:spPr>
        <p:txBody>
          <a:bodyPr/>
          <a:lstStyle/>
          <a:p>
            <a:r>
              <a:rPr lang="en-IN" sz="1100" cap="none" dirty="0">
                <a:solidFill>
                  <a:srgbClr val="002060"/>
                </a:solidFill>
                <a:latin typeface="Gill Sans MT" panose="020B0502020104020203" pitchFamily="34" charset="0"/>
              </a:rPr>
              <a:t>https://www.indiatoday.in/india/story/4-years-of-modi-govt-survey-says-popularity-down-but-57-per-cent-satisfied-communalism-major-concern-1233092-2018-05-14</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sp>
        <p:nvSpPr>
          <p:cNvPr id="7" name="Title 1"/>
          <p:cNvSpPr>
            <a:spLocks noGrp="1"/>
          </p:cNvSpPr>
          <p:nvPr>
            <p:ph type="title"/>
          </p:nvPr>
        </p:nvSpPr>
        <p:spPr>
          <a:xfrm>
            <a:off x="828097" y="783017"/>
            <a:ext cx="10066916" cy="547254"/>
          </a:xfrm>
        </p:spPr>
        <p:txBody>
          <a:bodyPr>
            <a:noAutofit/>
          </a:bodyPr>
          <a:lstStyle/>
          <a:p>
            <a:r>
              <a:rPr lang="en-US" dirty="0" smtClean="0">
                <a:solidFill>
                  <a:schemeClr val="accent3">
                    <a:lumMod val="50000"/>
                  </a:schemeClr>
                </a:solidFill>
                <a:latin typeface="Gill Sans MT"/>
              </a:rPr>
              <a:t>Conclusion</a:t>
            </a:r>
            <a:endParaRPr lang="en-US" dirty="0">
              <a:solidFill>
                <a:schemeClr val="accent3">
                  <a:lumMod val="50000"/>
                </a:schemeClr>
              </a:solidFill>
              <a:latin typeface="Gill Sans MT"/>
            </a:endParaRPr>
          </a:p>
        </p:txBody>
      </p:sp>
      <p:sp>
        <p:nvSpPr>
          <p:cNvPr id="9" name="Content Placeholder 2"/>
          <p:cNvSpPr txBox="1">
            <a:spLocks/>
          </p:cNvSpPr>
          <p:nvPr/>
        </p:nvSpPr>
        <p:spPr>
          <a:xfrm>
            <a:off x="828097" y="1802571"/>
            <a:ext cx="9601200" cy="328204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0" indent="0">
              <a:buNone/>
            </a:pPr>
            <a:r>
              <a:rPr lang="en-US" sz="2000" dirty="0" smtClean="0">
                <a:solidFill>
                  <a:srgbClr val="002060"/>
                </a:solidFill>
                <a:latin typeface="Gill Sans MT" panose="020B0502020104020203" pitchFamily="34" charset="0"/>
              </a:rPr>
              <a:t>The results show a good hold of Modi’s </a:t>
            </a:r>
            <a:r>
              <a:rPr lang="en-US" sz="2000" dirty="0">
                <a:solidFill>
                  <a:srgbClr val="002060"/>
                </a:solidFill>
                <a:latin typeface="Gill Sans MT" panose="020B0502020104020203" pitchFamily="34" charset="0"/>
              </a:rPr>
              <a:t>popularity w.r.t. </a:t>
            </a:r>
            <a:r>
              <a:rPr lang="en-US" sz="2000" dirty="0" smtClean="0">
                <a:solidFill>
                  <a:srgbClr val="002060"/>
                </a:solidFill>
                <a:latin typeface="Gill Sans MT" panose="020B0502020104020203" pitchFamily="34" charset="0"/>
              </a:rPr>
              <a:t>his initiatives for youth </a:t>
            </a:r>
            <a:r>
              <a:rPr lang="en-US" sz="2000" dirty="0" smtClean="0">
                <a:solidFill>
                  <a:srgbClr val="002060"/>
                </a:solidFill>
                <a:latin typeface="Gill Sans MT" panose="020B0502020104020203" pitchFamily="34" charset="0"/>
              </a:rPr>
              <a:t>empowerment</a:t>
            </a:r>
            <a:endParaRPr lang="en-US" sz="2000" dirty="0" smtClean="0">
              <a:solidFill>
                <a:srgbClr val="002060"/>
              </a:solidFill>
              <a:latin typeface="Gill Sans MT" panose="020B0502020104020203" pitchFamily="34" charset="0"/>
            </a:endParaRPr>
          </a:p>
          <a:p>
            <a:pPr marL="0" indent="0">
              <a:buFont typeface="Arial" pitchFamily="34" charset="0"/>
              <a:buNone/>
            </a:pPr>
            <a:r>
              <a:rPr lang="en-US" sz="2000" dirty="0" smtClean="0">
                <a:solidFill>
                  <a:srgbClr val="002060"/>
                </a:solidFill>
                <a:latin typeface="Gill Sans MT" panose="020B0502020104020203" pitchFamily="34" charset="0"/>
              </a:rPr>
              <a:t>While Twitter data shows more of the positive sentiments with positive applaud (like #</a:t>
            </a:r>
            <a:r>
              <a:rPr lang="en-US" sz="2000" dirty="0" err="1" smtClean="0">
                <a:solidFill>
                  <a:srgbClr val="002060"/>
                </a:solidFill>
                <a:latin typeface="Gill Sans MT" panose="020B0502020104020203" pitchFamily="34" charset="0"/>
              </a:rPr>
              <a:t>farkdikhrahahai</a:t>
            </a:r>
            <a:r>
              <a:rPr lang="en-US" sz="2000" dirty="0" smtClean="0">
                <a:solidFill>
                  <a:srgbClr val="002060"/>
                </a:solidFill>
                <a:latin typeface="Gill Sans MT" panose="020B0502020104020203" pitchFamily="34" charset="0"/>
              </a:rPr>
              <a:t>, #</a:t>
            </a:r>
            <a:r>
              <a:rPr lang="en-US" sz="2000" dirty="0" err="1" smtClean="0">
                <a:solidFill>
                  <a:srgbClr val="002060"/>
                </a:solidFill>
                <a:latin typeface="Gill Sans MT" panose="020B0502020104020203" pitchFamily="34" charset="0"/>
              </a:rPr>
              <a:t>visionIndia</a:t>
            </a:r>
            <a:r>
              <a:rPr lang="en-US" sz="2000" dirty="0" smtClean="0">
                <a:solidFill>
                  <a:srgbClr val="002060"/>
                </a:solidFill>
                <a:latin typeface="Gill Sans MT" panose="020B0502020104020203" pitchFamily="34" charset="0"/>
              </a:rPr>
              <a:t>) for Digitalization, Make in India and Skill </a:t>
            </a:r>
            <a:r>
              <a:rPr lang="en-US" sz="2000" dirty="0">
                <a:solidFill>
                  <a:srgbClr val="002060"/>
                </a:solidFill>
                <a:latin typeface="Gill Sans MT" panose="020B0502020104020203" pitchFamily="34" charset="0"/>
              </a:rPr>
              <a:t>I</a:t>
            </a:r>
            <a:r>
              <a:rPr lang="en-US" sz="2000" dirty="0" smtClean="0">
                <a:solidFill>
                  <a:srgbClr val="002060"/>
                </a:solidFill>
                <a:latin typeface="Gill Sans MT" panose="020B0502020104020203" pitchFamily="34" charset="0"/>
              </a:rPr>
              <a:t>ndia </a:t>
            </a:r>
            <a:r>
              <a:rPr lang="en-US" sz="2000" dirty="0" smtClean="0">
                <a:solidFill>
                  <a:srgbClr val="002060"/>
                </a:solidFill>
                <a:latin typeface="Gill Sans MT" panose="020B0502020104020203" pitchFamily="34" charset="0"/>
              </a:rPr>
              <a:t>initiatives, people </a:t>
            </a:r>
            <a:r>
              <a:rPr lang="en-US" sz="2000" dirty="0" smtClean="0">
                <a:solidFill>
                  <a:srgbClr val="002060"/>
                </a:solidFill>
                <a:latin typeface="Gill Sans MT" panose="020B0502020104020203" pitchFamily="34" charset="0"/>
              </a:rPr>
              <a:t>have mentioned concerns around Women empowerment, rural unemployment and cybersecurity in the tweets with negative sentiments</a:t>
            </a:r>
          </a:p>
          <a:p>
            <a:pPr marL="0" indent="0">
              <a:buNone/>
            </a:pPr>
            <a:r>
              <a:rPr lang="en-US" sz="2000" dirty="0" smtClean="0">
                <a:solidFill>
                  <a:srgbClr val="002060"/>
                </a:solidFill>
                <a:latin typeface="Gill Sans MT" panose="020B0502020104020203" pitchFamily="34" charset="0"/>
              </a:rPr>
              <a:t>It would be a finger-crossing moment to witness the results of 2019 elections as </a:t>
            </a:r>
            <a:r>
              <a:rPr lang="en-US" sz="2000" dirty="0">
                <a:solidFill>
                  <a:srgbClr val="002060"/>
                </a:solidFill>
                <a:latin typeface="Gill Sans MT" panose="020B0502020104020203" pitchFamily="34" charset="0"/>
              </a:rPr>
              <a:t>people </a:t>
            </a:r>
            <a:r>
              <a:rPr lang="en-US" sz="2000" dirty="0" smtClean="0">
                <a:solidFill>
                  <a:srgbClr val="002060"/>
                </a:solidFill>
                <a:latin typeface="Gill Sans MT" panose="020B0502020104020203" pitchFamily="34" charset="0"/>
              </a:rPr>
              <a:t>do acknowledge the </a:t>
            </a:r>
            <a:r>
              <a:rPr lang="en-US" sz="2000" dirty="0">
                <a:solidFill>
                  <a:srgbClr val="002060"/>
                </a:solidFill>
                <a:latin typeface="Gill Sans MT" panose="020B0502020104020203" pitchFamily="34" charset="0"/>
              </a:rPr>
              <a:t>positive developments that happened in last 4 </a:t>
            </a:r>
            <a:r>
              <a:rPr lang="en-US" sz="2000" dirty="0" smtClean="0">
                <a:solidFill>
                  <a:srgbClr val="002060"/>
                </a:solidFill>
                <a:latin typeface="Gill Sans MT" panose="020B0502020104020203" pitchFamily="34" charset="0"/>
              </a:rPr>
              <a:t>years while some polls indicate that Modi has been loosing his popularity over </a:t>
            </a:r>
            <a:r>
              <a:rPr lang="en-US" sz="2000" dirty="0" smtClean="0">
                <a:solidFill>
                  <a:srgbClr val="002060"/>
                </a:solidFill>
                <a:latin typeface="Gill Sans MT" panose="020B0502020104020203" pitchFamily="34" charset="0"/>
              </a:rPr>
              <a:t>time</a:t>
            </a:r>
            <a:endParaRPr lang="en-US" sz="2000"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6205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808</Words>
  <Application>Microsoft Office PowerPoint</Application>
  <PresentationFormat>Custom</PresentationFormat>
  <Paragraphs>72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vt:lpstr>
      <vt:lpstr>Gill Sans MT</vt:lpstr>
      <vt:lpstr>3_Woodgrain 16x9</vt:lpstr>
      <vt:lpstr>Will Modi hold in for Next Election among Youth?</vt:lpstr>
      <vt:lpstr>Introduction</vt:lpstr>
      <vt:lpstr>Data Sources</vt:lpstr>
      <vt:lpstr>Twitter &amp; News Data Collection and Modelling </vt:lpstr>
      <vt:lpstr>Twitter Data Analysis Results  </vt:lpstr>
      <vt:lpstr>PowerPoint Presentation</vt:lpstr>
      <vt:lpstr>Google Trends Data Collection and Modelling </vt:lpstr>
      <vt:lpstr>PowerPoint Presentation</vt:lpstr>
      <vt:lpstr>Conclusion</vt:lpstr>
      <vt:lpstr>Assumptions, Limitation and Further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Presentation Template</dc:title>
  <dc:creator/>
  <cp:keywords/>
  <cp:revision>27</cp:revision>
  <dcterms:created xsi:type="dcterms:W3CDTF">2016-02-08T05:04:35Z</dcterms:created>
  <dcterms:modified xsi:type="dcterms:W3CDTF">2018-12-28T16:14:45Z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