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9" r:id="rId1"/>
  </p:sldMasterIdLst>
  <p:notesMasterIdLst>
    <p:notesMasterId r:id="rId23"/>
  </p:notesMasterIdLst>
  <p:sldIdLst>
    <p:sldId id="965" r:id="rId2"/>
    <p:sldId id="966" r:id="rId3"/>
    <p:sldId id="1020" r:id="rId4"/>
    <p:sldId id="1041" r:id="rId5"/>
    <p:sldId id="1045" r:id="rId6"/>
    <p:sldId id="1042" r:id="rId7"/>
    <p:sldId id="1040" r:id="rId8"/>
    <p:sldId id="1046" r:id="rId9"/>
    <p:sldId id="1047" r:id="rId10"/>
    <p:sldId id="1031" r:id="rId11"/>
    <p:sldId id="1048" r:id="rId12"/>
    <p:sldId id="1036" r:id="rId13"/>
    <p:sldId id="1043" r:id="rId14"/>
    <p:sldId id="1049" r:id="rId15"/>
    <p:sldId id="1035" r:id="rId16"/>
    <p:sldId id="1050" r:id="rId17"/>
    <p:sldId id="1051" r:id="rId18"/>
    <p:sldId id="1033" r:id="rId19"/>
    <p:sldId id="1052" r:id="rId20"/>
    <p:sldId id="1053" r:id="rId21"/>
    <p:sldId id="1008"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CB3"/>
    <a:srgbClr val="AA0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100" d="100"/>
          <a:sy n="100" d="100"/>
        </p:scale>
        <p:origin x="72" y="16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37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924D1-C044-43E9-3808-EE8C4F164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E34C6-616D-6F2D-C3AC-37A66ACDE3B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4052464-912B-73EF-1A63-EE47F2C298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C4DA254-A2EC-4146-E6DB-FF89C304CA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B96B0-F12D-6CED-DC9A-5E2F2F488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1B26C-F9AB-5420-C559-A3383199B38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F76AE5-B65D-8CC6-2306-9AD01C76EBF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06AEA85-394B-E289-F34B-98FB366A659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46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0A764-6AE8-2829-8D6B-9E81B52003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B9DDC-6A3B-3CBF-1D2D-E10713C6B82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5EFFE5E-D022-B713-4176-B562250A72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B051A94-849B-3D87-3A35-F464DD53803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1270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40AEF-287C-8445-238E-0EE3FCE7C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B9332B-9072-30C2-872B-4F4F3D25AB6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46DE493-1FC0-21DB-10E3-08889664F4F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CC1C5D-5534-4AD7-A8CE-D9008F980F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86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CB6CB-2807-E8CA-2F9F-490FB9CC1E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A90F8-A80D-2BB9-4976-A93F83AD756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19AB7F1-8C10-7008-CFAF-F4AF95F211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41CD21-6E3D-5497-1879-D0C7505DD8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235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28207-D4B5-AFD4-965F-78B7A6C61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B3123F-CD20-6C2B-AB32-918DCC0B1F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BD0455F-2A16-C61D-40BA-3A2679DD57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F27C11-8BE1-3EF2-FEB8-7068A62B571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2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DC171-3ECC-5A9A-ED58-B982EC46FC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28F75-1CC6-14DA-3B97-BEBC3FCA2C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339709D-9020-2B2C-E314-D71CA59302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FBD8BC-80AB-DB06-A8B3-0012D88D68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100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30B8D-3D97-60E4-6422-36414166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9FD5C-5B64-F64D-ECE8-DA2C8651FE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59FA640-19A3-C4D1-E840-36C9DA45799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A65D65-E0E8-C51D-0396-6552B7E327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15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F103B-B748-548D-CDBE-56DDB9100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5CCDB-96B5-2020-0F38-C5912096543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A99B18A-E52E-BEF4-3DAA-4E623E0DDF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9E87D4C-D4E9-221C-A9E6-DD7C53B332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38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73549-4867-1EAC-BE2C-8347644C35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E3533-6F6A-4AF1-DA31-98B2B2199B1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5083356-E301-98EF-9309-E765838FCC7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303AD45-C69C-310C-CA84-0E55912861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2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B2F46-325D-95B7-B032-80CA72201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B2E76-A04E-CFCA-BC68-D069D5466A7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1D3DD1-C641-F95F-AF5B-FF76EAAF99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9F80551-4890-2A99-BC9A-4440731171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71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51CE2-185D-3A0B-028C-C9E179E6C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3B781-99C0-7836-7B37-2B16B997A1D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F57912-6324-36D5-8C2F-3581F06A207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81DCB8-C3FD-95A3-191F-6F01A57F465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3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823C4-FE69-3FF2-3908-E61B8580C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6FBD2F-66FF-DD00-2495-0FEB7EA75E4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6DF8DCB-8111-9A12-D2F2-FB98D8EBF4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EC80CD-4D51-DECC-FE63-B3E437DF94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584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01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4749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378650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
        <p:nvSpPr>
          <p:cNvPr id="120"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2967838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3444834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0" y="0"/>
            <a:ext cx="12658531" cy="7507417"/>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601DD6C4-398E-4151-A3CB-D0D93CDFAAEE}"/>
              </a:ext>
            </a:extLst>
          </p:cNvPr>
          <p:cNvPicPr>
            <a:picLocks noChangeAspect="1"/>
          </p:cNvPicPr>
          <p:nvPr/>
        </p:nvPicPr>
        <p:blipFill>
          <a:blip r:embed="rId2"/>
          <a:stretch>
            <a:fillRect/>
          </a:stretch>
        </p:blipFill>
        <p:spPr>
          <a:xfrm>
            <a:off x="7601101" y="5349875"/>
            <a:ext cx="4590899" cy="1473199"/>
          </a:xfrm>
          <a:prstGeom prst="rect">
            <a:avLst/>
          </a:prstGeom>
        </p:spPr>
      </p:pic>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352430" y="245200"/>
            <a:ext cx="11487140" cy="1200329"/>
          </a:xfrm>
          <a:prstGeom prst="rect">
            <a:avLst/>
          </a:prstGeom>
          <a:noFill/>
        </p:spPr>
        <p:txBody>
          <a:bodyPr wrap="square" lIns="91440" tIns="45720" rIns="91440" bIns="45720" anchor="t">
            <a:spAutoFit/>
          </a:bodyPr>
          <a:lstStyle/>
          <a:p>
            <a:pPr algn="ctr">
              <a:spcAft>
                <a:spcPts val="600"/>
              </a:spcAft>
            </a:pPr>
            <a:r>
              <a:rPr lang="en-US" sz="3600" dirty="0"/>
              <a:t>Enhancing independence for elderly: Context-Aware Assistant for Memory Support</a:t>
            </a:r>
            <a:endParaRPr lang="en-US" sz="2800" dirty="0">
              <a:solidFill>
                <a:schemeClr val="bg1"/>
              </a:solidFill>
              <a:latin typeface="Times New Roman" panose="02020603050405020304" pitchFamily="18" charset="0"/>
              <a:ea typeface="MS Mincho" panose="02020609040205080304" pitchFamily="49" charset="-128"/>
            </a:endParaRPr>
          </a:p>
        </p:txBody>
      </p:sp>
      <p:sp>
        <p:nvSpPr>
          <p:cNvPr id="14" name="Team Members     Group No: 13…">
            <a:extLst>
              <a:ext uri="{FF2B5EF4-FFF2-40B4-BE49-F238E27FC236}">
                <a16:creationId xmlns:a16="http://schemas.microsoft.com/office/drawing/2014/main" id="{D2EE4D94-3119-A8EC-3E4E-C059441E1B2A}"/>
              </a:ext>
            </a:extLst>
          </p:cNvPr>
          <p:cNvSpPr txBox="1"/>
          <p:nvPr/>
        </p:nvSpPr>
        <p:spPr>
          <a:xfrm>
            <a:off x="1784417" y="2401956"/>
            <a:ext cx="8883583" cy="25454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sz="2000" dirty="0">
                <a:solidFill>
                  <a:schemeClr val="bg1">
                    <a:lumMod val="95000"/>
                  </a:schemeClr>
                </a:solidFill>
                <a:latin typeface="Times New Roman" panose="02020603050405020304" pitchFamily="18" charset="0"/>
                <a:cs typeface="Times New Roman" panose="02020603050405020304" pitchFamily="18" charset="0"/>
              </a:rPr>
              <a:t>Team</a:t>
            </a:r>
            <a:r>
              <a:rPr lang="en-IN" sz="2000" dirty="0">
                <a:solidFill>
                  <a:schemeClr val="bg1">
                    <a:lumMod val="95000"/>
                  </a:schemeClr>
                </a:solidFill>
                <a:latin typeface="Times New Roman" panose="02020603050405020304" pitchFamily="18" charset="0"/>
                <a:cs typeface="Times New Roman" panose="02020603050405020304" pitchFamily="18" charset="0"/>
              </a:rPr>
              <a:t>_No</a:t>
            </a:r>
            <a:r>
              <a:rPr lang="en-US" sz="2000" dirty="0">
                <a:solidFill>
                  <a:schemeClr val="bg1">
                    <a:lumMod val="95000"/>
                  </a:schemeClr>
                </a:solidFill>
                <a:latin typeface="Times New Roman" panose="02020603050405020304" pitchFamily="18" charset="0"/>
                <a:cs typeface="Times New Roman" panose="02020603050405020304" pitchFamily="18" charset="0"/>
              </a:rPr>
              <a:t>:   10                  </a:t>
            </a:r>
            <a:r>
              <a:rPr sz="2000" dirty="0">
                <a:solidFill>
                  <a:schemeClr val="bg1">
                    <a:lumMod val="95000"/>
                  </a:schemeClr>
                </a:solidFill>
                <a:latin typeface="Times New Roman" panose="02020603050405020304" pitchFamily="18" charset="0"/>
                <a:cs typeface="Times New Roman" panose="02020603050405020304" pitchFamily="18" charset="0"/>
              </a:rPr>
              <a:t>		</a:t>
            </a:r>
            <a:r>
              <a:rPr lang="en-IN" sz="2000" dirty="0">
                <a:solidFill>
                  <a:schemeClr val="bg1">
                    <a:lumMod val="95000"/>
                  </a:schemeClr>
                </a:solidFill>
                <a:latin typeface="Times New Roman" panose="02020603050405020304" pitchFamily="18" charset="0"/>
                <a:cs typeface="Times New Roman" panose="02020603050405020304" pitchFamily="18" charset="0"/>
              </a:rPr>
              <a:t>   		</a:t>
            </a:r>
            <a:r>
              <a:rPr lang="en-US" sz="2000" dirty="0">
                <a:solidFill>
                  <a:schemeClr val="bg1">
                    <a:lumMod val="95000"/>
                  </a:schemeClr>
                </a:solidFill>
                <a:latin typeface="Times New Roman" panose="02020603050405020304" pitchFamily="18" charset="0"/>
                <a:cs typeface="Times New Roman" panose="02020603050405020304" pitchFamily="18" charset="0"/>
              </a:rPr>
              <a:t> </a:t>
            </a: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r>
              <a:rPr lang="en-IN" sz="2000" b="1" dirty="0">
                <a:solidFill>
                  <a:schemeClr val="bg1">
                    <a:lumMod val="95000"/>
                  </a:schemeClr>
                </a:solidFill>
                <a:latin typeface="Times New Roman" panose="02020603050405020304" pitchFamily="18" charset="0"/>
                <a:cs typeface="Times New Roman" panose="02020603050405020304" pitchFamily="18" charset="0"/>
                <a:sym typeface="Arial"/>
              </a:rPr>
              <a:t>Project  Advisor:  Dr. Pooja Gowda</a:t>
            </a: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959701740"/>
              </p:ext>
            </p:extLst>
          </p:nvPr>
        </p:nvGraphicFramePr>
        <p:xfrm>
          <a:off x="1873378" y="2696547"/>
          <a:ext cx="8127999" cy="1633599"/>
        </p:xfrm>
        <a:graphic>
          <a:graphicData uri="http://schemas.openxmlformats.org/drawingml/2006/table">
            <a:tbl>
              <a:tblPr firstRow="1" bandRow="1">
                <a:tableStyleId>{5940675A-B579-460E-94D1-54222C63F5DA}</a:tableStyleId>
              </a:tblPr>
              <a:tblGrid>
                <a:gridCol w="1196392">
                  <a:extLst>
                    <a:ext uri="{9D8B030D-6E8A-4147-A177-3AD203B41FA5}">
                      <a16:colId xmlns:a16="http://schemas.microsoft.com/office/drawing/2014/main" val="20000"/>
                    </a:ext>
                  </a:extLst>
                </a:gridCol>
                <a:gridCol w="2528597">
                  <a:extLst>
                    <a:ext uri="{9D8B030D-6E8A-4147-A177-3AD203B41FA5}">
                      <a16:colId xmlns:a16="http://schemas.microsoft.com/office/drawing/2014/main" val="20001"/>
                    </a:ext>
                  </a:extLst>
                </a:gridCol>
                <a:gridCol w="4403010">
                  <a:extLst>
                    <a:ext uri="{9D8B030D-6E8A-4147-A177-3AD203B41FA5}">
                      <a16:colId xmlns:a16="http://schemas.microsoft.com/office/drawing/2014/main" val="20002"/>
                    </a:ext>
                  </a:extLst>
                </a:gridCol>
              </a:tblGrid>
              <a:tr h="52107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b="1" dirty="0">
                          <a:solidFill>
                            <a:schemeClr val="bg1">
                              <a:lumMod val="95000"/>
                            </a:schemeClr>
                          </a:solidFill>
                          <a:latin typeface="Times New Roman" panose="02020603050405020304" pitchFamily="18" charset="0"/>
                          <a:cs typeface="Times New Roman" panose="02020603050405020304" pitchFamily="18" charset="0"/>
                        </a:rPr>
                        <a:t>Sl. No.</a:t>
                      </a:r>
                      <a:endParaRPr lang="en-US" sz="1400" b="1" dirty="0">
                        <a:solidFill>
                          <a:schemeClr val="bg1">
                            <a:lumMod val="95000"/>
                          </a:schemeClr>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b="1" dirty="0">
                          <a:solidFill>
                            <a:schemeClr val="bg1">
                              <a:lumMod val="95000"/>
                            </a:schemeClr>
                          </a:solidFill>
                          <a:latin typeface="Times New Roman" panose="02020603050405020304" pitchFamily="18" charset="0"/>
                          <a:cs typeface="Times New Roman" panose="02020603050405020304" pitchFamily="18" charset="0"/>
                        </a:rPr>
                        <a:t>Reg. No.</a:t>
                      </a:r>
                      <a:endParaRPr lang="en-US" sz="1400" b="1" dirty="0">
                        <a:solidFill>
                          <a:schemeClr val="bg1">
                            <a:lumMod val="95000"/>
                          </a:schemeClr>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1400" b="1" dirty="0">
                          <a:solidFill>
                            <a:schemeClr val="bg1">
                              <a:lumMod val="95000"/>
                            </a:schemeClr>
                          </a:solidFill>
                          <a:latin typeface="Times New Roman" panose="02020603050405020304" pitchFamily="18" charset="0"/>
                          <a:cs typeface="Times New Roman" panose="02020603050405020304" pitchFamily="18" charset="0"/>
                        </a:rPr>
                        <a:t>Name of the student</a:t>
                      </a:r>
                      <a:endParaRPr lang="en-US" sz="1400" b="1" dirty="0">
                        <a:solidFill>
                          <a:schemeClr val="bg1">
                            <a:lumMod val="95000"/>
                          </a:schemeClr>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0000"/>
                  </a:ext>
                </a:extLst>
              </a:tr>
              <a:tr h="370840">
                <a:tc>
                  <a:txBody>
                    <a:bodyPr/>
                    <a:lstStyle/>
                    <a:p>
                      <a:r>
                        <a:rPr lang="en-US" sz="1400" dirty="0">
                          <a:solidFill>
                            <a:schemeClr val="bg1">
                              <a:lumMod val="95000"/>
                            </a:schemeClr>
                          </a:solidFill>
                        </a:rPr>
                        <a:t>1</a:t>
                      </a:r>
                    </a:p>
                  </a:txBody>
                  <a:tcPr/>
                </a:tc>
                <a:tc>
                  <a:txBody>
                    <a:bodyPr/>
                    <a:lstStyle/>
                    <a:p>
                      <a:r>
                        <a:rPr lang="en-US" sz="1400" dirty="0" err="1">
                          <a:solidFill>
                            <a:schemeClr val="bg1">
                              <a:lumMod val="95000"/>
                            </a:schemeClr>
                          </a:solidFill>
                        </a:rPr>
                        <a:t>BL.EN.U4CSE22252</a:t>
                      </a:r>
                      <a:endParaRPr lang="en-US" sz="1400" dirty="0">
                        <a:solidFill>
                          <a:schemeClr val="bg1">
                            <a:lumMod val="95000"/>
                          </a:schemeClr>
                        </a:solidFill>
                      </a:endParaRPr>
                    </a:p>
                  </a:txBody>
                  <a:tcPr/>
                </a:tc>
                <a:tc>
                  <a:txBody>
                    <a:bodyPr/>
                    <a:lstStyle/>
                    <a:p>
                      <a:r>
                        <a:rPr lang="en-US" sz="1400" dirty="0" err="1">
                          <a:solidFill>
                            <a:schemeClr val="bg1">
                              <a:lumMod val="95000"/>
                            </a:schemeClr>
                          </a:solidFill>
                        </a:rPr>
                        <a:t>Swagata</a:t>
                      </a:r>
                      <a:r>
                        <a:rPr lang="en-US" sz="1400" dirty="0">
                          <a:solidFill>
                            <a:schemeClr val="bg1">
                              <a:lumMod val="95000"/>
                            </a:schemeClr>
                          </a:solidFill>
                        </a:rPr>
                        <a:t> </a:t>
                      </a:r>
                      <a:r>
                        <a:rPr lang="en-US" sz="1400" dirty="0" err="1">
                          <a:solidFill>
                            <a:schemeClr val="bg1">
                              <a:lumMod val="95000"/>
                            </a:schemeClr>
                          </a:solidFill>
                        </a:rPr>
                        <a:t>Malik</a:t>
                      </a:r>
                      <a:endParaRPr lang="en-US" sz="1400" dirty="0">
                        <a:solidFill>
                          <a:schemeClr val="bg1">
                            <a:lumMod val="95000"/>
                          </a:schemeClr>
                        </a:solidFill>
                      </a:endParaRPr>
                    </a:p>
                  </a:txBody>
                  <a:tcPr/>
                </a:tc>
                <a:extLst>
                  <a:ext uri="{0D108BD9-81ED-4DB2-BD59-A6C34878D82A}">
                    <a16:rowId xmlns:a16="http://schemas.microsoft.com/office/drawing/2014/main" val="10001"/>
                  </a:ext>
                </a:extLst>
              </a:tr>
              <a:tr h="370840">
                <a:tc>
                  <a:txBody>
                    <a:bodyPr/>
                    <a:lstStyle/>
                    <a:p>
                      <a:r>
                        <a:rPr lang="en-US" sz="1400" dirty="0">
                          <a:solidFill>
                            <a:schemeClr val="bg1">
                              <a:lumMod val="95000"/>
                            </a:schemeClr>
                          </a:solidFill>
                        </a:rPr>
                        <a:t>3</a:t>
                      </a:r>
                    </a:p>
                  </a:txBody>
                  <a:tcPr/>
                </a:tc>
                <a:tc>
                  <a:txBody>
                    <a:bodyPr/>
                    <a:lstStyle/>
                    <a:p>
                      <a:r>
                        <a:rPr lang="en-US" sz="1400" dirty="0" err="1">
                          <a:solidFill>
                            <a:schemeClr val="bg1">
                              <a:lumMod val="95000"/>
                            </a:schemeClr>
                          </a:solidFill>
                        </a:rPr>
                        <a:t>BL.EN.U4CSE22278</a:t>
                      </a:r>
                      <a:endParaRPr lang="en-US" sz="1400" dirty="0">
                        <a:solidFill>
                          <a:schemeClr val="bg1">
                            <a:lumMod val="95000"/>
                          </a:schemeClr>
                        </a:solidFill>
                      </a:endParaRPr>
                    </a:p>
                  </a:txBody>
                  <a:tcPr/>
                </a:tc>
                <a:tc>
                  <a:txBody>
                    <a:bodyPr/>
                    <a:lstStyle/>
                    <a:p>
                      <a:r>
                        <a:rPr lang="en-US" sz="1400" dirty="0" err="1">
                          <a:solidFill>
                            <a:schemeClr val="bg1">
                              <a:lumMod val="95000"/>
                            </a:schemeClr>
                          </a:solidFill>
                        </a:rPr>
                        <a:t>Ruchi</a:t>
                      </a:r>
                      <a:r>
                        <a:rPr lang="en-US" sz="1400" dirty="0">
                          <a:solidFill>
                            <a:schemeClr val="bg1">
                              <a:lumMod val="95000"/>
                            </a:schemeClr>
                          </a:solidFill>
                        </a:rPr>
                        <a:t> </a:t>
                      </a:r>
                      <a:r>
                        <a:rPr lang="en-US" sz="1400" dirty="0" err="1">
                          <a:solidFill>
                            <a:schemeClr val="bg1">
                              <a:lumMod val="95000"/>
                            </a:schemeClr>
                          </a:solidFill>
                        </a:rPr>
                        <a:t>Chaurasiya</a:t>
                      </a:r>
                      <a:endParaRPr lang="en-US" sz="1400" dirty="0">
                        <a:solidFill>
                          <a:schemeClr val="bg1">
                            <a:lumMod val="95000"/>
                          </a:schemeClr>
                        </a:solidFill>
                      </a:endParaRPr>
                    </a:p>
                  </a:txBody>
                  <a:tcPr/>
                </a:tc>
                <a:extLst>
                  <a:ext uri="{0D108BD9-81ED-4DB2-BD59-A6C34878D82A}">
                    <a16:rowId xmlns:a16="http://schemas.microsoft.com/office/drawing/2014/main" val="10003"/>
                  </a:ext>
                </a:extLst>
              </a:tr>
              <a:tr h="370840">
                <a:tc>
                  <a:txBody>
                    <a:bodyPr/>
                    <a:lstStyle/>
                    <a:p>
                      <a:r>
                        <a:rPr lang="en-US" sz="1400" dirty="0">
                          <a:solidFill>
                            <a:schemeClr val="bg1">
                              <a:lumMod val="95000"/>
                            </a:schemeClr>
                          </a:solidFill>
                        </a:rPr>
                        <a:t>4</a:t>
                      </a:r>
                    </a:p>
                  </a:txBody>
                  <a:tcPr/>
                </a:tc>
                <a:tc>
                  <a:txBody>
                    <a:bodyPr/>
                    <a:lstStyle/>
                    <a:p>
                      <a:r>
                        <a:rPr lang="en-US" sz="1400" dirty="0" err="1">
                          <a:solidFill>
                            <a:schemeClr val="bg1">
                              <a:lumMod val="95000"/>
                            </a:schemeClr>
                          </a:solidFill>
                        </a:rPr>
                        <a:t>BL.EN.U4CSE22286</a:t>
                      </a:r>
                      <a:endParaRPr lang="en-US" sz="1400" dirty="0">
                        <a:solidFill>
                          <a:schemeClr val="bg1">
                            <a:lumMod val="95000"/>
                          </a:schemeClr>
                        </a:solidFill>
                      </a:endParaRPr>
                    </a:p>
                  </a:txBody>
                  <a:tcPr/>
                </a:tc>
                <a:tc>
                  <a:txBody>
                    <a:bodyPr/>
                    <a:lstStyle/>
                    <a:p>
                      <a:r>
                        <a:rPr lang="en-US" sz="1400" dirty="0" err="1">
                          <a:solidFill>
                            <a:schemeClr val="bg1">
                              <a:lumMod val="95000"/>
                            </a:schemeClr>
                          </a:solidFill>
                        </a:rPr>
                        <a:t>Shakshi</a:t>
                      </a:r>
                      <a:r>
                        <a:rPr lang="en-US" sz="1400" baseline="0" dirty="0">
                          <a:solidFill>
                            <a:schemeClr val="bg1">
                              <a:lumMod val="95000"/>
                            </a:schemeClr>
                          </a:solidFill>
                        </a:rPr>
                        <a:t> </a:t>
                      </a:r>
                      <a:r>
                        <a:rPr lang="en-US" sz="1400" baseline="0" dirty="0" err="1">
                          <a:solidFill>
                            <a:schemeClr val="bg1">
                              <a:lumMod val="95000"/>
                            </a:schemeClr>
                          </a:solidFill>
                        </a:rPr>
                        <a:t>Yadav</a:t>
                      </a:r>
                      <a:endParaRPr lang="en-US" sz="1400" dirty="0">
                        <a:solidFill>
                          <a:schemeClr val="bg1">
                            <a:lumMod val="95000"/>
                          </a:schemeClr>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334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206990" y="125392"/>
            <a:ext cx="8577617" cy="316081"/>
          </a:xfrm>
        </p:spPr>
        <p:txBody>
          <a:bodyPr/>
          <a:lstStyle/>
          <a:p>
            <a:pPr algn="ctr"/>
            <a:r>
              <a:rPr lang="en-US" dirty="0">
                <a:solidFill>
                  <a:srgbClr val="FF0000"/>
                </a:solidFill>
                <a:cs typeface="Times New Roman" panose="02020603050405020304" pitchFamily="18" charset="0"/>
              </a:rPr>
              <a:t>Architecture</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10</a:t>
            </a:fld>
            <a:endParaRPr lang="en-US" kern="1200">
              <a:solidFill>
                <a:prstClr val="white"/>
              </a:solidFill>
              <a:latin typeface="Calibri"/>
              <a:ea typeface="+mn-ea"/>
              <a:cs typeface="+mn-cs"/>
            </a:endParaRPr>
          </a:p>
        </p:txBody>
      </p:sp>
      <p:pic>
        <p:nvPicPr>
          <p:cNvPr id="7" name="Picture 6">
            <a:extLst>
              <a:ext uri="{FF2B5EF4-FFF2-40B4-BE49-F238E27FC236}">
                <a16:creationId xmlns:a16="http://schemas.microsoft.com/office/drawing/2014/main" id="{972C5303-AAF6-906B-3F5E-D9014E118EA0}"/>
              </a:ext>
            </a:extLst>
          </p:cNvPr>
          <p:cNvPicPr>
            <a:picLocks noChangeAspect="1"/>
          </p:cNvPicPr>
          <p:nvPr/>
        </p:nvPicPr>
        <p:blipFill>
          <a:blip r:embed="rId3"/>
          <a:stretch>
            <a:fillRect/>
          </a:stretch>
        </p:blipFill>
        <p:spPr>
          <a:xfrm>
            <a:off x="1082040" y="510050"/>
            <a:ext cx="9364980" cy="5865887"/>
          </a:xfrm>
          <a:prstGeom prst="rect">
            <a:avLst/>
          </a:prstGeom>
        </p:spPr>
      </p:pic>
    </p:spTree>
    <p:extLst>
      <p:ext uri="{BB962C8B-B14F-4D97-AF65-F5344CB8AC3E}">
        <p14:creationId xmlns:p14="http://schemas.microsoft.com/office/powerpoint/2010/main" val="350023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68C9A-7338-88F4-2E98-A1A87D2E88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FCAB98E-837A-A94D-9962-581F9ED88777}"/>
              </a:ext>
            </a:extLst>
          </p:cNvPr>
          <p:cNvSpPr>
            <a:spLocks noGrp="1"/>
          </p:cNvSpPr>
          <p:nvPr>
            <p:ph type="title"/>
          </p:nvPr>
        </p:nvSpPr>
        <p:spPr>
          <a:xfrm>
            <a:off x="206990" y="125392"/>
            <a:ext cx="8577617" cy="316081"/>
          </a:xfrm>
        </p:spPr>
        <p:txBody>
          <a:bodyPr/>
          <a:lstStyle/>
          <a:p>
            <a:pPr algn="ctr"/>
            <a:r>
              <a:rPr lang="en-US" dirty="0">
                <a:solidFill>
                  <a:srgbClr val="FF0000"/>
                </a:solidFill>
                <a:cs typeface="Times New Roman" panose="02020603050405020304" pitchFamily="18" charset="0"/>
              </a:rPr>
              <a:t>UML Diagram</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1D76D2F-A65C-61B1-612B-C00F9A94BC07}"/>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11</a:t>
            </a:fld>
            <a:endParaRPr lang="en-US" kern="1200">
              <a:solidFill>
                <a:prstClr val="white"/>
              </a:solidFill>
              <a:latin typeface="Calibri"/>
              <a:ea typeface="+mn-ea"/>
              <a:cs typeface="+mn-cs"/>
            </a:endParaRPr>
          </a:p>
        </p:txBody>
      </p:sp>
      <p:pic>
        <p:nvPicPr>
          <p:cNvPr id="2" name="Picture 1">
            <a:extLst>
              <a:ext uri="{FF2B5EF4-FFF2-40B4-BE49-F238E27FC236}">
                <a16:creationId xmlns:a16="http://schemas.microsoft.com/office/drawing/2014/main" id="{63089255-53F8-6523-6CB4-3B261D5A241A}"/>
              </a:ext>
            </a:extLst>
          </p:cNvPr>
          <p:cNvPicPr>
            <a:picLocks noChangeAspect="1"/>
          </p:cNvPicPr>
          <p:nvPr/>
        </p:nvPicPr>
        <p:blipFill>
          <a:blip r:embed="rId3" cstate="print"/>
          <a:stretch>
            <a:fillRect/>
          </a:stretch>
        </p:blipFill>
        <p:spPr>
          <a:xfrm>
            <a:off x="7545705" y="1716405"/>
            <a:ext cx="3242310" cy="3242310"/>
          </a:xfrm>
          <a:prstGeom prst="rect">
            <a:avLst/>
          </a:prstGeom>
        </p:spPr>
      </p:pic>
      <p:sp>
        <p:nvSpPr>
          <p:cNvPr id="6" name="TextBox 5">
            <a:extLst>
              <a:ext uri="{FF2B5EF4-FFF2-40B4-BE49-F238E27FC236}">
                <a16:creationId xmlns:a16="http://schemas.microsoft.com/office/drawing/2014/main" id="{01E4FDA4-5704-A249-6376-ED76F61E12DA}"/>
              </a:ext>
            </a:extLst>
          </p:cNvPr>
          <p:cNvSpPr txBox="1"/>
          <p:nvPr/>
        </p:nvSpPr>
        <p:spPr>
          <a:xfrm>
            <a:off x="441960" y="586740"/>
            <a:ext cx="6598920" cy="5755422"/>
          </a:xfrm>
          <a:prstGeom prst="rect">
            <a:avLst/>
          </a:prstGeom>
          <a:noFill/>
        </p:spPr>
        <p:txBody>
          <a:bodyPr wrap="square">
            <a:spAutoFit/>
          </a:bodyPr>
          <a:lstStyle/>
          <a:p>
            <a:pPr>
              <a:buNone/>
            </a:pPr>
            <a:r>
              <a:rPr lang="en-US" sz="1600" dirty="0"/>
              <a:t>The diagram illustrates the interactions between two primary user roles: </a:t>
            </a:r>
            <a:r>
              <a:rPr lang="en-US" sz="1600" b="1" dirty="0"/>
              <a:t>Caregiver</a:t>
            </a:r>
            <a:r>
              <a:rPr lang="en-US" sz="1600" dirty="0"/>
              <a:t> and </a:t>
            </a:r>
            <a:r>
              <a:rPr lang="en-US" sz="1600" b="1" dirty="0"/>
              <a:t>Patient</a:t>
            </a:r>
            <a:r>
              <a:rPr lang="en-US" sz="1600" dirty="0"/>
              <a:t>, and the core functionalities provided by the Android application.</a:t>
            </a:r>
          </a:p>
          <a:p>
            <a:pPr>
              <a:buNone/>
            </a:pPr>
            <a:endParaRPr lang="en-US" sz="1600" dirty="0"/>
          </a:p>
          <a:p>
            <a:pPr>
              <a:buNone/>
            </a:pPr>
            <a:r>
              <a:rPr lang="en-US" sz="1600" b="1" dirty="0"/>
              <a:t>Actors:</a:t>
            </a:r>
          </a:p>
          <a:p>
            <a:pPr>
              <a:buFont typeface="Arial" panose="020B0604020202020204" pitchFamily="34" charset="0"/>
              <a:buChar char="•"/>
            </a:pPr>
            <a:r>
              <a:rPr lang="en-US" sz="1600" b="1" dirty="0"/>
              <a:t>Caregiver</a:t>
            </a:r>
            <a:r>
              <a:rPr lang="en-US" sz="1600" dirty="0"/>
              <a:t>: The primary user responsible for managing patient care.</a:t>
            </a:r>
          </a:p>
          <a:p>
            <a:pPr>
              <a:buFont typeface="Arial" panose="020B0604020202020204" pitchFamily="34" charset="0"/>
              <a:buChar char="•"/>
            </a:pPr>
            <a:r>
              <a:rPr lang="en-US" sz="1600" b="1" dirty="0"/>
              <a:t>Patient</a:t>
            </a:r>
            <a:r>
              <a:rPr lang="en-US" sz="1600" dirty="0"/>
              <a:t>: The end-user receiving care and accessing limited app features.</a:t>
            </a:r>
          </a:p>
          <a:p>
            <a:pPr>
              <a:buNone/>
            </a:pPr>
            <a:r>
              <a:rPr lang="en-US" sz="1600" b="1" dirty="0"/>
              <a:t>Key Use Cases:</a:t>
            </a:r>
          </a:p>
          <a:p>
            <a:pPr>
              <a:buNone/>
            </a:pPr>
            <a:r>
              <a:rPr lang="en-US" sz="1600" b="1" dirty="0"/>
              <a:t>For Caregiver:</a:t>
            </a:r>
            <a:endParaRPr lang="en-US" sz="1600" dirty="0"/>
          </a:p>
          <a:p>
            <a:pPr>
              <a:buFont typeface="Arial" panose="020B0604020202020204" pitchFamily="34" charset="0"/>
              <a:buChar char="•"/>
            </a:pPr>
            <a:r>
              <a:rPr lang="en-US" sz="1600" b="1" dirty="0"/>
              <a:t>Register/Login</a:t>
            </a:r>
            <a:r>
              <a:rPr lang="en-US" sz="1600" dirty="0"/>
              <a:t>: Secure access to the application.</a:t>
            </a:r>
          </a:p>
          <a:p>
            <a:pPr>
              <a:buFont typeface="Arial" panose="020B0604020202020204" pitchFamily="34" charset="0"/>
              <a:buChar char="•"/>
            </a:pPr>
            <a:r>
              <a:rPr lang="en-US" sz="1600" b="1" dirty="0"/>
              <a:t>Add/Edit Patient Contact</a:t>
            </a:r>
            <a:r>
              <a:rPr lang="en-US" sz="1600" dirty="0"/>
              <a:t>: Manage emergency contacts including photos and descriptions.</a:t>
            </a:r>
          </a:p>
          <a:p>
            <a:pPr>
              <a:buFont typeface="Arial" panose="020B0604020202020204" pitchFamily="34" charset="0"/>
              <a:buChar char="•"/>
            </a:pPr>
            <a:r>
              <a:rPr lang="en-US" sz="1600" b="1" dirty="0"/>
              <a:t>Set Geofence Radius</a:t>
            </a:r>
            <a:r>
              <a:rPr lang="en-US" sz="1600" dirty="0"/>
              <a:t>: Define a safe zone around the patient's location.</a:t>
            </a:r>
          </a:p>
          <a:p>
            <a:pPr>
              <a:buFont typeface="Arial" panose="020B0604020202020204" pitchFamily="34" charset="0"/>
              <a:buChar char="•"/>
            </a:pPr>
            <a:r>
              <a:rPr lang="en-US" sz="1600" b="1" dirty="0"/>
              <a:t>Monitor Patient Location</a:t>
            </a:r>
            <a:r>
              <a:rPr lang="en-US" sz="1600" dirty="0"/>
              <a:t>: Track patient’s GPS location in real time.</a:t>
            </a:r>
          </a:p>
          <a:p>
            <a:pPr>
              <a:buFont typeface="Arial" panose="020B0604020202020204" pitchFamily="34" charset="0"/>
              <a:buChar char="•"/>
            </a:pPr>
            <a:r>
              <a:rPr lang="en-US" sz="1600" b="1" dirty="0"/>
              <a:t>Receive Alert if Geofence is Breached</a:t>
            </a:r>
            <a:r>
              <a:rPr lang="en-US" sz="1600" dirty="0"/>
              <a:t>: Get notified when the patient leaves the safe zone.</a:t>
            </a:r>
          </a:p>
          <a:p>
            <a:pPr>
              <a:buFont typeface="Arial" panose="020B0604020202020204" pitchFamily="34" charset="0"/>
              <a:buChar char="•"/>
            </a:pPr>
            <a:r>
              <a:rPr lang="en-US" sz="1600" b="1" dirty="0"/>
              <a:t>Display Contact List with Photos</a:t>
            </a:r>
            <a:r>
              <a:rPr lang="en-US" sz="1600" dirty="0"/>
              <a:t>: View and verify saved contacts.</a:t>
            </a:r>
          </a:p>
          <a:p>
            <a:pPr>
              <a:buFont typeface="Arial" panose="020B0604020202020204" pitchFamily="34" charset="0"/>
              <a:buChar char="•"/>
            </a:pPr>
            <a:r>
              <a:rPr lang="en-US" sz="1600" b="1" dirty="0"/>
              <a:t>Trigger Reminder Playback</a:t>
            </a:r>
            <a:r>
              <a:rPr lang="en-US" sz="1600" dirty="0"/>
              <a:t>: Initiate voice or buzzer alerts at scheduled times.</a:t>
            </a:r>
          </a:p>
          <a:p>
            <a:pPr>
              <a:buNone/>
            </a:pPr>
            <a:r>
              <a:rPr lang="en-US" sz="1600" b="1" dirty="0"/>
              <a:t>For Patient:</a:t>
            </a:r>
            <a:endParaRPr lang="en-US" sz="1600" dirty="0"/>
          </a:p>
          <a:p>
            <a:pPr>
              <a:buFont typeface="Arial" panose="020B0604020202020204" pitchFamily="34" charset="0"/>
              <a:buChar char="•"/>
            </a:pPr>
            <a:r>
              <a:rPr lang="en-US" sz="1600" b="1" dirty="0"/>
              <a:t>Display Contact List with Photos</a:t>
            </a:r>
            <a:r>
              <a:rPr lang="en-US" sz="1600" dirty="0"/>
              <a:t>: View caregiver-added contact details.</a:t>
            </a:r>
          </a:p>
          <a:p>
            <a:pPr>
              <a:buFont typeface="Arial" panose="020B0604020202020204" pitchFamily="34" charset="0"/>
              <a:buChar char="•"/>
            </a:pPr>
            <a:r>
              <a:rPr lang="en-US" sz="1600" b="1" dirty="0"/>
              <a:t>Receive Reminder Notification</a:t>
            </a:r>
            <a:r>
              <a:rPr lang="en-US" sz="1600" dirty="0"/>
              <a:t>: Get notified for scheduled medications or tasks.</a:t>
            </a:r>
          </a:p>
        </p:txBody>
      </p:sp>
    </p:spTree>
    <p:extLst>
      <p:ext uri="{BB962C8B-B14F-4D97-AF65-F5344CB8AC3E}">
        <p14:creationId xmlns:p14="http://schemas.microsoft.com/office/powerpoint/2010/main" val="315629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br>
              <a:rPr lang="en-US" dirty="0">
                <a:solidFill>
                  <a:srgbClr val="FF0000"/>
                </a:solidFill>
                <a:cs typeface="Times New Roman" panose="02020603050405020304" pitchFamily="18" charset="0"/>
              </a:rPr>
            </a:br>
            <a:r>
              <a:rPr lang="en-US" dirty="0">
                <a:solidFill>
                  <a:srgbClr val="FF0000"/>
                </a:solidFill>
                <a:cs typeface="Times New Roman" panose="02020603050405020304" pitchFamily="18" charset="0"/>
              </a:rPr>
              <a:t>Test Plan Overview</a:t>
            </a:r>
            <a:br>
              <a:rPr lang="en-US" dirty="0">
                <a:solidFill>
                  <a:srgbClr val="FF0000"/>
                </a:solidFill>
                <a:cs typeface="Times New Roman" panose="02020603050405020304" pitchFamily="18" charset="0"/>
              </a:rPr>
            </a:b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12</a:t>
            </a:fld>
            <a:endParaRPr lang="en-US" kern="1200">
              <a:solidFill>
                <a:prstClr val="white"/>
              </a:solidFill>
              <a:latin typeface="Calibri"/>
              <a:ea typeface="+mn-ea"/>
              <a:cs typeface="+mn-cs"/>
            </a:endParaRPr>
          </a:p>
        </p:txBody>
      </p:sp>
      <p:sp>
        <p:nvSpPr>
          <p:cNvPr id="5" name="TextBox 4"/>
          <p:cNvSpPr txBox="1"/>
          <p:nvPr/>
        </p:nvSpPr>
        <p:spPr>
          <a:xfrm>
            <a:off x="662940" y="435712"/>
            <a:ext cx="11597640" cy="6001643"/>
          </a:xfrm>
          <a:prstGeom prst="rect">
            <a:avLst/>
          </a:prstGeom>
          <a:noFill/>
        </p:spPr>
        <p:txBody>
          <a:bodyPr wrap="square" rtlCol="0">
            <a:spAutoFit/>
          </a:bodyPr>
          <a:lstStyle/>
          <a:p>
            <a:pPr>
              <a:buNone/>
            </a:pPr>
            <a:r>
              <a:rPr lang="en-IN" sz="1600" b="1" dirty="0"/>
              <a:t>Purpose:</a:t>
            </a:r>
            <a:br>
              <a:rPr lang="en-IN" sz="1600" dirty="0"/>
            </a:br>
            <a:r>
              <a:rPr lang="en-IN" sz="1600" dirty="0"/>
              <a:t>To validate core functionalities like medication reminders, contact management, alerts, GPS tracking, and memory games for dementia patients and caregivers.</a:t>
            </a:r>
          </a:p>
          <a:p>
            <a:pPr>
              <a:buNone/>
            </a:pPr>
            <a:r>
              <a:rPr lang="en-IN" sz="1600" b="1" dirty="0"/>
              <a:t> Scope:</a:t>
            </a:r>
            <a:endParaRPr lang="en-IN" sz="1600" dirty="0"/>
          </a:p>
          <a:p>
            <a:pPr>
              <a:buFont typeface="Arial" panose="020B0604020202020204" pitchFamily="34" charset="0"/>
              <a:buChar char="•"/>
            </a:pPr>
            <a:r>
              <a:rPr lang="en-IN" sz="1600" b="1" dirty="0"/>
              <a:t>In-Scope:</a:t>
            </a:r>
            <a:endParaRPr lang="en-IN" sz="1600" dirty="0"/>
          </a:p>
          <a:p>
            <a:pPr marL="742950" lvl="1" indent="-285750">
              <a:buFont typeface="Arial" panose="020B0604020202020204" pitchFamily="34" charset="0"/>
              <a:buChar char="•"/>
            </a:pPr>
            <a:r>
              <a:rPr lang="en-IN" sz="1600" dirty="0"/>
              <a:t>Patient dashboard (view contacts, play games)</a:t>
            </a:r>
          </a:p>
          <a:p>
            <a:pPr marL="742950" lvl="1" indent="-285750">
              <a:buFont typeface="Arial" panose="020B0604020202020204" pitchFamily="34" charset="0"/>
              <a:buChar char="•"/>
            </a:pPr>
            <a:r>
              <a:rPr lang="en-IN" sz="1600" dirty="0"/>
              <a:t>Caregiver dashboard (medications, alerts, geofencing)</a:t>
            </a:r>
          </a:p>
          <a:p>
            <a:pPr marL="742950" lvl="1" indent="-285750">
              <a:buFont typeface="Arial" panose="020B0604020202020204" pitchFamily="34" charset="0"/>
              <a:buChar char="•"/>
            </a:pPr>
            <a:r>
              <a:rPr lang="en-IN" sz="1600" dirty="0"/>
              <a:t>Offline mode, role-based access</a:t>
            </a:r>
          </a:p>
          <a:p>
            <a:pPr>
              <a:buFont typeface="Arial" panose="020B0604020202020204" pitchFamily="34" charset="0"/>
              <a:buChar char="•"/>
            </a:pPr>
            <a:r>
              <a:rPr lang="en-IN" sz="1600" b="1" dirty="0"/>
              <a:t>Out-of-Scope:</a:t>
            </a:r>
            <a:endParaRPr lang="en-IN" sz="1600" dirty="0"/>
          </a:p>
          <a:p>
            <a:pPr marL="742950" lvl="1" indent="-285750">
              <a:buFont typeface="Arial" panose="020B0604020202020204" pitchFamily="34" charset="0"/>
              <a:buChar char="•"/>
            </a:pPr>
            <a:r>
              <a:rPr lang="en-IN" sz="1600" dirty="0"/>
              <a:t>Cloud, payment, multi-language, analytics</a:t>
            </a:r>
          </a:p>
          <a:p>
            <a:pPr>
              <a:buNone/>
            </a:pPr>
            <a:r>
              <a:rPr lang="en-IN" sz="1600" b="1" dirty="0"/>
              <a:t> Testing Types:</a:t>
            </a:r>
            <a:endParaRPr lang="en-IN" sz="1600" dirty="0"/>
          </a:p>
          <a:p>
            <a:pPr>
              <a:buFont typeface="Arial" panose="020B0604020202020204" pitchFamily="34" charset="0"/>
              <a:buChar char="•"/>
            </a:pPr>
            <a:r>
              <a:rPr lang="en-IN" sz="1600" b="1" dirty="0"/>
              <a:t>Unit Testing:</a:t>
            </a:r>
            <a:r>
              <a:rPr lang="en-IN" sz="1600" dirty="0"/>
              <a:t> By developers (meds, alerts, GPS)</a:t>
            </a:r>
          </a:p>
          <a:p>
            <a:pPr>
              <a:buFont typeface="Arial" panose="020B0604020202020204" pitchFamily="34" charset="0"/>
              <a:buChar char="•"/>
            </a:pPr>
            <a:r>
              <a:rPr lang="en-IN" sz="1600" b="1" dirty="0"/>
              <a:t>Functional Testing:</a:t>
            </a:r>
            <a:r>
              <a:rPr lang="en-IN" sz="1600" dirty="0"/>
              <a:t> QA validation of features</a:t>
            </a:r>
          </a:p>
          <a:p>
            <a:pPr>
              <a:buFont typeface="Arial" panose="020B0604020202020204" pitchFamily="34" charset="0"/>
              <a:buChar char="•"/>
            </a:pPr>
            <a:r>
              <a:rPr lang="en-IN" sz="1600" b="1" dirty="0"/>
              <a:t>UAT:</a:t>
            </a:r>
            <a:r>
              <a:rPr lang="en-IN" sz="1600" dirty="0"/>
              <a:t> Real-use validation with caregivers/patients</a:t>
            </a:r>
          </a:p>
          <a:p>
            <a:pPr>
              <a:buFont typeface="Arial" panose="020B0604020202020204" pitchFamily="34" charset="0"/>
              <a:buChar char="•"/>
            </a:pPr>
            <a:r>
              <a:rPr lang="en-IN" sz="1600" b="1" dirty="0"/>
              <a:t>Regression Testing:</a:t>
            </a:r>
            <a:r>
              <a:rPr lang="en-IN" sz="1600" dirty="0"/>
              <a:t> Post-fix stability checks</a:t>
            </a:r>
          </a:p>
          <a:p>
            <a:pPr>
              <a:buNone/>
            </a:pPr>
            <a:r>
              <a:rPr lang="en-IN" sz="1600" b="1" dirty="0"/>
              <a:t> UAT Modules:</a:t>
            </a:r>
            <a:br>
              <a:rPr lang="en-IN" sz="1600" dirty="0"/>
            </a:br>
            <a:r>
              <a:rPr lang="en-IN" sz="1600" dirty="0"/>
              <a:t>Contacts, Med Reminders, Alerts, GPS, Voice</a:t>
            </a:r>
          </a:p>
          <a:p>
            <a:pPr>
              <a:buNone/>
            </a:pPr>
            <a:r>
              <a:rPr lang="en-IN" sz="1600" b="1" dirty="0"/>
              <a:t> Entry Criteria:</a:t>
            </a:r>
            <a:endParaRPr lang="en-IN" sz="1600" dirty="0"/>
          </a:p>
          <a:p>
            <a:pPr>
              <a:buFont typeface="Arial" panose="020B0604020202020204" pitchFamily="34" charset="0"/>
              <a:buChar char="•"/>
            </a:pPr>
            <a:r>
              <a:rPr lang="en-IN" sz="1600" dirty="0"/>
              <a:t>Stable code, environment ready, test cases reviewed</a:t>
            </a:r>
          </a:p>
          <a:p>
            <a:pPr>
              <a:buNone/>
            </a:pPr>
            <a:r>
              <a:rPr lang="en-IN" sz="1600" b="1" dirty="0"/>
              <a:t>Exit Criteria:</a:t>
            </a:r>
            <a:endParaRPr lang="en-IN" sz="1600" dirty="0"/>
          </a:p>
          <a:p>
            <a:pPr>
              <a:buFont typeface="Arial" panose="020B0604020202020204" pitchFamily="34" charset="0"/>
              <a:buChar char="•"/>
            </a:pPr>
            <a:r>
              <a:rPr lang="en-IN" sz="1600" dirty="0"/>
              <a:t>99% pass rate, no critical bugs, defects logged</a:t>
            </a:r>
          </a:p>
          <a:p>
            <a:r>
              <a:rPr lang="en-IN" sz="1600" b="1" dirty="0"/>
              <a:t> Environment:</a:t>
            </a:r>
            <a:br>
              <a:rPr lang="en-IN" sz="1600" dirty="0"/>
            </a:br>
            <a:r>
              <a:rPr lang="en-IN" sz="1600" dirty="0"/>
              <a:t>Android emulator/device, SQLite, offline testing, GPS &amp; media permissions</a:t>
            </a:r>
          </a:p>
          <a:p>
            <a:pPr marL="342900" indent="-342900">
              <a:buFont typeface="+mj-lt"/>
              <a:buAutoNum type="arabicPeriod"/>
            </a:pPr>
            <a:endParaRPr lang="en-US" sz="1600" dirty="0"/>
          </a:p>
        </p:txBody>
      </p:sp>
    </p:spTree>
    <p:extLst>
      <p:ext uri="{BB962C8B-B14F-4D97-AF65-F5344CB8AC3E}">
        <p14:creationId xmlns:p14="http://schemas.microsoft.com/office/powerpoint/2010/main" val="350023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84659-8F27-3429-D5EF-C83EFCBB5A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0133DA1-F4DF-3669-69FA-9F548E73FCD6}"/>
              </a:ext>
            </a:extLst>
          </p:cNvPr>
          <p:cNvSpPr>
            <a:spLocks noGrp="1"/>
          </p:cNvSpPr>
          <p:nvPr>
            <p:ph type="title"/>
          </p:nvPr>
        </p:nvSpPr>
        <p:spPr>
          <a:xfrm>
            <a:off x="1807190" y="134185"/>
            <a:ext cx="8577617" cy="316081"/>
          </a:xfrm>
        </p:spPr>
        <p:txBody>
          <a:bodyPr/>
          <a:lstStyle/>
          <a:p>
            <a:pPr algn="ctr"/>
            <a:br>
              <a:rPr lang="en-US" dirty="0">
                <a:solidFill>
                  <a:srgbClr val="FF0000"/>
                </a:solidFill>
                <a:cs typeface="Times New Roman" panose="02020603050405020304" pitchFamily="18" charset="0"/>
              </a:rPr>
            </a:br>
            <a:r>
              <a:rPr lang="en-US" dirty="0">
                <a:solidFill>
                  <a:srgbClr val="FF0000"/>
                </a:solidFill>
                <a:cs typeface="Times New Roman" panose="02020603050405020304" pitchFamily="18" charset="0"/>
              </a:rPr>
              <a:t>Result</a:t>
            </a:r>
            <a:br>
              <a:rPr lang="en-US" dirty="0">
                <a:solidFill>
                  <a:srgbClr val="FF0000"/>
                </a:solidFill>
                <a:cs typeface="Times New Roman" panose="02020603050405020304" pitchFamily="18" charset="0"/>
              </a:rPr>
            </a:b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DE9CFD6-DFBB-F751-32B7-A9676C287E05}"/>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13</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CF9084B3-056B-EE16-80E6-9EEF9A9F769F}"/>
              </a:ext>
            </a:extLst>
          </p:cNvPr>
          <p:cNvSpPr txBox="1"/>
          <p:nvPr/>
        </p:nvSpPr>
        <p:spPr>
          <a:xfrm>
            <a:off x="579120" y="640080"/>
            <a:ext cx="10179148" cy="646331"/>
          </a:xfrm>
          <a:prstGeom prst="rect">
            <a:avLst/>
          </a:prstGeom>
          <a:noFill/>
        </p:spPr>
        <p:txBody>
          <a:bodyPr wrap="square" rtlCol="0">
            <a:spAutoFit/>
          </a:bodyPr>
          <a:lstStyle/>
          <a:p>
            <a:pPr marL="342900" indent="-342900">
              <a:buFont typeface="+mj-lt"/>
              <a:buAutoNum type="arabicPeriod"/>
            </a:pPr>
            <a:r>
              <a:rPr lang="en-IN" sz="2000" b="1" dirty="0"/>
              <a:t>Results – Caregiver Modules</a:t>
            </a:r>
          </a:p>
          <a:p>
            <a:pPr marL="342900" indent="-342900">
              <a:buFont typeface="+mj-lt"/>
              <a:buAutoNum type="arabicPeriod"/>
            </a:pPr>
            <a:endParaRPr lang="en-US" sz="1600" dirty="0"/>
          </a:p>
        </p:txBody>
      </p:sp>
      <p:sp>
        <p:nvSpPr>
          <p:cNvPr id="2" name="AutoShape 2">
            <a:extLst>
              <a:ext uri="{FF2B5EF4-FFF2-40B4-BE49-F238E27FC236}">
                <a16:creationId xmlns:a16="http://schemas.microsoft.com/office/drawing/2014/main" id="{AFE594C7-5826-7247-C0C3-D06E7D5A32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6858824D-8B31-77F4-6076-A5383597833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3CC5F563-AB6E-6E07-05A8-AA7477668EF3}"/>
              </a:ext>
            </a:extLst>
          </p:cNvPr>
          <p:cNvPicPr>
            <a:picLocks noChangeAspect="1"/>
          </p:cNvPicPr>
          <p:nvPr/>
        </p:nvPicPr>
        <p:blipFill>
          <a:blip r:embed="rId3"/>
          <a:stretch>
            <a:fillRect/>
          </a:stretch>
        </p:blipFill>
        <p:spPr>
          <a:xfrm>
            <a:off x="7833360" y="963245"/>
            <a:ext cx="3560742" cy="4190314"/>
          </a:xfrm>
          <a:prstGeom prst="rect">
            <a:avLst/>
          </a:prstGeom>
        </p:spPr>
      </p:pic>
      <p:sp>
        <p:nvSpPr>
          <p:cNvPr id="10" name="TextBox 9">
            <a:extLst>
              <a:ext uri="{FF2B5EF4-FFF2-40B4-BE49-F238E27FC236}">
                <a16:creationId xmlns:a16="http://schemas.microsoft.com/office/drawing/2014/main" id="{766DDDFF-005E-3600-3414-2BA282D1848E}"/>
              </a:ext>
            </a:extLst>
          </p:cNvPr>
          <p:cNvSpPr txBox="1"/>
          <p:nvPr/>
        </p:nvSpPr>
        <p:spPr>
          <a:xfrm>
            <a:off x="1051560" y="1286411"/>
            <a:ext cx="5844540" cy="4708981"/>
          </a:xfrm>
          <a:prstGeom prst="rect">
            <a:avLst/>
          </a:prstGeom>
          <a:noFill/>
        </p:spPr>
        <p:txBody>
          <a:bodyPr wrap="square">
            <a:spAutoFit/>
          </a:bodyPr>
          <a:lstStyle/>
          <a:p>
            <a:r>
              <a:rPr lang="en-US" sz="2000" dirty="0"/>
              <a:t>The caregiver dashboard provides a simple and user-friendly interface with four main modules: Medications, Contacts, Buzzer Alarm, and Voice Assist. Each module is color-coded with large icons to support quick recognition and ease of use, especially for caregivers managing multiple tasks.</a:t>
            </a:r>
          </a:p>
          <a:p>
            <a:endParaRPr lang="en-US" sz="2000" dirty="0"/>
          </a:p>
          <a:p>
            <a:r>
              <a:rPr lang="en-US" sz="2000" dirty="0"/>
              <a:t>This dashboard effectively meets usability goals and supports efficient caregiving for dementia patients. The proposed Dementia Care Android application integrates four  key functional modules designed to assist both patients and caregivers in daily management. The following subsections illustrate the interface outputs generated for each module, validating the app’s usability and purpose. </a:t>
            </a:r>
            <a:endParaRPr lang="en-IN" sz="2000" dirty="0"/>
          </a:p>
        </p:txBody>
      </p:sp>
    </p:spTree>
    <p:extLst>
      <p:ext uri="{BB962C8B-B14F-4D97-AF65-F5344CB8AC3E}">
        <p14:creationId xmlns:p14="http://schemas.microsoft.com/office/powerpoint/2010/main" val="240149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02E9A-29A3-D783-5E49-AF43FB4F8A3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EE552BB-4878-40DC-6A7F-8CA6881006BE}"/>
              </a:ext>
            </a:extLst>
          </p:cNvPr>
          <p:cNvSpPr>
            <a:spLocks noGrp="1"/>
          </p:cNvSpPr>
          <p:nvPr>
            <p:ph type="title"/>
          </p:nvPr>
        </p:nvSpPr>
        <p:spPr>
          <a:xfrm>
            <a:off x="1807190" y="134185"/>
            <a:ext cx="8577617" cy="316081"/>
          </a:xfrm>
        </p:spPr>
        <p:txBody>
          <a:bodyPr/>
          <a:lstStyle/>
          <a:p>
            <a:pPr algn="ctr"/>
            <a:br>
              <a:rPr lang="en-US" dirty="0">
                <a:solidFill>
                  <a:srgbClr val="FF0000"/>
                </a:solidFill>
                <a:cs typeface="Times New Roman" panose="02020603050405020304" pitchFamily="18" charset="0"/>
              </a:rPr>
            </a:br>
            <a:r>
              <a:rPr lang="en-US" dirty="0">
                <a:solidFill>
                  <a:srgbClr val="FF0000"/>
                </a:solidFill>
                <a:cs typeface="Times New Roman" panose="02020603050405020304" pitchFamily="18" charset="0"/>
              </a:rPr>
              <a:t>Result</a:t>
            </a:r>
            <a:br>
              <a:rPr lang="en-US" dirty="0">
                <a:solidFill>
                  <a:srgbClr val="FF0000"/>
                </a:solidFill>
                <a:cs typeface="Times New Roman" panose="02020603050405020304" pitchFamily="18" charset="0"/>
              </a:rPr>
            </a:b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8D4FDD-1BF2-BE21-413C-21B3AD83AB09}"/>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4B56F6A7-BC69-1195-DDB1-1739736876AB}"/>
              </a:ext>
            </a:extLst>
          </p:cNvPr>
          <p:cNvSpPr txBox="1"/>
          <p:nvPr/>
        </p:nvSpPr>
        <p:spPr>
          <a:xfrm>
            <a:off x="632460" y="817336"/>
            <a:ext cx="10179148" cy="249299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Results – Patient Module</a:t>
            </a:r>
          </a:p>
          <a:p>
            <a:endParaRPr lang="en-IN"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Simplified dashboard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“See Contacts” → Recognize known people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 Games” → Sound Match and Daily Quiz</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1600" dirty="0"/>
          </a:p>
        </p:txBody>
      </p:sp>
      <p:sp>
        <p:nvSpPr>
          <p:cNvPr id="2" name="AutoShape 2">
            <a:extLst>
              <a:ext uri="{FF2B5EF4-FFF2-40B4-BE49-F238E27FC236}">
                <a16:creationId xmlns:a16="http://schemas.microsoft.com/office/drawing/2014/main" id="{111148ED-91B3-A25F-86BB-E1F12518403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B2C43D9D-3A80-8FE9-D1AE-498BED6D3B7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724D71BC-637C-8A38-B7EB-6A450DC83BCE}"/>
              </a:ext>
            </a:extLst>
          </p:cNvPr>
          <p:cNvPicPr>
            <a:picLocks noChangeAspect="1"/>
          </p:cNvPicPr>
          <p:nvPr/>
        </p:nvPicPr>
        <p:blipFill>
          <a:blip r:embed="rId3"/>
          <a:stretch>
            <a:fillRect/>
          </a:stretch>
        </p:blipFill>
        <p:spPr>
          <a:xfrm>
            <a:off x="7033260" y="1360766"/>
            <a:ext cx="5158740" cy="3617565"/>
          </a:xfrm>
          <a:prstGeom prst="rect">
            <a:avLst/>
          </a:prstGeom>
        </p:spPr>
      </p:pic>
      <p:sp>
        <p:nvSpPr>
          <p:cNvPr id="13" name="TextBox 12">
            <a:extLst>
              <a:ext uri="{FF2B5EF4-FFF2-40B4-BE49-F238E27FC236}">
                <a16:creationId xmlns:a16="http://schemas.microsoft.com/office/drawing/2014/main" id="{61209D5F-DFDA-9E3F-865E-2F1F32EBDB58}"/>
              </a:ext>
            </a:extLst>
          </p:cNvPr>
          <p:cNvSpPr txBox="1"/>
          <p:nvPr/>
        </p:nvSpPr>
        <p:spPr>
          <a:xfrm>
            <a:off x="632460" y="2735581"/>
            <a:ext cx="8519160" cy="26442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t>Fig. shows Memory Boosting Games section, </a:t>
            </a:r>
          </a:p>
          <a:p>
            <a:pPr marL="0" marR="0" lvl="0" indent="0" algn="l" defTabSz="914400" rtl="0" eaLnBrk="0" fontAlgn="base" latinLnBrk="0" hangingPunct="0">
              <a:lnSpc>
                <a:spcPct val="100000"/>
              </a:lnSpc>
              <a:spcBef>
                <a:spcPct val="0"/>
              </a:spcBef>
              <a:spcAft>
                <a:spcPct val="0"/>
              </a:spcAft>
              <a:buClrTx/>
              <a:buSzTx/>
              <a:tabLst/>
            </a:pPr>
            <a:r>
              <a:rPr lang="en-US" sz="2000" dirty="0"/>
              <a:t>two cognitive exercises are provided: Sound Match and</a:t>
            </a:r>
          </a:p>
          <a:p>
            <a:pPr marL="0" marR="0" lvl="0" indent="0" algn="l" defTabSz="914400" rtl="0" eaLnBrk="0" fontAlgn="base" latinLnBrk="0" hangingPunct="0">
              <a:lnSpc>
                <a:spcPct val="100000"/>
              </a:lnSpc>
              <a:spcBef>
                <a:spcPct val="0"/>
              </a:spcBef>
              <a:spcAft>
                <a:spcPct val="0"/>
              </a:spcAft>
              <a:buClrTx/>
              <a:buSzTx/>
              <a:tabLst/>
            </a:pPr>
            <a:r>
              <a:rPr lang="en-US" sz="2000" dirty="0"/>
              <a:t> Daily Memory Quiz. The Sound Match game prompts </a:t>
            </a:r>
          </a:p>
          <a:p>
            <a:pPr marL="0" marR="0" lvl="0" indent="0" algn="l" defTabSz="914400" rtl="0" eaLnBrk="0" fontAlgn="base" latinLnBrk="0" hangingPunct="0">
              <a:lnSpc>
                <a:spcPct val="100000"/>
              </a:lnSpc>
              <a:spcBef>
                <a:spcPct val="0"/>
              </a:spcBef>
              <a:spcAft>
                <a:spcPct val="0"/>
              </a:spcAft>
              <a:buClrTx/>
              <a:buSzTx/>
              <a:tabLst/>
            </a:pPr>
            <a:r>
              <a:rPr lang="en-US" sz="2000" dirty="0"/>
              <a:t>users to identify animals by their sounds (e.g., ”Moo”,</a:t>
            </a:r>
          </a:p>
          <a:p>
            <a:pPr marL="0" marR="0" lvl="0" indent="0" algn="l" defTabSz="914400" rtl="0" eaLnBrk="0" fontAlgn="base" latinLnBrk="0" hangingPunct="0">
              <a:lnSpc>
                <a:spcPct val="100000"/>
              </a:lnSpc>
              <a:spcBef>
                <a:spcPct val="0"/>
              </a:spcBef>
              <a:spcAft>
                <a:spcPct val="0"/>
              </a:spcAft>
              <a:buClrTx/>
              <a:buSzTx/>
              <a:tabLst/>
            </a:pPr>
            <a:r>
              <a:rPr lang="en-US" sz="2000" dirty="0"/>
              <a:t> ”Roar”)through multiple choice questions, aiming to </a:t>
            </a:r>
          </a:p>
          <a:p>
            <a:pPr marL="0" marR="0" lvl="0" indent="0" algn="l" defTabSz="914400" rtl="0" eaLnBrk="0" fontAlgn="base" latinLnBrk="0" hangingPunct="0">
              <a:lnSpc>
                <a:spcPct val="100000"/>
              </a:lnSpc>
              <a:spcBef>
                <a:spcPct val="0"/>
              </a:spcBef>
              <a:spcAft>
                <a:spcPct val="0"/>
              </a:spcAft>
              <a:buClrTx/>
              <a:buSzTx/>
              <a:tabLst/>
            </a:pPr>
            <a:r>
              <a:rPr lang="en-US" sz="2000" dirty="0"/>
              <a:t>stimulate auditory recognition and recall. A scoring system </a:t>
            </a:r>
          </a:p>
          <a:p>
            <a:pPr marL="0" marR="0" lvl="0" indent="0" algn="l" defTabSz="914400" rtl="0" eaLnBrk="0" fontAlgn="base" latinLnBrk="0" hangingPunct="0">
              <a:lnSpc>
                <a:spcPct val="100000"/>
              </a:lnSpc>
              <a:spcBef>
                <a:spcPct val="0"/>
              </a:spcBef>
              <a:spcAft>
                <a:spcPct val="0"/>
              </a:spcAft>
              <a:buClrTx/>
              <a:buSzTx/>
              <a:tabLst/>
            </a:pPr>
            <a:r>
              <a:rPr lang="en-US" sz="2000" dirty="0"/>
              <a:t>is included to track progress and encourage</a:t>
            </a:r>
          </a:p>
          <a:p>
            <a:pPr marL="0" marR="0" lvl="0" indent="0" algn="l" defTabSz="914400" rtl="0" eaLnBrk="0" fontAlgn="base" latinLnBrk="0" hangingPunct="0">
              <a:lnSpc>
                <a:spcPct val="100000"/>
              </a:lnSpc>
              <a:spcBef>
                <a:spcPct val="0"/>
              </a:spcBef>
              <a:spcAft>
                <a:spcPct val="0"/>
              </a:spcAft>
              <a:buClrTx/>
              <a:buSzTx/>
              <a:tabLst/>
            </a:pPr>
            <a:r>
              <a:rPr lang="en-US" sz="2000" dirty="0"/>
              <a:t>continued participation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2763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Bug Report</a:t>
            </a: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15</a:t>
            </a:fld>
            <a:endParaRPr lang="en-US" kern="1200">
              <a:solidFill>
                <a:prstClr val="white"/>
              </a:solidFill>
              <a:latin typeface="Calibri"/>
              <a:ea typeface="+mn-ea"/>
              <a:cs typeface="+mn-cs"/>
            </a:endParaRPr>
          </a:p>
        </p:txBody>
      </p:sp>
      <p:sp>
        <p:nvSpPr>
          <p:cNvPr id="9" name="Rectangle 8"/>
          <p:cNvSpPr/>
          <p:nvPr/>
        </p:nvSpPr>
        <p:spPr>
          <a:xfrm>
            <a:off x="190500" y="3855341"/>
            <a:ext cx="4627685" cy="338554"/>
          </a:xfrm>
          <a:prstGeom prst="rect">
            <a:avLst/>
          </a:prstGeom>
        </p:spPr>
        <p:txBody>
          <a:bodyPr wrap="square">
            <a:spAutoFit/>
          </a:bodyPr>
          <a:lstStyle/>
          <a:p>
            <a:r>
              <a:rPr lang="en-US" sz="1600" dirty="0"/>
              <a:t>.</a:t>
            </a:r>
          </a:p>
        </p:txBody>
      </p:sp>
      <p:sp>
        <p:nvSpPr>
          <p:cNvPr id="13" name="Rectangle 12"/>
          <p:cNvSpPr/>
          <p:nvPr/>
        </p:nvSpPr>
        <p:spPr>
          <a:xfrm>
            <a:off x="1386840" y="998220"/>
            <a:ext cx="10193193" cy="5570756"/>
          </a:xfrm>
          <a:prstGeom prst="rect">
            <a:avLst/>
          </a:prstGeom>
        </p:spPr>
        <p:txBody>
          <a:bodyPr wrap="square">
            <a:spAutoFit/>
          </a:bodyPr>
          <a:lstStyle/>
          <a:p>
            <a:pPr>
              <a:buNone/>
            </a:pPr>
            <a:r>
              <a:rPr lang="en-US" b="1" dirty="0"/>
              <a:t>Key Bugs Identified:</a:t>
            </a:r>
          </a:p>
          <a:p>
            <a:pPr>
              <a:buFont typeface="+mj-lt"/>
              <a:buAutoNum type="arabicPeriod"/>
            </a:pPr>
            <a:r>
              <a:rPr lang="en-US" b="1" dirty="0"/>
              <a:t>B01 - Safe Zone Alert</a:t>
            </a:r>
            <a:r>
              <a:rPr lang="en-US" dirty="0"/>
              <a:t>: Continuous alerts every 5 seconds, even with no movement (Medium Severity).</a:t>
            </a:r>
          </a:p>
          <a:p>
            <a:pPr>
              <a:buFont typeface="+mj-lt"/>
              <a:buAutoNum type="arabicPeriod"/>
            </a:pPr>
            <a:r>
              <a:rPr lang="en-US" b="1" dirty="0"/>
              <a:t>B02 - Customized Voice Alert</a:t>
            </a:r>
            <a:r>
              <a:rPr lang="en-US" dirty="0"/>
              <a:t>: No option to upload audio; only in-app recording available (Medium Severity).</a:t>
            </a:r>
          </a:p>
          <a:p>
            <a:pPr>
              <a:buFont typeface="+mj-lt"/>
              <a:buAutoNum type="arabicPeriod"/>
            </a:pPr>
            <a:r>
              <a:rPr lang="en-US" b="1" dirty="0"/>
              <a:t>B03 - Login/Register</a:t>
            </a:r>
            <a:r>
              <a:rPr lang="en-US" dirty="0"/>
              <a:t>: Weak password allowed during registration (High Severity).</a:t>
            </a:r>
          </a:p>
          <a:p>
            <a:pPr>
              <a:buFont typeface="+mj-lt"/>
              <a:buAutoNum type="arabicPeriod"/>
            </a:pPr>
            <a:r>
              <a:rPr lang="en-US" b="1" dirty="0"/>
              <a:t>B04 - Memory Boosting</a:t>
            </a:r>
            <a:r>
              <a:rPr lang="en-US" dirty="0"/>
              <a:t>: Static games with no variety or adaptive difficulty (Low Severity).</a:t>
            </a:r>
          </a:p>
          <a:p>
            <a:pPr>
              <a:buFont typeface="+mj-lt"/>
              <a:buAutoNum type="arabicPeriod"/>
            </a:pPr>
            <a:r>
              <a:rPr lang="en-US" b="1" dirty="0"/>
              <a:t>B05 - Save Contacts</a:t>
            </a:r>
            <a:r>
              <a:rPr lang="en-US" dirty="0"/>
              <a:t>: Image preview not visible until after saving (Low Severity).</a:t>
            </a:r>
          </a:p>
          <a:p>
            <a:pPr>
              <a:buFont typeface="+mj-lt"/>
              <a:buAutoNum type="arabicPeriod"/>
            </a:pPr>
            <a:r>
              <a:rPr lang="en-US" b="1" dirty="0"/>
              <a:t>B06 - Memory Game</a:t>
            </a:r>
            <a:r>
              <a:rPr lang="en-US" dirty="0"/>
              <a:t>: Back button exits abruptly without confirmation (Low Severity).</a:t>
            </a:r>
          </a:p>
          <a:p>
            <a:pPr>
              <a:buFont typeface="+mj-lt"/>
              <a:buAutoNum type="arabicPeriod"/>
            </a:pPr>
            <a:r>
              <a:rPr lang="en-US" b="1" dirty="0"/>
              <a:t>B07 - Main Module</a:t>
            </a:r>
            <a:r>
              <a:rPr lang="en-US" dirty="0"/>
              <a:t>: Data lost after reinstalling the app (High Severity).</a:t>
            </a:r>
          </a:p>
          <a:p>
            <a:pPr>
              <a:buFont typeface="+mj-lt"/>
              <a:buAutoNum type="arabicPeriod"/>
            </a:pPr>
            <a:endParaRPr lang="en-US" dirty="0"/>
          </a:p>
          <a:p>
            <a:endParaRPr lang="en-US" dirty="0"/>
          </a:p>
          <a:p>
            <a:pPr>
              <a:buNone/>
            </a:pPr>
            <a:r>
              <a:rPr lang="en-IN" b="1" dirty="0"/>
              <a:t>Test Cases:</a:t>
            </a:r>
          </a:p>
          <a:p>
            <a:pPr>
              <a:buFont typeface="+mj-lt"/>
              <a:buAutoNum type="arabicPeriod"/>
            </a:pPr>
            <a:r>
              <a:rPr lang="en-IN" b="1" dirty="0"/>
              <a:t>TC01 - Safe Zone Alert</a:t>
            </a:r>
            <a:r>
              <a:rPr lang="en-IN" dirty="0"/>
              <a:t>: Fail - Repeated alerts despite no movement.</a:t>
            </a:r>
          </a:p>
          <a:p>
            <a:pPr>
              <a:buFont typeface="+mj-lt"/>
              <a:buAutoNum type="arabicPeriod"/>
            </a:pPr>
            <a:r>
              <a:rPr lang="en-IN" b="1" dirty="0"/>
              <a:t>TC02 - Forgot Password</a:t>
            </a:r>
            <a:r>
              <a:rPr lang="en-IN" dirty="0"/>
              <a:t>: Pass - OTP verification and reset.</a:t>
            </a:r>
          </a:p>
          <a:p>
            <a:pPr>
              <a:buFont typeface="+mj-lt"/>
              <a:buAutoNum type="arabicPeriod"/>
            </a:pPr>
            <a:r>
              <a:rPr lang="en-IN" b="1" dirty="0"/>
              <a:t>TC03 - Voice Reminder Upload</a:t>
            </a:r>
            <a:r>
              <a:rPr lang="en-IN" dirty="0"/>
              <a:t>: Fail - Cannot upload pre-recorded audio.</a:t>
            </a:r>
          </a:p>
          <a:p>
            <a:pPr>
              <a:buFont typeface="+mj-lt"/>
              <a:buAutoNum type="arabicPeriod"/>
            </a:pPr>
            <a:r>
              <a:rPr lang="en-IN" b="1" dirty="0"/>
              <a:t>TC04 - Weak Password Validation</a:t>
            </a:r>
            <a:r>
              <a:rPr lang="en-IN" dirty="0"/>
              <a:t>: Fail - Weak passwords accepted.</a:t>
            </a:r>
          </a:p>
          <a:p>
            <a:pPr>
              <a:buFont typeface="+mj-lt"/>
              <a:buAutoNum type="arabicPeriod"/>
            </a:pPr>
            <a:r>
              <a:rPr lang="en-IN" b="1" dirty="0"/>
              <a:t>TC05 - Image Preview on Contact</a:t>
            </a:r>
            <a:r>
              <a:rPr lang="en-IN" dirty="0"/>
              <a:t>: Fail - Image preview shows only after saving.</a:t>
            </a:r>
          </a:p>
          <a:p>
            <a:pPr>
              <a:buFont typeface="+mj-lt"/>
              <a:buAutoNum type="arabicPeriod"/>
            </a:pPr>
            <a:r>
              <a:rPr lang="en-IN" b="1" dirty="0"/>
              <a:t>TC06 - Memory Game Diversity</a:t>
            </a:r>
            <a:r>
              <a:rPr lang="en-IN" dirty="0"/>
              <a:t>: Fail - No game variation between sessions.  </a:t>
            </a:r>
          </a:p>
          <a:p>
            <a:pPr>
              <a:buNone/>
            </a:pPr>
            <a:endParaRPr lang="en-US" b="1" dirty="0"/>
          </a:p>
          <a:p>
            <a:pPr>
              <a:buNone/>
            </a:pPr>
            <a:endParaRPr lang="en-US" b="1" dirty="0"/>
          </a:p>
          <a:p>
            <a:pPr>
              <a:buNone/>
            </a:pPr>
            <a:r>
              <a:rPr lang="en-US" b="1" dirty="0"/>
              <a:t>Reflection:</a:t>
            </a:r>
          </a:p>
          <a:p>
            <a:r>
              <a:rPr lang="en-US" b="1" dirty="0"/>
              <a:t>Industry Standards:</a:t>
            </a:r>
            <a:r>
              <a:rPr lang="en-US" dirty="0"/>
              <a:t> Testing highlights the need for structured test designs, real-user scenario simulations, and strong validation for healthcare apps focusing on reliability and data integrity.</a:t>
            </a:r>
          </a:p>
          <a:p>
            <a:pPr>
              <a:buFont typeface="+mj-lt"/>
              <a:buAutoNum type="arabicPeriod"/>
            </a:pPr>
            <a:endParaRPr lang="en-IN" dirty="0"/>
          </a:p>
          <a:p>
            <a:endParaRPr lang="en-US" sz="2000" b="1" dirty="0"/>
          </a:p>
          <a:p>
            <a:endParaRPr lang="en-US" dirty="0"/>
          </a:p>
        </p:txBody>
      </p:sp>
    </p:spTree>
    <p:extLst>
      <p:ext uri="{BB962C8B-B14F-4D97-AF65-F5344CB8AC3E}">
        <p14:creationId xmlns:p14="http://schemas.microsoft.com/office/powerpoint/2010/main" val="350023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293B-C986-76DE-9129-41CE1515F8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7B81F7-4DB4-553C-21B8-C6368B2021D9}"/>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Sprint Planning &amp; Execution</a:t>
            </a:r>
          </a:p>
        </p:txBody>
      </p:sp>
      <p:sp>
        <p:nvSpPr>
          <p:cNvPr id="4" name="Slide Number Placeholder 3">
            <a:extLst>
              <a:ext uri="{FF2B5EF4-FFF2-40B4-BE49-F238E27FC236}">
                <a16:creationId xmlns:a16="http://schemas.microsoft.com/office/drawing/2014/main" id="{B77C757E-AC69-56A3-6377-C7735D46B790}"/>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16</a:t>
            </a:fld>
            <a:endParaRPr lang="en-US" kern="1200">
              <a:solidFill>
                <a:prstClr val="white"/>
              </a:solidFill>
              <a:latin typeface="Calibri"/>
              <a:ea typeface="+mn-ea"/>
              <a:cs typeface="+mn-cs"/>
            </a:endParaRPr>
          </a:p>
        </p:txBody>
      </p:sp>
      <p:sp>
        <p:nvSpPr>
          <p:cNvPr id="9" name="Rectangle 8">
            <a:extLst>
              <a:ext uri="{FF2B5EF4-FFF2-40B4-BE49-F238E27FC236}">
                <a16:creationId xmlns:a16="http://schemas.microsoft.com/office/drawing/2014/main" id="{8655C3B1-1EAF-51CD-5C5B-6C40CF9FE16A}"/>
              </a:ext>
            </a:extLst>
          </p:cNvPr>
          <p:cNvSpPr/>
          <p:nvPr/>
        </p:nvSpPr>
        <p:spPr>
          <a:xfrm>
            <a:off x="190500" y="3855341"/>
            <a:ext cx="4627685" cy="338554"/>
          </a:xfrm>
          <a:prstGeom prst="rect">
            <a:avLst/>
          </a:prstGeom>
        </p:spPr>
        <p:txBody>
          <a:bodyPr wrap="square">
            <a:spAutoFit/>
          </a:bodyPr>
          <a:lstStyle/>
          <a:p>
            <a:r>
              <a:rPr lang="en-US" sz="1600" dirty="0"/>
              <a:t>.</a:t>
            </a:r>
          </a:p>
        </p:txBody>
      </p:sp>
      <p:sp>
        <p:nvSpPr>
          <p:cNvPr id="13" name="Rectangle 12">
            <a:extLst>
              <a:ext uri="{FF2B5EF4-FFF2-40B4-BE49-F238E27FC236}">
                <a16:creationId xmlns:a16="http://schemas.microsoft.com/office/drawing/2014/main" id="{F1E5E5C7-CCB2-B338-2789-708F89562ED1}"/>
              </a:ext>
            </a:extLst>
          </p:cNvPr>
          <p:cNvSpPr/>
          <p:nvPr/>
        </p:nvSpPr>
        <p:spPr>
          <a:xfrm>
            <a:off x="1386840" y="998220"/>
            <a:ext cx="10193193" cy="5139869"/>
          </a:xfrm>
          <a:prstGeom prst="rect">
            <a:avLst/>
          </a:prstGeom>
        </p:spPr>
        <p:txBody>
          <a:bodyPr wrap="square">
            <a:spAutoFit/>
          </a:bodyPr>
          <a:lstStyle/>
          <a:p>
            <a:pPr>
              <a:buNone/>
            </a:pPr>
            <a:r>
              <a:rPr lang="en-US" sz="2000" b="1" dirty="0"/>
              <a:t>Sprint 1: UI Design &amp; Navigation</a:t>
            </a:r>
          </a:p>
          <a:p>
            <a:pPr>
              <a:buFont typeface="Arial" panose="020B0604020202020204" pitchFamily="34" charset="0"/>
              <a:buChar char="•"/>
            </a:pPr>
            <a:r>
              <a:rPr lang="en-US" sz="2000" b="1" dirty="0"/>
              <a:t>Objective:</a:t>
            </a:r>
            <a:r>
              <a:rPr lang="en-US" sz="2000" dirty="0"/>
              <a:t> Establish app UI and basic navigation.</a:t>
            </a:r>
          </a:p>
          <a:p>
            <a:pPr>
              <a:buFont typeface="Arial" panose="020B0604020202020204" pitchFamily="34" charset="0"/>
              <a:buChar char="•"/>
            </a:pPr>
            <a:r>
              <a:rPr lang="en-US" sz="2000" b="1" dirty="0"/>
              <a:t>Outcome:</a:t>
            </a:r>
            <a:r>
              <a:rPr lang="en-US" sz="2000" dirty="0"/>
              <a:t> Designed wireframes, developed UI components, and set up navigation for Home, Contacts, and Reminders.</a:t>
            </a:r>
          </a:p>
          <a:p>
            <a:pPr>
              <a:buNone/>
            </a:pPr>
            <a:r>
              <a:rPr lang="en-US" sz="2000" b="1" dirty="0"/>
              <a:t>Sprint 2: Medication &amp; Contact Modules</a:t>
            </a:r>
          </a:p>
          <a:p>
            <a:pPr>
              <a:buFont typeface="Arial" panose="020B0604020202020204" pitchFamily="34" charset="0"/>
              <a:buChar char="•"/>
            </a:pPr>
            <a:r>
              <a:rPr lang="en-US" sz="2000" b="1" dirty="0"/>
              <a:t>Objective:</a:t>
            </a:r>
            <a:r>
              <a:rPr lang="en-US" sz="2000" dirty="0"/>
              <a:t> Develop Medication reminders and Contact management.</a:t>
            </a:r>
          </a:p>
          <a:p>
            <a:pPr>
              <a:buFont typeface="Arial" panose="020B0604020202020204" pitchFamily="34" charset="0"/>
              <a:buChar char="•"/>
            </a:pPr>
            <a:r>
              <a:rPr lang="en-US" sz="2000" b="1" dirty="0"/>
              <a:t>Outcome:</a:t>
            </a:r>
            <a:r>
              <a:rPr lang="en-US" sz="2000" dirty="0"/>
              <a:t> Implemented features for adding/editing contacts and setting medication reminders with notifications.</a:t>
            </a:r>
          </a:p>
          <a:p>
            <a:pPr>
              <a:buNone/>
            </a:pPr>
            <a:r>
              <a:rPr lang="en-US" sz="2000" b="1" dirty="0"/>
              <a:t>Sprint 3: Voice Alerts &amp; Location Tracking</a:t>
            </a:r>
          </a:p>
          <a:p>
            <a:pPr>
              <a:buFont typeface="Arial" panose="020B0604020202020204" pitchFamily="34" charset="0"/>
              <a:buChar char="•"/>
            </a:pPr>
            <a:r>
              <a:rPr lang="en-US" sz="2000" b="1" dirty="0"/>
              <a:t>Objective:</a:t>
            </a:r>
            <a:r>
              <a:rPr lang="en-US" sz="2000" dirty="0"/>
              <a:t> Integrate Voice Alerts and Safe Zone Location tracking.</a:t>
            </a:r>
          </a:p>
          <a:p>
            <a:pPr>
              <a:buFont typeface="Arial" panose="020B0604020202020204" pitchFamily="34" charset="0"/>
              <a:buChar char="•"/>
            </a:pPr>
            <a:r>
              <a:rPr lang="en-US" sz="2000" b="1" dirty="0"/>
              <a:t>Outcome:</a:t>
            </a:r>
            <a:r>
              <a:rPr lang="en-US" sz="2000" dirty="0"/>
              <a:t> Built functionality for voice reminders and safe zone alerts based on patient location.</a:t>
            </a:r>
          </a:p>
          <a:p>
            <a:pPr>
              <a:buNone/>
            </a:pPr>
            <a:r>
              <a:rPr lang="en-US" sz="2000" b="1" dirty="0"/>
              <a:t>Sprint 4: Memory Game &amp; Final Testing</a:t>
            </a:r>
          </a:p>
          <a:p>
            <a:pPr>
              <a:buFont typeface="Arial" panose="020B0604020202020204" pitchFamily="34" charset="0"/>
              <a:buChar char="•"/>
            </a:pPr>
            <a:r>
              <a:rPr lang="en-US" sz="2000" b="1" dirty="0"/>
              <a:t>Objective:</a:t>
            </a:r>
            <a:r>
              <a:rPr lang="en-US" sz="2000" dirty="0"/>
              <a:t> Add Memory Game suite and perform final testing.</a:t>
            </a:r>
          </a:p>
          <a:p>
            <a:pPr>
              <a:buFont typeface="Arial" panose="020B0604020202020204" pitchFamily="34" charset="0"/>
              <a:buChar char="•"/>
            </a:pPr>
            <a:r>
              <a:rPr lang="en-US" sz="2000" b="1" dirty="0"/>
              <a:t>Outcome:</a:t>
            </a:r>
            <a:r>
              <a:rPr lang="en-US" sz="2000" dirty="0"/>
              <a:t> Developed memory games, conducted final testing, and resolved identified issues.</a:t>
            </a:r>
          </a:p>
          <a:p>
            <a:endParaRPr lang="en-IN" dirty="0"/>
          </a:p>
          <a:p>
            <a:endParaRPr lang="en-US" sz="2000" b="1" dirty="0"/>
          </a:p>
          <a:p>
            <a:endParaRPr lang="en-US" dirty="0"/>
          </a:p>
        </p:txBody>
      </p:sp>
    </p:spTree>
    <p:extLst>
      <p:ext uri="{BB962C8B-B14F-4D97-AF65-F5344CB8AC3E}">
        <p14:creationId xmlns:p14="http://schemas.microsoft.com/office/powerpoint/2010/main" val="13100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A718-04C8-9486-6D93-1EDE33F2F2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4608941-69B8-0820-AF6B-C2CCA08432F1}"/>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Definition of Done Checklist</a:t>
            </a:r>
          </a:p>
        </p:txBody>
      </p:sp>
      <p:sp>
        <p:nvSpPr>
          <p:cNvPr id="4" name="Slide Number Placeholder 3">
            <a:extLst>
              <a:ext uri="{FF2B5EF4-FFF2-40B4-BE49-F238E27FC236}">
                <a16:creationId xmlns:a16="http://schemas.microsoft.com/office/drawing/2014/main" id="{84DBAC20-1CD0-9625-4D9F-7CD736B8554D}"/>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17</a:t>
            </a:fld>
            <a:endParaRPr lang="en-US" kern="1200">
              <a:solidFill>
                <a:prstClr val="white"/>
              </a:solidFill>
              <a:latin typeface="Calibri"/>
              <a:ea typeface="+mn-ea"/>
              <a:cs typeface="+mn-cs"/>
            </a:endParaRPr>
          </a:p>
        </p:txBody>
      </p:sp>
      <p:sp>
        <p:nvSpPr>
          <p:cNvPr id="9" name="Rectangle 8">
            <a:extLst>
              <a:ext uri="{FF2B5EF4-FFF2-40B4-BE49-F238E27FC236}">
                <a16:creationId xmlns:a16="http://schemas.microsoft.com/office/drawing/2014/main" id="{A8B8B2C0-D466-81D9-7E91-8B6839DB1E6F}"/>
              </a:ext>
            </a:extLst>
          </p:cNvPr>
          <p:cNvSpPr/>
          <p:nvPr/>
        </p:nvSpPr>
        <p:spPr>
          <a:xfrm>
            <a:off x="190500" y="3855341"/>
            <a:ext cx="4627685" cy="338554"/>
          </a:xfrm>
          <a:prstGeom prst="rect">
            <a:avLst/>
          </a:prstGeom>
        </p:spPr>
        <p:txBody>
          <a:bodyPr wrap="square">
            <a:spAutoFit/>
          </a:bodyPr>
          <a:lstStyle/>
          <a:p>
            <a:r>
              <a:rPr lang="en-US" sz="1600" dirty="0"/>
              <a:t>.</a:t>
            </a:r>
          </a:p>
        </p:txBody>
      </p:sp>
      <p:sp>
        <p:nvSpPr>
          <p:cNvPr id="13" name="Rectangle 12">
            <a:extLst>
              <a:ext uri="{FF2B5EF4-FFF2-40B4-BE49-F238E27FC236}">
                <a16:creationId xmlns:a16="http://schemas.microsoft.com/office/drawing/2014/main" id="{9EA4199C-AD0A-5675-D4EF-32890A22E7AC}"/>
              </a:ext>
            </a:extLst>
          </p:cNvPr>
          <p:cNvSpPr/>
          <p:nvPr/>
        </p:nvSpPr>
        <p:spPr>
          <a:xfrm>
            <a:off x="1386840" y="998220"/>
            <a:ext cx="10193193" cy="5786199"/>
          </a:xfrm>
          <a:prstGeom prst="rect">
            <a:avLst/>
          </a:prstGeom>
        </p:spPr>
        <p:txBody>
          <a:bodyPr wrap="square">
            <a:spAutoFit/>
          </a:bodyPr>
          <a:lstStyle/>
          <a:p>
            <a:pPr>
              <a:buNone/>
            </a:pPr>
            <a:r>
              <a:rPr lang="en-US" b="1" dirty="0"/>
              <a:t>General Requirements</a:t>
            </a:r>
          </a:p>
          <a:p>
            <a:pPr>
              <a:buFont typeface="Arial" panose="020B0604020202020204" pitchFamily="34" charset="0"/>
              <a:buChar char="•"/>
            </a:pPr>
            <a:r>
              <a:rPr lang="en-US" dirty="0"/>
              <a:t>Code committed, reviewed, and merged.</a:t>
            </a:r>
          </a:p>
          <a:p>
            <a:pPr>
              <a:buFont typeface="Arial" panose="020B0604020202020204" pitchFamily="34" charset="0"/>
              <a:buChar char="•"/>
            </a:pPr>
            <a:r>
              <a:rPr lang="en-US" dirty="0"/>
              <a:t>All user stories met with acceptance criteria.</a:t>
            </a:r>
          </a:p>
          <a:p>
            <a:pPr>
              <a:buFont typeface="Arial" panose="020B0604020202020204" pitchFamily="34" charset="0"/>
              <a:buChar char="•"/>
            </a:pPr>
            <a:r>
              <a:rPr lang="en-US" dirty="0"/>
              <a:t>Works offline and stores data securely.</a:t>
            </a:r>
          </a:p>
          <a:p>
            <a:pPr>
              <a:buFont typeface="Arial" panose="020B0604020202020204" pitchFamily="34" charset="0"/>
              <a:buChar char="•"/>
            </a:pPr>
            <a:r>
              <a:rPr lang="en-US" dirty="0"/>
              <a:t>No crashes or unhandled exceptions.</a:t>
            </a:r>
          </a:p>
          <a:p>
            <a:pPr>
              <a:buFont typeface="Arial" panose="020B0604020202020204" pitchFamily="34" charset="0"/>
              <a:buChar char="•"/>
            </a:pPr>
            <a:r>
              <a:rPr lang="en-US" dirty="0"/>
              <a:t>UI/UX accessible for elderly users.</a:t>
            </a:r>
          </a:p>
          <a:p>
            <a:pPr>
              <a:buFont typeface="Arial" panose="020B0604020202020204" pitchFamily="34" charset="0"/>
              <a:buChar char="•"/>
            </a:pPr>
            <a:r>
              <a:rPr lang="en-US" dirty="0"/>
              <a:t>Functions after app/device restarts.</a:t>
            </a:r>
          </a:p>
          <a:p>
            <a:pPr>
              <a:buNone/>
            </a:pPr>
            <a:r>
              <a:rPr lang="en-IN" b="1" dirty="0"/>
              <a:t>Caregiver Module</a:t>
            </a:r>
          </a:p>
          <a:p>
            <a:pPr>
              <a:buFont typeface="Arial" panose="020B0604020202020204" pitchFamily="34" charset="0"/>
              <a:buChar char="•"/>
            </a:pPr>
            <a:r>
              <a:rPr lang="en-IN" b="1" dirty="0"/>
              <a:t>Medication</a:t>
            </a:r>
            <a:r>
              <a:rPr lang="en-IN" dirty="0"/>
              <a:t>: Add/edit/delete meds, notifications, password protection.</a:t>
            </a:r>
          </a:p>
          <a:p>
            <a:pPr>
              <a:buFont typeface="Arial" panose="020B0604020202020204" pitchFamily="34" charset="0"/>
              <a:buChar char="•"/>
            </a:pPr>
            <a:r>
              <a:rPr lang="en-IN" b="1" dirty="0"/>
              <a:t>Save Contacts</a:t>
            </a:r>
            <a:r>
              <a:rPr lang="en-IN" dirty="0"/>
              <a:t>: Upload name, number, image; data stored securely.</a:t>
            </a:r>
          </a:p>
          <a:p>
            <a:pPr>
              <a:buFont typeface="Arial" panose="020B0604020202020204" pitchFamily="34" charset="0"/>
              <a:buChar char="•"/>
            </a:pPr>
            <a:r>
              <a:rPr lang="en-IN" b="1" dirty="0"/>
              <a:t>Voice Alerts</a:t>
            </a:r>
            <a:r>
              <a:rPr lang="en-IN" dirty="0"/>
              <a:t>: Record/save custom alerts, schedule, work offline.</a:t>
            </a:r>
          </a:p>
          <a:p>
            <a:pPr>
              <a:buFont typeface="Arial" panose="020B0604020202020204" pitchFamily="34" charset="0"/>
              <a:buChar char="•"/>
            </a:pPr>
            <a:r>
              <a:rPr lang="en-IN" b="1" dirty="0"/>
              <a:t>Safe Zone Alert</a:t>
            </a:r>
            <a:r>
              <a:rPr lang="en-IN" dirty="0"/>
              <a:t>: Set location/radius, live GPS tracking, alert when patient exits.</a:t>
            </a:r>
          </a:p>
          <a:p>
            <a:pPr>
              <a:buNone/>
            </a:pPr>
            <a:r>
              <a:rPr lang="en-US" b="1" dirty="0"/>
              <a:t>Patient Module</a:t>
            </a:r>
          </a:p>
          <a:p>
            <a:pPr>
              <a:buFont typeface="Arial" panose="020B0604020202020204" pitchFamily="34" charset="0"/>
              <a:buChar char="•"/>
            </a:pPr>
            <a:r>
              <a:rPr lang="en-US" b="1" dirty="0"/>
              <a:t>See Contacts</a:t>
            </a:r>
            <a:r>
              <a:rPr lang="en-US" dirty="0"/>
              <a:t>: Display contact list, read-only, accessible UI.</a:t>
            </a:r>
          </a:p>
          <a:p>
            <a:pPr>
              <a:buFont typeface="Arial" panose="020B0604020202020204" pitchFamily="34" charset="0"/>
              <a:buChar char="•"/>
            </a:pPr>
            <a:r>
              <a:rPr lang="en-US" b="1" dirty="0"/>
              <a:t>Memory Game</a:t>
            </a:r>
            <a:r>
              <a:rPr lang="en-US" dirty="0"/>
              <a:t>: Works offline, smooth performance, accessible navigation.</a:t>
            </a:r>
          </a:p>
          <a:p>
            <a:pPr>
              <a:buNone/>
            </a:pPr>
            <a:r>
              <a:rPr lang="en-US" b="1" dirty="0"/>
              <a:t>Testing &amp; Quality</a:t>
            </a:r>
          </a:p>
          <a:p>
            <a:pPr>
              <a:buFont typeface="Arial" panose="020B0604020202020204" pitchFamily="34" charset="0"/>
              <a:buChar char="•"/>
            </a:pPr>
            <a:r>
              <a:rPr lang="en-US" dirty="0"/>
              <a:t>Unit, integration, and UI tests passed.</a:t>
            </a:r>
          </a:p>
          <a:p>
            <a:pPr>
              <a:buFont typeface="Arial" panose="020B0604020202020204" pitchFamily="34" charset="0"/>
              <a:buChar char="•"/>
            </a:pPr>
            <a:r>
              <a:rPr lang="en-US" dirty="0"/>
              <a:t>Manual test cases executed.</a:t>
            </a:r>
          </a:p>
          <a:p>
            <a:pPr>
              <a:buFont typeface="Arial" panose="020B0604020202020204" pitchFamily="34" charset="0"/>
              <a:buChar char="•"/>
            </a:pPr>
            <a:r>
              <a:rPr lang="en-US" dirty="0"/>
              <a:t>Performance validated on target devices.</a:t>
            </a:r>
          </a:p>
          <a:p>
            <a:pPr>
              <a:buNone/>
            </a:pPr>
            <a:r>
              <a:rPr lang="en-US" b="1" dirty="0"/>
              <a:t>Deployment</a:t>
            </a:r>
          </a:p>
          <a:p>
            <a:pPr>
              <a:buFont typeface="Arial" panose="020B0604020202020204" pitchFamily="34" charset="0"/>
              <a:buChar char="•"/>
            </a:pPr>
            <a:r>
              <a:rPr lang="en-US" dirty="0"/>
              <a:t>App builds without errors.</a:t>
            </a:r>
          </a:p>
          <a:p>
            <a:pPr>
              <a:buFont typeface="Arial" panose="020B0604020202020204" pitchFamily="34" charset="0"/>
              <a:buChar char="•"/>
            </a:pPr>
            <a:r>
              <a:rPr lang="en-US" dirty="0"/>
              <a:t>Complete documentation and user instructions.</a:t>
            </a:r>
          </a:p>
          <a:p>
            <a:endParaRPr lang="en-US" dirty="0"/>
          </a:p>
          <a:p>
            <a:r>
              <a:rPr lang="en-US" dirty="0"/>
              <a:t>This condensed checklist ensures all critical functionality and quality requirements are met for the app.</a:t>
            </a:r>
            <a:endParaRPr lang="en-IN" dirty="0"/>
          </a:p>
          <a:p>
            <a:endParaRPr lang="en-US" sz="2000" b="1" dirty="0"/>
          </a:p>
          <a:p>
            <a:endParaRPr lang="en-US" dirty="0"/>
          </a:p>
        </p:txBody>
      </p:sp>
    </p:spTree>
    <p:extLst>
      <p:ext uri="{BB962C8B-B14F-4D97-AF65-F5344CB8AC3E}">
        <p14:creationId xmlns:p14="http://schemas.microsoft.com/office/powerpoint/2010/main" val="160094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Conclusion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18</a:t>
            </a:fld>
            <a:endParaRPr lang="en-US" kern="1200">
              <a:solidFill>
                <a:prstClr val="white"/>
              </a:solidFill>
              <a:latin typeface="Calibri"/>
              <a:ea typeface="+mn-ea"/>
              <a:cs typeface="+mn-cs"/>
            </a:endParaRPr>
          </a:p>
        </p:txBody>
      </p:sp>
      <p:sp>
        <p:nvSpPr>
          <p:cNvPr id="5" name="TextBox 4"/>
          <p:cNvSpPr txBox="1"/>
          <p:nvPr/>
        </p:nvSpPr>
        <p:spPr>
          <a:xfrm>
            <a:off x="2293620" y="1173480"/>
            <a:ext cx="5897880" cy="4093428"/>
          </a:xfrm>
          <a:prstGeom prst="rect">
            <a:avLst/>
          </a:prstGeom>
          <a:noFill/>
        </p:spPr>
        <p:txBody>
          <a:bodyPr wrap="square" rtlCol="0">
            <a:spAutoFit/>
          </a:bodyPr>
          <a:lstStyle/>
          <a:p>
            <a:r>
              <a:rPr lang="en-US" sz="2000" dirty="0"/>
              <a:t>The Dementia Care App was developed to assist both dementia patients and their caregivers by offering a simple, secure, and offline-capable mobile platform. It includes key features such as medication reminders, voice alerts, emergency contact access, and memory-enhancing games, all designed with the cognitive needs of users in mind. The caregiver module allows secure data management, while the patient interface emphasizes ease of use through minimal design and clear visuals. Testing confirmed that the application is </a:t>
            </a:r>
            <a:r>
              <a:rPr lang="en-US" sz="2000" dirty="0" err="1"/>
              <a:t>userfriendly</a:t>
            </a:r>
            <a:r>
              <a:rPr lang="en-US" sz="2000" dirty="0"/>
              <a:t> and accessible, with offline support and role-based access enhancing its practicality and security.</a:t>
            </a:r>
            <a:endParaRPr lang="en-US" sz="1600" dirty="0"/>
          </a:p>
        </p:txBody>
      </p:sp>
    </p:spTree>
    <p:extLst>
      <p:ext uri="{BB962C8B-B14F-4D97-AF65-F5344CB8AC3E}">
        <p14:creationId xmlns:p14="http://schemas.microsoft.com/office/powerpoint/2010/main" val="350023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14E20-C78B-8BA8-BF3F-B770693148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172106-FCAF-4E98-CC35-A98E448347D4}"/>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Future Scope</a:t>
            </a:r>
          </a:p>
        </p:txBody>
      </p:sp>
      <p:sp>
        <p:nvSpPr>
          <p:cNvPr id="4" name="Slide Number Placeholder 3">
            <a:extLst>
              <a:ext uri="{FF2B5EF4-FFF2-40B4-BE49-F238E27FC236}">
                <a16:creationId xmlns:a16="http://schemas.microsoft.com/office/drawing/2014/main" id="{AD128233-0ED5-3EFD-5D49-B7E099DC3085}"/>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19</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E2A08BB-9BF3-9A6A-CFE9-21AAFC3B0921}"/>
              </a:ext>
            </a:extLst>
          </p:cNvPr>
          <p:cNvSpPr txBox="1"/>
          <p:nvPr/>
        </p:nvSpPr>
        <p:spPr>
          <a:xfrm>
            <a:off x="2293620" y="1158240"/>
            <a:ext cx="5897880" cy="3477875"/>
          </a:xfrm>
          <a:prstGeom prst="rect">
            <a:avLst/>
          </a:prstGeom>
          <a:noFill/>
        </p:spPr>
        <p:txBody>
          <a:bodyPr wrap="square" rtlCol="0">
            <a:spAutoFit/>
          </a:bodyPr>
          <a:lstStyle/>
          <a:p>
            <a:r>
              <a:rPr lang="en-US" sz="2000" dirty="0"/>
              <a:t>In future iterations, the Dementia Care App can be expanded to include cloud backup for data synchronization across devices, ensuring better accessibility for caregivers. Incorporating AI-driven behavior analysis may help track patient habits and detect unusual patterns early. Additionally, integrating multilingual support, voice command features, and real-time emergency alerts can further enhance the app’s usability and responsiveness. These improvements aim to make the application more inclusive, intelligent, and scalable for wider adoption in dementia care.</a:t>
            </a:r>
            <a:endParaRPr lang="en-US" sz="1600" dirty="0"/>
          </a:p>
        </p:txBody>
      </p:sp>
    </p:spTree>
    <p:extLst>
      <p:ext uri="{BB962C8B-B14F-4D97-AF65-F5344CB8AC3E}">
        <p14:creationId xmlns:p14="http://schemas.microsoft.com/office/powerpoint/2010/main" val="110730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Introduction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a:t>
            </a:fld>
            <a:endParaRPr lang="en-US" kern="1200">
              <a:solidFill>
                <a:prstClr val="white"/>
              </a:solidFill>
              <a:latin typeface="Calibri"/>
              <a:ea typeface="+mn-ea"/>
              <a:cs typeface="+mn-cs"/>
            </a:endParaRPr>
          </a:p>
        </p:txBody>
      </p:sp>
      <p:sp>
        <p:nvSpPr>
          <p:cNvPr id="5" name="TextBox 4"/>
          <p:cNvSpPr txBox="1"/>
          <p:nvPr/>
        </p:nvSpPr>
        <p:spPr>
          <a:xfrm>
            <a:off x="3352800" y="1386840"/>
            <a:ext cx="4792980" cy="3170099"/>
          </a:xfrm>
          <a:prstGeom prst="rect">
            <a:avLst/>
          </a:prstGeom>
          <a:noFill/>
        </p:spPr>
        <p:txBody>
          <a:bodyPr wrap="square" rtlCol="0">
            <a:spAutoFit/>
          </a:bodyPr>
          <a:lstStyle/>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Dementia and Alzheimer’s impair memory and daily functioning.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Growing number of patients require routine support.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Caregivers need a practical and secure tool to assist patients.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000" dirty="0">
                <a:latin typeface="Times New Roman" panose="02020603050405020304" pitchFamily="18" charset="0"/>
                <a:cs typeface="Times New Roman" panose="02020603050405020304" pitchFamily="18" charset="0"/>
              </a:rPr>
              <a:t>Our app provides a mobile-based solution to handle daily needs like medication,</a:t>
            </a:r>
          </a:p>
          <a:p>
            <a:pPr marR="0" lvl="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alerts, emergency contacts, and safety.</a:t>
            </a: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E3438-4C00-183F-3D91-9C71ADE7595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C998BDA-5B74-388D-B138-7C6BBC543CB4}"/>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Reference</a:t>
            </a:r>
          </a:p>
        </p:txBody>
      </p:sp>
      <p:sp>
        <p:nvSpPr>
          <p:cNvPr id="4" name="Slide Number Placeholder 3">
            <a:extLst>
              <a:ext uri="{FF2B5EF4-FFF2-40B4-BE49-F238E27FC236}">
                <a16:creationId xmlns:a16="http://schemas.microsoft.com/office/drawing/2014/main" id="{E492193C-33EC-AE15-8A95-1A397801EFB7}"/>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20</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52C8FACF-A3DA-E2A5-E4A2-98A86D57A042}"/>
              </a:ext>
            </a:extLst>
          </p:cNvPr>
          <p:cNvSpPr txBox="1"/>
          <p:nvPr/>
        </p:nvSpPr>
        <p:spPr>
          <a:xfrm>
            <a:off x="874646" y="450266"/>
            <a:ext cx="11058274" cy="5016758"/>
          </a:xfrm>
          <a:prstGeom prst="rect">
            <a:avLst/>
          </a:prstGeom>
          <a:noFill/>
        </p:spPr>
        <p:txBody>
          <a:bodyPr wrap="square">
            <a:spAutoFit/>
          </a:bodyPr>
          <a:lstStyle/>
          <a:p>
            <a:r>
              <a:rPr lang="en-IN" dirty="0"/>
              <a:t>[</a:t>
            </a:r>
            <a:r>
              <a:rPr lang="en-IN" sz="2000" dirty="0"/>
              <a:t>1] M. </a:t>
            </a:r>
            <a:r>
              <a:rPr lang="en-IN" sz="2000" dirty="0" err="1"/>
              <a:t>Zeinullin</a:t>
            </a:r>
            <a:r>
              <a:rPr lang="en-IN" sz="2000" dirty="0"/>
              <a:t> and M. Hersh, “Tactile audio responsive intelligent system,” </a:t>
            </a:r>
            <a:r>
              <a:rPr lang="en-IN" sz="2000" dirty="0" err="1"/>
              <a:t>Ieee</a:t>
            </a:r>
            <a:r>
              <a:rPr lang="en-IN" sz="2000" dirty="0"/>
              <a:t> Access, vol. 10, pp. 122 074–122 091, 2022. </a:t>
            </a:r>
          </a:p>
          <a:p>
            <a:r>
              <a:rPr lang="en-IN" sz="2000" dirty="0"/>
              <a:t>[2] D. Zhu, Y. Jing, R. Huang, Y. Gao, Y. Liu, Z. Zou, and W. Liu, “Designing a mobile application for working memory training through understanding the psychological and physiological characteristics of older adults,” Sustainability, vol. 14, no. 21, p. 14152, 2022. </a:t>
            </a:r>
          </a:p>
          <a:p>
            <a:r>
              <a:rPr lang="en-IN" sz="2000" dirty="0"/>
              <a:t>[3] A. L. Gross, J. M. Parisi, A. P. Spira, A. M. </a:t>
            </a:r>
            <a:r>
              <a:rPr lang="en-IN" sz="2000" dirty="0" err="1"/>
              <a:t>Kueider</a:t>
            </a:r>
            <a:r>
              <a:rPr lang="en-IN" sz="2000" dirty="0"/>
              <a:t>, J. Y. Ko, J. S. Saczynski, Q. M. Samus, and G. W. Rebok, “Memory training interventions for older adults: A meta-analysis,” Aging &amp; mental health, vol. 16, no. 6, pp. 722–734, 2012. </a:t>
            </a:r>
          </a:p>
          <a:p>
            <a:r>
              <a:rPr lang="en-IN" sz="2000" dirty="0"/>
              <a:t>[4] B. Hong and M. D. </a:t>
            </a:r>
            <a:r>
              <a:rPr lang="en-IN" sz="2000" dirty="0" err="1"/>
              <a:t>Barense</a:t>
            </a:r>
            <a:r>
              <a:rPr lang="en-IN" sz="2000" dirty="0"/>
              <a:t>, “Memory loss and aging: How can we use smartphones to better remember?”</a:t>
            </a:r>
          </a:p>
          <a:p>
            <a:r>
              <a:rPr lang="en-IN" sz="2000" dirty="0"/>
              <a:t> [5] C. Leung, K. C. Wong, W. W. So, Z. C. Tse, D. Li, Y. Cao, and D. H. Shum, “The application of technology to improve cognition in older adults: A review and suggestions for future directions,” </a:t>
            </a:r>
            <a:r>
              <a:rPr lang="en-IN" sz="2000" dirty="0" err="1"/>
              <a:t>PsyCh</a:t>
            </a:r>
            <a:r>
              <a:rPr lang="en-IN" sz="2000" dirty="0"/>
              <a:t> Journal, vol. 11, no. 4, pp. 583–599, 2022</a:t>
            </a:r>
          </a:p>
          <a:p>
            <a:r>
              <a:rPr lang="en-IN" sz="2000" dirty="0"/>
              <a:t>. [6] S. A. Wilson, P. Byrne, S. E. Rodgers, and M. Maden, “A systematic review of smartphone and tablet use by older adults with and without cognitive impairment,” Innovation in Aging, vol. 6, no. 2, p. igac002, 2022. </a:t>
            </a:r>
          </a:p>
        </p:txBody>
      </p:sp>
    </p:spTree>
    <p:extLst>
      <p:ext uri="{BB962C8B-B14F-4D97-AF65-F5344CB8AC3E}">
        <p14:creationId xmlns:p14="http://schemas.microsoft.com/office/powerpoint/2010/main" val="64979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616C1-5C31-73EF-C6D8-3D293F21043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3" name="Title 2">
            <a:extLst>
              <a:ext uri="{FF2B5EF4-FFF2-40B4-BE49-F238E27FC236}">
                <a16:creationId xmlns:a16="http://schemas.microsoft.com/office/drawing/2014/main" id="{2B667EDC-3EA5-C3DB-B0B4-74241483777B}"/>
              </a:ext>
            </a:extLst>
          </p:cNvPr>
          <p:cNvSpPr>
            <a:spLocks noGrp="1"/>
          </p:cNvSpPr>
          <p:nvPr>
            <p:ph type="title"/>
          </p:nvPr>
        </p:nvSpPr>
        <p:spPr>
          <a:xfrm>
            <a:off x="1121979" y="2398881"/>
            <a:ext cx="10515600" cy="1325563"/>
          </a:xfrm>
        </p:spPr>
        <p:txBody>
          <a:bodyPr>
            <a:normAutofit/>
          </a:bodyPr>
          <a:lstStyle/>
          <a:p>
            <a:r>
              <a:rPr lang="en-US" sz="6600" dirty="0"/>
              <a:t>          THANK YOU</a:t>
            </a:r>
            <a:endParaRPr lang="en-IN" sz="6600" dirty="0"/>
          </a:p>
        </p:txBody>
      </p:sp>
    </p:spTree>
    <p:extLst>
      <p:ext uri="{BB962C8B-B14F-4D97-AF65-F5344CB8AC3E}">
        <p14:creationId xmlns:p14="http://schemas.microsoft.com/office/powerpoint/2010/main" val="13905475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Motivation</a:t>
            </a: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3</a:t>
            </a:fld>
            <a:endParaRPr lang="en-US" kern="1200">
              <a:solidFill>
                <a:prstClr val="white"/>
              </a:solidFill>
              <a:latin typeface="Calibri"/>
              <a:ea typeface="+mn-ea"/>
              <a:cs typeface="+mn-cs"/>
            </a:endParaRPr>
          </a:p>
        </p:txBody>
      </p:sp>
      <p:sp>
        <p:nvSpPr>
          <p:cNvPr id="5" name="TextBox 4"/>
          <p:cNvSpPr txBox="1"/>
          <p:nvPr/>
        </p:nvSpPr>
        <p:spPr>
          <a:xfrm>
            <a:off x="2263140" y="1203960"/>
            <a:ext cx="704088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Healthcare Burden</a:t>
            </a:r>
            <a:r>
              <a:rPr lang="en-US" sz="2000" dirty="0"/>
              <a:t>: Shortage of trained ophthalmologists in rural or developing regions.</a:t>
            </a:r>
          </a:p>
          <a:p>
            <a:pPr marL="342900" indent="-342900">
              <a:buFont typeface="Wingdings" panose="05000000000000000000" pitchFamily="2" charset="2"/>
              <a:buChar char="Ø"/>
            </a:pPr>
            <a:r>
              <a:rPr lang="en-US" sz="2000" b="1" dirty="0"/>
              <a:t>Manual Limitations</a:t>
            </a:r>
            <a:r>
              <a:rPr lang="en-US" sz="2000" dirty="0"/>
              <a:t>: Time-consuming, inconsistent, and error-prone diagnosis.</a:t>
            </a:r>
          </a:p>
          <a:p>
            <a:pPr marL="342900" indent="-342900">
              <a:buFont typeface="Wingdings" panose="05000000000000000000" pitchFamily="2" charset="2"/>
              <a:buChar char="Ø"/>
            </a:pPr>
            <a:r>
              <a:rPr lang="en-US" sz="2000" b="1" dirty="0"/>
              <a:t>Scalability Need</a:t>
            </a:r>
            <a:r>
              <a:rPr lang="en-US" sz="2000" dirty="0"/>
              <a:t>: Screening large populations requires parallelism and real-time prediction.</a:t>
            </a:r>
          </a:p>
          <a:p>
            <a:pPr marL="342900" indent="-342900">
              <a:buFont typeface="Wingdings" panose="05000000000000000000" pitchFamily="2" charset="2"/>
              <a:buChar char="Ø"/>
            </a:pPr>
            <a:r>
              <a:rPr lang="en-US" sz="2000" b="1" dirty="0"/>
              <a:t>Portability</a:t>
            </a:r>
            <a:r>
              <a:rPr lang="en-US" sz="2000" dirty="0"/>
              <a:t>: Models must be easily deployed across hospital networks or cloud environments.</a:t>
            </a:r>
          </a:p>
          <a:p>
            <a:pPr marL="342900" indent="-342900">
              <a:buFont typeface="Wingdings" panose="05000000000000000000" pitchFamily="2" charset="2"/>
              <a:buChar char="Ø"/>
            </a:pPr>
            <a:r>
              <a:rPr lang="en-US" sz="2000" b="1" dirty="0"/>
              <a:t>Goal</a:t>
            </a:r>
            <a:r>
              <a:rPr lang="en-US" sz="2000" dirty="0"/>
              <a:t>: Build a fast, distributed, and portable DR diagnosis system that supports clinical workflows.</a:t>
            </a:r>
          </a:p>
        </p:txBody>
      </p:sp>
    </p:spTree>
    <p:extLst>
      <p:ext uri="{BB962C8B-B14F-4D97-AF65-F5344CB8AC3E}">
        <p14:creationId xmlns:p14="http://schemas.microsoft.com/office/powerpoint/2010/main" val="350023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a:extLst>
            <a:ext uri="{FF2B5EF4-FFF2-40B4-BE49-F238E27FC236}">
              <a16:creationId xmlns:a16="http://schemas.microsoft.com/office/drawing/2014/main" id="{F5A4BD13-04AB-AE60-28FB-BE6BCF1425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65913D4-9D7A-D52C-5399-DB69C0848A07}"/>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003F9405-1CFF-4D24-9011-BED421B2DFB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C974B32C-3826-E198-310C-BCA729A7B04A}"/>
              </a:ext>
            </a:extLst>
          </p:cNvPr>
          <p:cNvSpPr txBox="1"/>
          <p:nvPr/>
        </p:nvSpPr>
        <p:spPr>
          <a:xfrm>
            <a:off x="2293620" y="1203961"/>
            <a:ext cx="7010400" cy="400110"/>
          </a:xfrm>
          <a:prstGeom prst="rect">
            <a:avLst/>
          </a:prstGeom>
          <a:noFill/>
        </p:spPr>
        <p:txBody>
          <a:bodyPr wrap="square" rtlCol="0">
            <a:spAutoFit/>
          </a:bodyPr>
          <a:lstStyle/>
          <a:p>
            <a:pPr marL="342900" indent="-342900">
              <a:buFont typeface="Wingdings" panose="05000000000000000000" pitchFamily="2" charset="2"/>
              <a:buChar char="Ø"/>
            </a:pPr>
            <a:endParaRPr lang="en-US" sz="2000" dirty="0"/>
          </a:p>
        </p:txBody>
      </p:sp>
      <p:graphicFrame>
        <p:nvGraphicFramePr>
          <p:cNvPr id="2" name="Table 1">
            <a:extLst>
              <a:ext uri="{FF2B5EF4-FFF2-40B4-BE49-F238E27FC236}">
                <a16:creationId xmlns:a16="http://schemas.microsoft.com/office/drawing/2014/main" id="{849189B8-E855-106A-5958-67A761E6CF7A}"/>
              </a:ext>
            </a:extLst>
          </p:cNvPr>
          <p:cNvGraphicFramePr>
            <a:graphicFrameLocks noGrp="1"/>
          </p:cNvGraphicFramePr>
          <p:nvPr>
            <p:extLst>
              <p:ext uri="{D42A27DB-BD31-4B8C-83A1-F6EECF244321}">
                <p14:modId xmlns:p14="http://schemas.microsoft.com/office/powerpoint/2010/main" val="81282961"/>
              </p:ext>
            </p:extLst>
          </p:nvPr>
        </p:nvGraphicFramePr>
        <p:xfrm>
          <a:off x="670560" y="830580"/>
          <a:ext cx="10683240" cy="7167004"/>
        </p:xfrm>
        <a:graphic>
          <a:graphicData uri="http://schemas.openxmlformats.org/drawingml/2006/table">
            <a:tbl>
              <a:tblPr/>
              <a:tblGrid>
                <a:gridCol w="2670810">
                  <a:extLst>
                    <a:ext uri="{9D8B030D-6E8A-4147-A177-3AD203B41FA5}">
                      <a16:colId xmlns:a16="http://schemas.microsoft.com/office/drawing/2014/main" val="1799200680"/>
                    </a:ext>
                  </a:extLst>
                </a:gridCol>
                <a:gridCol w="2670810">
                  <a:extLst>
                    <a:ext uri="{9D8B030D-6E8A-4147-A177-3AD203B41FA5}">
                      <a16:colId xmlns:a16="http://schemas.microsoft.com/office/drawing/2014/main" val="1453519076"/>
                    </a:ext>
                  </a:extLst>
                </a:gridCol>
                <a:gridCol w="2670810">
                  <a:extLst>
                    <a:ext uri="{9D8B030D-6E8A-4147-A177-3AD203B41FA5}">
                      <a16:colId xmlns:a16="http://schemas.microsoft.com/office/drawing/2014/main" val="925494172"/>
                    </a:ext>
                  </a:extLst>
                </a:gridCol>
                <a:gridCol w="2670810">
                  <a:extLst>
                    <a:ext uri="{9D8B030D-6E8A-4147-A177-3AD203B41FA5}">
                      <a16:colId xmlns:a16="http://schemas.microsoft.com/office/drawing/2014/main" val="1401807661"/>
                    </a:ext>
                  </a:extLst>
                </a:gridCol>
              </a:tblGrid>
              <a:tr h="457120">
                <a:tc>
                  <a:txBody>
                    <a:bodyPr/>
                    <a:lstStyle/>
                    <a:p>
                      <a:r>
                        <a:rPr lang="en-IN" b="1" dirty="0"/>
                        <a:t>Paper</a:t>
                      </a:r>
                      <a:endParaRPr lang="en-IN" dirty="0"/>
                    </a:p>
                  </a:txBody>
                  <a:tcPr anchor="ctr">
                    <a:lnL>
                      <a:noFill/>
                    </a:lnL>
                    <a:lnR>
                      <a:noFill/>
                    </a:lnR>
                    <a:lnT>
                      <a:noFill/>
                    </a:lnT>
                    <a:lnB>
                      <a:noFill/>
                    </a:lnB>
                    <a:noFill/>
                  </a:tcPr>
                </a:tc>
                <a:tc>
                  <a:txBody>
                    <a:bodyPr/>
                    <a:lstStyle/>
                    <a:p>
                      <a:r>
                        <a:rPr lang="en-IN" b="1"/>
                        <a:t>Contribution</a:t>
                      </a:r>
                      <a:endParaRPr lang="en-IN"/>
                    </a:p>
                  </a:txBody>
                  <a:tcPr anchor="ctr">
                    <a:lnL>
                      <a:noFill/>
                    </a:lnL>
                    <a:lnR>
                      <a:noFill/>
                    </a:lnR>
                    <a:lnT>
                      <a:noFill/>
                    </a:lnT>
                    <a:lnB>
                      <a:noFill/>
                    </a:lnB>
                    <a:noFill/>
                  </a:tcPr>
                </a:tc>
                <a:tc>
                  <a:txBody>
                    <a:bodyPr/>
                    <a:lstStyle/>
                    <a:p>
                      <a:r>
                        <a:rPr lang="en-IN" b="1"/>
                        <a:t>Inference</a:t>
                      </a:r>
                      <a:endParaRPr lang="en-IN"/>
                    </a:p>
                  </a:txBody>
                  <a:tcPr anchor="ctr">
                    <a:lnL>
                      <a:noFill/>
                    </a:lnL>
                    <a:lnR>
                      <a:noFill/>
                    </a:lnR>
                    <a:lnT>
                      <a:noFill/>
                    </a:lnT>
                    <a:lnB>
                      <a:noFill/>
                    </a:lnB>
                    <a:noFill/>
                  </a:tcPr>
                </a:tc>
                <a:tc>
                  <a:txBody>
                    <a:bodyPr/>
                    <a:lstStyle/>
                    <a:p>
                      <a:r>
                        <a:rPr lang="en-IN" b="1"/>
                        <a:t>Identified Gap</a:t>
                      </a:r>
                      <a:endParaRPr lang="en-IN"/>
                    </a:p>
                  </a:txBody>
                  <a:tcPr anchor="ctr">
                    <a:lnL>
                      <a:noFill/>
                    </a:lnL>
                    <a:lnR>
                      <a:noFill/>
                    </a:lnR>
                    <a:lnT>
                      <a:noFill/>
                    </a:lnT>
                    <a:lnB>
                      <a:noFill/>
                    </a:lnB>
                    <a:noFill/>
                  </a:tcPr>
                </a:tc>
                <a:extLst>
                  <a:ext uri="{0D108BD9-81ED-4DB2-BD59-A6C34878D82A}">
                    <a16:rowId xmlns:a16="http://schemas.microsoft.com/office/drawing/2014/main" val="3484421646"/>
                  </a:ext>
                </a:extLst>
              </a:tr>
              <a:tr h="978460">
                <a:tc>
                  <a:txBody>
                    <a:bodyPr/>
                    <a:lstStyle/>
                    <a:p>
                      <a:r>
                        <a:rPr lang="en-IN" b="1" dirty="0" err="1"/>
                        <a:t>Zeinullin</a:t>
                      </a:r>
                      <a:r>
                        <a:rPr lang="en-IN" b="1" dirty="0"/>
                        <a:t> &amp; Hersh (2022)</a:t>
                      </a:r>
                    </a:p>
                    <a:p>
                      <a:r>
                        <a:rPr lang="en-IN" b="1" dirty="0"/>
                        <a:t>Title</a:t>
                      </a:r>
                      <a:r>
                        <a:rPr lang="en-IN" dirty="0"/>
                        <a:t>: </a:t>
                      </a:r>
                      <a:r>
                        <a:rPr lang="en-IN" i="1" dirty="0"/>
                        <a:t>Tactile Audio Responsive Intelligent System</a:t>
                      </a:r>
                      <a:br>
                        <a:rPr lang="en-IN" dirty="0"/>
                      </a:br>
                      <a:r>
                        <a:rPr lang="en-IN" b="1" dirty="0"/>
                        <a:t>Source</a:t>
                      </a:r>
                      <a:r>
                        <a:rPr lang="en-IN" dirty="0"/>
                        <a:t>: IEEE Access, Vol. 10, pp. 122074–122091.</a:t>
                      </a:r>
                    </a:p>
                  </a:txBody>
                  <a:tcPr anchor="ctr">
                    <a:lnL>
                      <a:noFill/>
                    </a:lnL>
                    <a:lnR>
                      <a:noFill/>
                    </a:lnR>
                    <a:lnT>
                      <a:noFill/>
                    </a:lnT>
                    <a:lnB>
                      <a:noFill/>
                    </a:lnB>
                    <a:noFill/>
                  </a:tcPr>
                </a:tc>
                <a:tc>
                  <a:txBody>
                    <a:bodyPr/>
                    <a:lstStyle/>
                    <a:p>
                      <a:r>
                        <a:rPr lang="en-US"/>
                        <a:t>Tactile-Audio Responsive System using sensory feedback</a:t>
                      </a:r>
                    </a:p>
                  </a:txBody>
                  <a:tcPr anchor="ctr">
                    <a:lnL>
                      <a:noFill/>
                    </a:lnL>
                    <a:lnR>
                      <a:noFill/>
                    </a:lnR>
                    <a:lnT>
                      <a:noFill/>
                    </a:lnT>
                    <a:lnB>
                      <a:noFill/>
                    </a:lnB>
                    <a:noFill/>
                  </a:tcPr>
                </a:tc>
                <a:tc>
                  <a:txBody>
                    <a:bodyPr/>
                    <a:lstStyle/>
                    <a:p>
                      <a:r>
                        <a:rPr lang="en-IN"/>
                        <a:t>Multi-sensory input improves interaction in dementia patients</a:t>
                      </a:r>
                    </a:p>
                  </a:txBody>
                  <a:tcPr anchor="ctr">
                    <a:lnL>
                      <a:noFill/>
                    </a:lnL>
                    <a:lnR>
                      <a:noFill/>
                    </a:lnR>
                    <a:lnT>
                      <a:noFill/>
                    </a:lnT>
                    <a:lnB>
                      <a:noFill/>
                    </a:lnB>
                    <a:noFill/>
                  </a:tcPr>
                </a:tc>
                <a:tc>
                  <a:txBody>
                    <a:bodyPr/>
                    <a:lstStyle/>
                    <a:p>
                      <a:r>
                        <a:rPr lang="en-US"/>
                        <a:t>No offline support or personalization</a:t>
                      </a:r>
                    </a:p>
                  </a:txBody>
                  <a:tcPr anchor="ctr">
                    <a:lnL>
                      <a:noFill/>
                    </a:lnL>
                    <a:lnR>
                      <a:noFill/>
                    </a:lnR>
                    <a:lnT>
                      <a:noFill/>
                    </a:lnT>
                    <a:lnB>
                      <a:noFill/>
                    </a:lnB>
                    <a:noFill/>
                  </a:tcPr>
                </a:tc>
                <a:extLst>
                  <a:ext uri="{0D108BD9-81ED-4DB2-BD59-A6C34878D82A}">
                    <a16:rowId xmlns:a16="http://schemas.microsoft.com/office/drawing/2014/main" val="102201906"/>
                  </a:ext>
                </a:extLst>
              </a:tr>
              <a:tr h="457120">
                <a:tc>
                  <a:txBody>
                    <a:bodyPr/>
                    <a:lstStyle/>
                    <a:p>
                      <a:r>
                        <a:rPr lang="en-IN" b="1" dirty="0"/>
                        <a:t>Kalaiselvi et al. (2022)</a:t>
                      </a:r>
                    </a:p>
                    <a:p>
                      <a:r>
                        <a:rPr lang="en-US" b="1" dirty="0"/>
                        <a:t>Title</a:t>
                      </a:r>
                      <a:r>
                        <a:rPr lang="en-US" dirty="0"/>
                        <a:t>: </a:t>
                      </a:r>
                      <a:r>
                        <a:rPr lang="en-US" i="1" dirty="0"/>
                        <a:t>GHJINI – An Application for Dementia Patients</a:t>
                      </a:r>
                      <a:br>
                        <a:rPr lang="en-US" dirty="0"/>
                      </a:br>
                      <a:r>
                        <a:rPr lang="en-US" b="1" dirty="0"/>
                        <a:t>Conference</a:t>
                      </a:r>
                      <a:r>
                        <a:rPr lang="en-US" dirty="0"/>
                        <a:t>: 2022 International Conference on Communication, Computing and Internet of Things (IC3IoT), IEEE.</a:t>
                      </a:r>
                      <a:endParaRPr lang="en-IN" dirty="0"/>
                    </a:p>
                  </a:txBody>
                  <a:tcPr anchor="ctr">
                    <a:lnL>
                      <a:noFill/>
                    </a:lnL>
                    <a:lnR>
                      <a:noFill/>
                    </a:lnR>
                    <a:lnT>
                      <a:noFill/>
                    </a:lnT>
                    <a:lnB>
                      <a:noFill/>
                    </a:lnB>
                    <a:noFill/>
                  </a:tcPr>
                </a:tc>
                <a:tc>
                  <a:txBody>
                    <a:bodyPr/>
                    <a:lstStyle/>
                    <a:p>
                      <a:r>
                        <a:rPr lang="en-US" i="1" dirty="0"/>
                        <a:t>GHJINI</a:t>
                      </a:r>
                      <a:r>
                        <a:rPr lang="en-US" dirty="0"/>
                        <a:t> app with voice prompts and facial recognition</a:t>
                      </a:r>
                    </a:p>
                  </a:txBody>
                  <a:tcPr anchor="ctr">
                    <a:lnL>
                      <a:noFill/>
                    </a:lnL>
                    <a:lnR>
                      <a:noFill/>
                    </a:lnR>
                    <a:lnT>
                      <a:noFill/>
                    </a:lnT>
                    <a:lnB>
                      <a:noFill/>
                    </a:lnB>
                    <a:noFill/>
                  </a:tcPr>
                </a:tc>
                <a:tc>
                  <a:txBody>
                    <a:bodyPr/>
                    <a:lstStyle/>
                    <a:p>
                      <a:r>
                        <a:rPr lang="en-US"/>
                        <a:t>Daily support via auditory and visual aids is effective</a:t>
                      </a:r>
                    </a:p>
                  </a:txBody>
                  <a:tcPr anchor="ctr">
                    <a:lnL>
                      <a:noFill/>
                    </a:lnL>
                    <a:lnR>
                      <a:noFill/>
                    </a:lnR>
                    <a:lnT>
                      <a:noFill/>
                    </a:lnT>
                    <a:lnB>
                      <a:noFill/>
                    </a:lnB>
                    <a:noFill/>
                  </a:tcPr>
                </a:tc>
                <a:tc>
                  <a:txBody>
                    <a:bodyPr/>
                    <a:lstStyle/>
                    <a:p>
                      <a:r>
                        <a:rPr lang="en-IN"/>
                        <a:t>Lacks secure caregiver access; limited UI scalability</a:t>
                      </a:r>
                    </a:p>
                  </a:txBody>
                  <a:tcPr anchor="ctr">
                    <a:lnL>
                      <a:noFill/>
                    </a:lnL>
                    <a:lnR>
                      <a:noFill/>
                    </a:lnR>
                    <a:lnT>
                      <a:noFill/>
                    </a:lnT>
                    <a:lnB>
                      <a:noFill/>
                    </a:lnB>
                    <a:noFill/>
                  </a:tcPr>
                </a:tc>
                <a:extLst>
                  <a:ext uri="{0D108BD9-81ED-4DB2-BD59-A6C34878D82A}">
                    <a16:rowId xmlns:a16="http://schemas.microsoft.com/office/drawing/2014/main" val="110436430"/>
                  </a:ext>
                </a:extLst>
              </a:tr>
              <a:tr h="1090056">
                <a:tc>
                  <a:txBody>
                    <a:bodyPr/>
                    <a:lstStyle/>
                    <a:p>
                      <a:r>
                        <a:rPr lang="en-IN" b="1" dirty="0"/>
                        <a:t>Joshi et al. (2023)</a:t>
                      </a:r>
                    </a:p>
                    <a:p>
                      <a:r>
                        <a:rPr lang="en-US" b="1" dirty="0"/>
                        <a:t>Title</a:t>
                      </a:r>
                      <a:r>
                        <a:rPr lang="en-US" dirty="0"/>
                        <a:t>: </a:t>
                      </a:r>
                      <a:r>
                        <a:rPr lang="en-US" i="1" dirty="0" err="1"/>
                        <a:t>DementAid</a:t>
                      </a:r>
                      <a:r>
                        <a:rPr lang="en-US" i="1" dirty="0"/>
                        <a:t>: A Comprehensive Web Application for Dementia’s Support and Memory Enhancement</a:t>
                      </a:r>
                      <a:br>
                        <a:rPr lang="en-US" dirty="0"/>
                      </a:br>
                      <a:r>
                        <a:rPr lang="en-US" b="1" dirty="0"/>
                        <a:t>Conference</a:t>
                      </a:r>
                      <a:r>
                        <a:rPr lang="en-US" dirty="0"/>
                        <a:t>: 2023 5th International Conference on Inventive Research in Computing Applications (ICIRCA), IEEE.</a:t>
                      </a:r>
                      <a:endParaRPr lang="en-IN" dirty="0"/>
                    </a:p>
                  </a:txBody>
                  <a:tcPr anchor="ctr">
                    <a:lnL>
                      <a:noFill/>
                    </a:lnL>
                    <a:lnR>
                      <a:noFill/>
                    </a:lnR>
                    <a:lnT>
                      <a:noFill/>
                    </a:lnT>
                    <a:lnB>
                      <a:noFill/>
                    </a:lnB>
                    <a:noFill/>
                  </a:tcPr>
                </a:tc>
                <a:tc>
                  <a:txBody>
                    <a:bodyPr/>
                    <a:lstStyle/>
                    <a:p>
                      <a:r>
                        <a:rPr lang="en-US" i="1" dirty="0" err="1"/>
                        <a:t>DementAid</a:t>
                      </a:r>
                      <a:r>
                        <a:rPr lang="en-US" dirty="0"/>
                        <a:t> – cognitive training and caregiver tools</a:t>
                      </a:r>
                    </a:p>
                  </a:txBody>
                  <a:tcPr anchor="ctr">
                    <a:lnL>
                      <a:noFill/>
                    </a:lnL>
                    <a:lnR>
                      <a:noFill/>
                    </a:lnR>
                    <a:lnT>
                      <a:noFill/>
                    </a:lnT>
                    <a:lnB>
                      <a:noFill/>
                    </a:lnB>
                    <a:noFill/>
                  </a:tcPr>
                </a:tc>
                <a:tc>
                  <a:txBody>
                    <a:bodyPr/>
                    <a:lstStyle/>
                    <a:p>
                      <a:r>
                        <a:rPr lang="en-US"/>
                        <a:t>Games promote memory retention and engagement</a:t>
                      </a:r>
                    </a:p>
                  </a:txBody>
                  <a:tcPr anchor="ctr">
                    <a:lnL>
                      <a:noFill/>
                    </a:lnL>
                    <a:lnR>
                      <a:noFill/>
                    </a:lnR>
                    <a:lnT>
                      <a:noFill/>
                    </a:lnT>
                    <a:lnB>
                      <a:noFill/>
                    </a:lnB>
                    <a:noFill/>
                  </a:tcPr>
                </a:tc>
                <a:tc>
                  <a:txBody>
                    <a:bodyPr/>
                    <a:lstStyle/>
                    <a:p>
                      <a:r>
                        <a:rPr lang="fr-FR"/>
                        <a:t>Requires constant internet; not device-native</a:t>
                      </a:r>
                    </a:p>
                  </a:txBody>
                  <a:tcPr anchor="ctr">
                    <a:lnL>
                      <a:noFill/>
                    </a:lnL>
                    <a:lnR>
                      <a:noFill/>
                    </a:lnR>
                    <a:lnT>
                      <a:noFill/>
                    </a:lnT>
                    <a:lnB>
                      <a:noFill/>
                    </a:lnB>
                    <a:noFill/>
                  </a:tcPr>
                </a:tc>
                <a:extLst>
                  <a:ext uri="{0D108BD9-81ED-4DB2-BD59-A6C34878D82A}">
                    <a16:rowId xmlns:a16="http://schemas.microsoft.com/office/drawing/2014/main" val="1144825554"/>
                  </a:ext>
                </a:extLst>
              </a:tr>
              <a:tr h="773588">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95485390"/>
                  </a:ext>
                </a:extLst>
              </a:tr>
              <a:tr h="773588">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65997518"/>
                  </a:ext>
                </a:extLst>
              </a:tr>
              <a:tr h="773588">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08552966"/>
                  </a:ext>
                </a:extLst>
              </a:tr>
            </a:tbl>
          </a:graphicData>
        </a:graphic>
      </p:graphicFrame>
      <p:graphicFrame>
        <p:nvGraphicFramePr>
          <p:cNvPr id="8" name="Table 7">
            <a:extLst>
              <a:ext uri="{FF2B5EF4-FFF2-40B4-BE49-F238E27FC236}">
                <a16:creationId xmlns:a16="http://schemas.microsoft.com/office/drawing/2014/main" id="{859EAB63-5EEF-47FB-8895-9A4F9947FA79}"/>
              </a:ext>
            </a:extLst>
          </p:cNvPr>
          <p:cNvGraphicFramePr>
            <a:graphicFrameLocks noGrp="1"/>
          </p:cNvGraphicFramePr>
          <p:nvPr>
            <p:extLst>
              <p:ext uri="{D42A27DB-BD31-4B8C-83A1-F6EECF244321}">
                <p14:modId xmlns:p14="http://schemas.microsoft.com/office/powerpoint/2010/main" val="3040866610"/>
              </p:ext>
            </p:extLst>
          </p:nvPr>
        </p:nvGraphicFramePr>
        <p:xfrm>
          <a:off x="670560" y="830580"/>
          <a:ext cx="11414760" cy="4841240"/>
        </p:xfrm>
        <a:graphic>
          <a:graphicData uri="http://schemas.openxmlformats.org/drawingml/2006/table">
            <a:tbl>
              <a:tblPr firstRow="1" bandRow="1">
                <a:tableStyleId>{5940675A-B579-460E-94D1-54222C63F5DA}</a:tableStyleId>
              </a:tblPr>
              <a:tblGrid>
                <a:gridCol w="2621280">
                  <a:extLst>
                    <a:ext uri="{9D8B030D-6E8A-4147-A177-3AD203B41FA5}">
                      <a16:colId xmlns:a16="http://schemas.microsoft.com/office/drawing/2014/main" val="3312860643"/>
                    </a:ext>
                  </a:extLst>
                </a:gridCol>
                <a:gridCol w="2735580">
                  <a:extLst>
                    <a:ext uri="{9D8B030D-6E8A-4147-A177-3AD203B41FA5}">
                      <a16:colId xmlns:a16="http://schemas.microsoft.com/office/drawing/2014/main" val="646703330"/>
                    </a:ext>
                  </a:extLst>
                </a:gridCol>
                <a:gridCol w="2552700">
                  <a:extLst>
                    <a:ext uri="{9D8B030D-6E8A-4147-A177-3AD203B41FA5}">
                      <a16:colId xmlns:a16="http://schemas.microsoft.com/office/drawing/2014/main" val="2488484876"/>
                    </a:ext>
                  </a:extLst>
                </a:gridCol>
                <a:gridCol w="3505200">
                  <a:extLst>
                    <a:ext uri="{9D8B030D-6E8A-4147-A177-3AD203B41FA5}">
                      <a16:colId xmlns:a16="http://schemas.microsoft.com/office/drawing/2014/main" val="2388649349"/>
                    </a:ext>
                  </a:extLst>
                </a:gridCol>
              </a:tblGrid>
              <a:tr h="156972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550445181"/>
                  </a:ext>
                </a:extLst>
              </a:tr>
              <a:tr h="15773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84680020"/>
                  </a:ext>
                </a:extLst>
              </a:tr>
              <a:tr h="169418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8018511"/>
                  </a:ext>
                </a:extLst>
              </a:tr>
            </a:tbl>
          </a:graphicData>
        </a:graphic>
      </p:graphicFrame>
      <p:cxnSp>
        <p:nvCxnSpPr>
          <p:cNvPr id="14" name="Straight Connector 13">
            <a:extLst>
              <a:ext uri="{FF2B5EF4-FFF2-40B4-BE49-F238E27FC236}">
                <a16:creationId xmlns:a16="http://schemas.microsoft.com/office/drawing/2014/main" id="{343C4C98-6487-DDCA-BF91-006FF4AA12A4}"/>
              </a:ext>
            </a:extLst>
          </p:cNvPr>
          <p:cNvCxnSpPr/>
          <p:nvPr/>
        </p:nvCxnSpPr>
        <p:spPr>
          <a:xfrm>
            <a:off x="670560" y="1203961"/>
            <a:ext cx="114147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3771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a:extLst>
            <a:ext uri="{FF2B5EF4-FFF2-40B4-BE49-F238E27FC236}">
              <a16:creationId xmlns:a16="http://schemas.microsoft.com/office/drawing/2014/main" id="{D5DEC7A6-BDDB-2D78-54A3-F70643B28C0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649EA-0AF8-A61E-3996-CA4BA34A7276}"/>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Literature Survey </a:t>
            </a:r>
          </a:p>
        </p:txBody>
      </p:sp>
      <p:sp>
        <p:nvSpPr>
          <p:cNvPr id="4" name="Slide Number Placeholder 3">
            <a:extLst>
              <a:ext uri="{FF2B5EF4-FFF2-40B4-BE49-F238E27FC236}">
                <a16:creationId xmlns:a16="http://schemas.microsoft.com/office/drawing/2014/main" id="{7807C102-0BD6-7AB5-01FE-37D4BBD85DC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CA137A2-A4D9-BA81-ED02-0DD4B9B066CD}"/>
              </a:ext>
            </a:extLst>
          </p:cNvPr>
          <p:cNvSpPr txBox="1"/>
          <p:nvPr/>
        </p:nvSpPr>
        <p:spPr>
          <a:xfrm>
            <a:off x="2293620" y="1203961"/>
            <a:ext cx="7010400" cy="400110"/>
          </a:xfrm>
          <a:prstGeom prst="rect">
            <a:avLst/>
          </a:prstGeom>
          <a:noFill/>
        </p:spPr>
        <p:txBody>
          <a:bodyPr wrap="square" rtlCol="0">
            <a:spAutoFit/>
          </a:bodyPr>
          <a:lstStyle/>
          <a:p>
            <a:pPr marL="342900" indent="-342900">
              <a:buFont typeface="Wingdings" panose="05000000000000000000" pitchFamily="2" charset="2"/>
              <a:buChar char="Ø"/>
            </a:pPr>
            <a:endParaRPr lang="en-US" sz="2000" dirty="0"/>
          </a:p>
        </p:txBody>
      </p:sp>
      <p:graphicFrame>
        <p:nvGraphicFramePr>
          <p:cNvPr id="2" name="Table 1">
            <a:extLst>
              <a:ext uri="{FF2B5EF4-FFF2-40B4-BE49-F238E27FC236}">
                <a16:creationId xmlns:a16="http://schemas.microsoft.com/office/drawing/2014/main" id="{D1C8CB9B-372A-0ED4-49DF-F74558DA3E96}"/>
              </a:ext>
            </a:extLst>
          </p:cNvPr>
          <p:cNvGraphicFramePr>
            <a:graphicFrameLocks noGrp="1"/>
          </p:cNvGraphicFramePr>
          <p:nvPr>
            <p:extLst>
              <p:ext uri="{D42A27DB-BD31-4B8C-83A1-F6EECF244321}">
                <p14:modId xmlns:p14="http://schemas.microsoft.com/office/powerpoint/2010/main" val="1741434176"/>
              </p:ext>
            </p:extLst>
          </p:nvPr>
        </p:nvGraphicFramePr>
        <p:xfrm>
          <a:off x="510540" y="450266"/>
          <a:ext cx="10843260" cy="8576020"/>
        </p:xfrm>
        <a:graphic>
          <a:graphicData uri="http://schemas.openxmlformats.org/drawingml/2006/table">
            <a:tbl>
              <a:tblPr/>
              <a:tblGrid>
                <a:gridCol w="2168652">
                  <a:extLst>
                    <a:ext uri="{9D8B030D-6E8A-4147-A177-3AD203B41FA5}">
                      <a16:colId xmlns:a16="http://schemas.microsoft.com/office/drawing/2014/main" val="1799200680"/>
                    </a:ext>
                  </a:extLst>
                </a:gridCol>
                <a:gridCol w="2168652">
                  <a:extLst>
                    <a:ext uri="{9D8B030D-6E8A-4147-A177-3AD203B41FA5}">
                      <a16:colId xmlns:a16="http://schemas.microsoft.com/office/drawing/2014/main" val="1453519076"/>
                    </a:ext>
                  </a:extLst>
                </a:gridCol>
                <a:gridCol w="2168652">
                  <a:extLst>
                    <a:ext uri="{9D8B030D-6E8A-4147-A177-3AD203B41FA5}">
                      <a16:colId xmlns:a16="http://schemas.microsoft.com/office/drawing/2014/main" val="2703780869"/>
                    </a:ext>
                  </a:extLst>
                </a:gridCol>
                <a:gridCol w="2168652">
                  <a:extLst>
                    <a:ext uri="{9D8B030D-6E8A-4147-A177-3AD203B41FA5}">
                      <a16:colId xmlns:a16="http://schemas.microsoft.com/office/drawing/2014/main" val="925494172"/>
                    </a:ext>
                  </a:extLst>
                </a:gridCol>
                <a:gridCol w="2168652">
                  <a:extLst>
                    <a:ext uri="{9D8B030D-6E8A-4147-A177-3AD203B41FA5}">
                      <a16:colId xmlns:a16="http://schemas.microsoft.com/office/drawing/2014/main" val="1401807661"/>
                    </a:ext>
                  </a:extLst>
                </a:gridCol>
              </a:tblGrid>
              <a:tr h="478332">
                <a:tc>
                  <a:txBody>
                    <a:bodyPr/>
                    <a:lstStyle/>
                    <a:p>
                      <a:r>
                        <a:rPr lang="en-IN" b="1" dirty="0"/>
                        <a:t>Author(s) &amp; Year</a:t>
                      </a:r>
                      <a:endParaRPr lang="en-IN" dirty="0"/>
                    </a:p>
                  </a:txBody>
                  <a:tcPr anchor="ctr">
                    <a:lnL>
                      <a:noFill/>
                    </a:lnL>
                    <a:lnR>
                      <a:noFill/>
                    </a:lnR>
                    <a:lnT>
                      <a:noFill/>
                    </a:lnT>
                    <a:lnB>
                      <a:noFill/>
                    </a:lnB>
                    <a:noFill/>
                  </a:tcPr>
                </a:tc>
                <a:tc>
                  <a:txBody>
                    <a:bodyPr/>
                    <a:lstStyle/>
                    <a:p>
                      <a:r>
                        <a:rPr lang="en-IN" b="1"/>
                        <a:t>Contribution</a:t>
                      </a:r>
                      <a:endParaRPr lang="en-IN"/>
                    </a:p>
                  </a:txBody>
                  <a:tcPr anchor="ctr">
                    <a:lnL>
                      <a:noFill/>
                    </a:lnL>
                    <a:lnR>
                      <a:noFill/>
                    </a:lnR>
                    <a:lnT>
                      <a:noFill/>
                    </a:lnT>
                    <a:lnB>
                      <a:noFill/>
                    </a:lnB>
                    <a:noFill/>
                  </a:tcPr>
                </a:tc>
                <a:tc>
                  <a:txBody>
                    <a:bodyPr/>
                    <a:lstStyle/>
                    <a:p>
                      <a:r>
                        <a:rPr lang="en-IN" b="1"/>
                        <a:t>Inference</a:t>
                      </a:r>
                      <a:endParaRPr lang="en-IN"/>
                    </a:p>
                  </a:txBody>
                  <a:tcPr anchor="ctr">
                    <a:lnL>
                      <a:noFill/>
                    </a:lnL>
                    <a:lnR>
                      <a:noFill/>
                    </a:lnR>
                    <a:lnT>
                      <a:noFill/>
                    </a:lnT>
                    <a:lnB>
                      <a:noFill/>
                    </a:lnB>
                    <a:noFill/>
                  </a:tcPr>
                </a:tc>
                <a:tc>
                  <a:txBody>
                    <a:bodyPr/>
                    <a:lstStyle/>
                    <a:p>
                      <a:r>
                        <a:rPr lang="en-IN" b="1"/>
                        <a:t>Identified Gap</a:t>
                      </a:r>
                      <a:endParaRPr lang="en-IN"/>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484421646"/>
                  </a:ext>
                </a:extLst>
              </a:tr>
              <a:tr h="1817981">
                <a:tc>
                  <a:txBody>
                    <a:bodyPr/>
                    <a:lstStyle/>
                    <a:p>
                      <a:r>
                        <a:rPr lang="en-IN" b="1" dirty="0"/>
                        <a:t>Lazarou et al. (2021)</a:t>
                      </a:r>
                    </a:p>
                    <a:p>
                      <a:r>
                        <a:rPr lang="en-US" b="1" dirty="0"/>
                        <a:t>Title</a:t>
                      </a:r>
                      <a:r>
                        <a:rPr lang="en-US" dirty="0"/>
                        <a:t>: </a:t>
                      </a:r>
                      <a:r>
                        <a:rPr lang="en-US" i="1" dirty="0"/>
                        <a:t>Human Factors and Requirements of People with Cognitive Impairment,</a:t>
                      </a:r>
                      <a:br>
                        <a:rPr lang="en-US" dirty="0"/>
                      </a:br>
                      <a:r>
                        <a:rPr lang="en-US" b="1" dirty="0"/>
                        <a:t>Journal</a:t>
                      </a:r>
                      <a:r>
                        <a:rPr lang="en-US" dirty="0"/>
                        <a:t>: Journal of Alzheimer’s Disease Reports, Vol. 5(1), pp. 497–513.</a:t>
                      </a:r>
                      <a:endParaRPr lang="en-IN" dirty="0"/>
                    </a:p>
                  </a:txBody>
                  <a:tcPr anchor="ctr">
                    <a:lnL>
                      <a:noFill/>
                    </a:lnL>
                    <a:lnR>
                      <a:noFill/>
                    </a:lnR>
                    <a:lnT>
                      <a:noFill/>
                    </a:lnT>
                    <a:lnB>
                      <a:noFill/>
                    </a:lnB>
                    <a:noFill/>
                  </a:tcPr>
                </a:tc>
                <a:tc>
                  <a:txBody>
                    <a:bodyPr/>
                    <a:lstStyle/>
                    <a:p>
                      <a:r>
                        <a:rPr lang="en-US"/>
                        <a:t>Survey on mHealth app needs for dementia patients and caregivers</a:t>
                      </a:r>
                    </a:p>
                  </a:txBody>
                  <a:tcPr anchor="ctr">
                    <a:lnL>
                      <a:noFill/>
                    </a:lnL>
                    <a:lnR>
                      <a:noFill/>
                    </a:lnR>
                    <a:lnT>
                      <a:noFill/>
                    </a:lnT>
                    <a:lnB>
                      <a:noFill/>
                    </a:lnB>
                    <a:noFill/>
                  </a:tcPr>
                </a:tc>
                <a:tc>
                  <a:txBody>
                    <a:bodyPr/>
                    <a:lstStyle/>
                    <a:p>
                      <a:r>
                        <a:rPr lang="en-US"/>
                        <a:t>Emphasizes the need for simple, offline-accessible apps</a:t>
                      </a:r>
                    </a:p>
                  </a:txBody>
                  <a:tcPr anchor="ctr">
                    <a:lnL>
                      <a:noFill/>
                    </a:lnL>
                    <a:lnR>
                      <a:noFill/>
                    </a:lnR>
                    <a:lnT>
                      <a:noFill/>
                    </a:lnT>
                    <a:lnB>
                      <a:noFill/>
                    </a:lnB>
                    <a:noFill/>
                  </a:tcPr>
                </a:tc>
                <a:tc>
                  <a:txBody>
                    <a:bodyPr/>
                    <a:lstStyle/>
                    <a:p>
                      <a:r>
                        <a:rPr lang="en-US"/>
                        <a:t>Most existing apps are not elderly-friendly or cognitively accessible</a:t>
                      </a:r>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02201906"/>
                  </a:ext>
                </a:extLst>
              </a:tr>
              <a:tr h="2033268">
                <a:tc>
                  <a:txBody>
                    <a:bodyPr/>
                    <a:lstStyle/>
                    <a:p>
                      <a:r>
                        <a:rPr lang="en-IN" b="1" dirty="0"/>
                        <a:t>Mehala &amp; </a:t>
                      </a:r>
                      <a:r>
                        <a:rPr lang="en-IN" b="1" dirty="0" err="1"/>
                        <a:t>Gripsy</a:t>
                      </a:r>
                      <a:r>
                        <a:rPr lang="en-IN" b="1" dirty="0"/>
                        <a:t> (2020)</a:t>
                      </a:r>
                    </a:p>
                    <a:p>
                      <a:r>
                        <a:rPr lang="en-US" b="1" dirty="0"/>
                        <a:t>Title</a:t>
                      </a:r>
                      <a:r>
                        <a:rPr lang="en-US" dirty="0"/>
                        <a:t>: </a:t>
                      </a:r>
                      <a:r>
                        <a:rPr lang="en-US" i="1" dirty="0"/>
                        <a:t>Voice-Based Medicine Reminder Alert Application for Elder People</a:t>
                      </a:r>
                      <a:br>
                        <a:rPr lang="en-US" dirty="0"/>
                      </a:br>
                      <a:r>
                        <a:rPr lang="en-US" b="1" dirty="0"/>
                        <a:t>Journal</a:t>
                      </a:r>
                      <a:r>
                        <a:rPr lang="en-US" dirty="0"/>
                        <a:t>: International Journal of Recent Technology and Engineering (IJRTE), Vol. 8(6), pp. 2284–2289.</a:t>
                      </a:r>
                      <a:endParaRPr lang="en-IN" dirty="0"/>
                    </a:p>
                  </a:txBody>
                  <a:tcPr anchor="ctr">
                    <a:lnL>
                      <a:noFill/>
                    </a:lnL>
                    <a:lnR>
                      <a:noFill/>
                    </a:lnR>
                    <a:lnT>
                      <a:noFill/>
                    </a:lnT>
                    <a:lnB>
                      <a:noFill/>
                    </a:lnB>
                    <a:noFill/>
                  </a:tcPr>
                </a:tc>
                <a:tc>
                  <a:txBody>
                    <a:bodyPr/>
                    <a:lstStyle/>
                    <a:p>
                      <a:r>
                        <a:rPr lang="en-US"/>
                        <a:t>Voice-based medication reminder app for elderly users</a:t>
                      </a:r>
                    </a:p>
                  </a:txBody>
                  <a:tcPr anchor="ctr">
                    <a:lnL>
                      <a:noFill/>
                    </a:lnL>
                    <a:lnR>
                      <a:noFill/>
                    </a:lnR>
                    <a:lnT>
                      <a:noFill/>
                    </a:lnT>
                    <a:lnB>
                      <a:noFill/>
                    </a:lnB>
                    <a:noFill/>
                  </a:tcPr>
                </a:tc>
                <a:tc>
                  <a:txBody>
                    <a:bodyPr/>
                    <a:lstStyle/>
                    <a:p>
                      <a:r>
                        <a:rPr lang="en-US"/>
                        <a:t>Audio prompts increase adherence to medication routines</a:t>
                      </a:r>
                    </a:p>
                  </a:txBody>
                  <a:tcPr anchor="ctr">
                    <a:lnL>
                      <a:noFill/>
                    </a:lnL>
                    <a:lnR>
                      <a:noFill/>
                    </a:lnR>
                    <a:lnT>
                      <a:noFill/>
                    </a:lnT>
                    <a:lnB>
                      <a:noFill/>
                    </a:lnB>
                    <a:noFill/>
                  </a:tcPr>
                </a:tc>
                <a:tc>
                  <a:txBody>
                    <a:bodyPr/>
                    <a:lstStyle/>
                    <a:p>
                      <a:r>
                        <a:rPr lang="en-US"/>
                        <a:t>Lacks caregiver control features and contact management</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110436430"/>
                  </a:ext>
                </a:extLst>
              </a:tr>
              <a:tr h="1817981">
                <a:tc>
                  <a:txBody>
                    <a:bodyPr/>
                    <a:lstStyle/>
                    <a:p>
                      <a:r>
                        <a:rPr lang="en-IN" b="1" dirty="0"/>
                        <a:t>Lee &amp; Liao (2024)</a:t>
                      </a:r>
                    </a:p>
                    <a:p>
                      <a:r>
                        <a:rPr lang="en-US" b="1" dirty="0"/>
                        <a:t>Title</a:t>
                      </a:r>
                      <a:r>
                        <a:rPr lang="en-US" dirty="0"/>
                        <a:t>: </a:t>
                      </a:r>
                      <a:r>
                        <a:rPr lang="en-US" i="1" dirty="0"/>
                        <a:t>The Development and Impact of an App for a Smart Drug Interaction Reminder System</a:t>
                      </a:r>
                      <a:br>
                        <a:rPr lang="en-US" dirty="0"/>
                      </a:br>
                      <a:r>
                        <a:rPr lang="en-US" b="1" dirty="0"/>
                        <a:t>Journal</a:t>
                      </a:r>
                      <a:r>
                        <a:rPr lang="en-US" dirty="0"/>
                        <a:t>: Technology and Health Care, Vol. 32(3), pp. 1595–1608.</a:t>
                      </a:r>
                      <a:endParaRPr lang="en-IN" dirty="0"/>
                    </a:p>
                  </a:txBody>
                  <a:tcPr anchor="ctr">
                    <a:lnL>
                      <a:noFill/>
                    </a:lnL>
                    <a:lnR>
                      <a:noFill/>
                    </a:lnR>
                    <a:lnT>
                      <a:noFill/>
                    </a:lnT>
                    <a:lnB>
                      <a:noFill/>
                    </a:lnB>
                    <a:noFill/>
                  </a:tcPr>
                </a:tc>
                <a:tc>
                  <a:txBody>
                    <a:bodyPr/>
                    <a:lstStyle/>
                    <a:p>
                      <a:r>
                        <a:rPr lang="en-IN"/>
                        <a:t>Smart AI-based drug interaction reminder system</a:t>
                      </a:r>
                    </a:p>
                  </a:txBody>
                  <a:tcPr anchor="ctr">
                    <a:lnL>
                      <a:noFill/>
                    </a:lnL>
                    <a:lnR>
                      <a:noFill/>
                    </a:lnR>
                    <a:lnT>
                      <a:noFill/>
                    </a:lnT>
                    <a:lnB>
                      <a:noFill/>
                    </a:lnB>
                    <a:noFill/>
                  </a:tcPr>
                </a:tc>
                <a:tc>
                  <a:txBody>
                    <a:bodyPr/>
                    <a:lstStyle/>
                    <a:p>
                      <a:r>
                        <a:rPr lang="en-US"/>
                        <a:t>AI reminders improve medication safety in older adults</a:t>
                      </a:r>
                    </a:p>
                  </a:txBody>
                  <a:tcPr anchor="ctr">
                    <a:lnL>
                      <a:noFill/>
                    </a:lnL>
                    <a:lnR>
                      <a:noFill/>
                    </a:lnR>
                    <a:lnT>
                      <a:noFill/>
                    </a:lnT>
                    <a:lnB>
                      <a:noFill/>
                    </a:lnB>
                    <a:noFill/>
                  </a:tcPr>
                </a:tc>
                <a:tc>
                  <a:txBody>
                    <a:bodyPr/>
                    <a:lstStyle/>
                    <a:p>
                      <a:r>
                        <a:rPr lang="en-US" dirty="0"/>
                        <a:t>Focused only on drug interactions; lacks full patient-caregiver support suite</a:t>
                      </a:r>
                    </a:p>
                  </a:txBody>
                  <a:tcPr anchor="ctr">
                    <a:lnL>
                      <a:noFill/>
                    </a:lnL>
                    <a:lnR>
                      <a:noFill/>
                    </a:lnR>
                    <a:lnT>
                      <a:noFill/>
                    </a:lnT>
                    <a:lnB>
                      <a:noFill/>
                    </a:lnB>
                    <a:noFill/>
                  </a:tcPr>
                </a:tc>
                <a:tc>
                  <a:txBody>
                    <a:bodyPr/>
                    <a:lstStyle/>
                    <a:p>
                      <a:endParaRPr lang="fr-FR" dirty="0"/>
                    </a:p>
                  </a:txBody>
                  <a:tcPr anchor="ctr">
                    <a:lnL>
                      <a:noFill/>
                    </a:lnL>
                    <a:lnR>
                      <a:noFill/>
                    </a:lnR>
                    <a:lnT>
                      <a:noFill/>
                    </a:lnT>
                    <a:lnB>
                      <a:noFill/>
                    </a:lnB>
                    <a:noFill/>
                  </a:tcPr>
                </a:tc>
                <a:extLst>
                  <a:ext uri="{0D108BD9-81ED-4DB2-BD59-A6C34878D82A}">
                    <a16:rowId xmlns:a16="http://schemas.microsoft.com/office/drawing/2014/main" val="1144825554"/>
                  </a:ext>
                </a:extLst>
              </a:tr>
              <a:tr h="809486">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95485390"/>
                  </a:ext>
                </a:extLst>
              </a:tr>
              <a:tr h="809486">
                <a:tc>
                  <a:txBody>
                    <a:bodyPr/>
                    <a:lstStyle/>
                    <a:p>
                      <a:endParaRPr lang="en-IN" dirty="0"/>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IN"/>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65997518"/>
                  </a:ext>
                </a:extLst>
              </a:tr>
              <a:tr h="809486">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408552966"/>
                  </a:ext>
                </a:extLst>
              </a:tr>
            </a:tbl>
          </a:graphicData>
        </a:graphic>
      </p:graphicFrame>
      <p:graphicFrame>
        <p:nvGraphicFramePr>
          <p:cNvPr id="6" name="Table 5">
            <a:extLst>
              <a:ext uri="{FF2B5EF4-FFF2-40B4-BE49-F238E27FC236}">
                <a16:creationId xmlns:a16="http://schemas.microsoft.com/office/drawing/2014/main" id="{1B46FA60-95F4-66C8-259B-95D7AC767FC8}"/>
              </a:ext>
            </a:extLst>
          </p:cNvPr>
          <p:cNvGraphicFramePr>
            <a:graphicFrameLocks noGrp="1"/>
          </p:cNvGraphicFramePr>
          <p:nvPr>
            <p:extLst>
              <p:ext uri="{D42A27DB-BD31-4B8C-83A1-F6EECF244321}">
                <p14:modId xmlns:p14="http://schemas.microsoft.com/office/powerpoint/2010/main" val="3389725884"/>
              </p:ext>
            </p:extLst>
          </p:nvPr>
        </p:nvGraphicFramePr>
        <p:xfrm>
          <a:off x="115959" y="571500"/>
          <a:ext cx="11960081" cy="5907255"/>
        </p:xfrm>
        <a:graphic>
          <a:graphicData uri="http://schemas.openxmlformats.org/drawingml/2006/table">
            <a:tbl>
              <a:tblPr firstRow="1" bandRow="1">
                <a:tableStyleId>{5940675A-B579-460E-94D1-54222C63F5DA}</a:tableStyleId>
              </a:tblPr>
              <a:tblGrid>
                <a:gridCol w="2566281">
                  <a:extLst>
                    <a:ext uri="{9D8B030D-6E8A-4147-A177-3AD203B41FA5}">
                      <a16:colId xmlns:a16="http://schemas.microsoft.com/office/drawing/2014/main" val="544256917"/>
                    </a:ext>
                  </a:extLst>
                </a:gridCol>
                <a:gridCol w="2125980">
                  <a:extLst>
                    <a:ext uri="{9D8B030D-6E8A-4147-A177-3AD203B41FA5}">
                      <a16:colId xmlns:a16="http://schemas.microsoft.com/office/drawing/2014/main" val="56293475"/>
                    </a:ext>
                  </a:extLst>
                </a:gridCol>
                <a:gridCol w="1968715">
                  <a:extLst>
                    <a:ext uri="{9D8B030D-6E8A-4147-A177-3AD203B41FA5}">
                      <a16:colId xmlns:a16="http://schemas.microsoft.com/office/drawing/2014/main" val="361767044"/>
                    </a:ext>
                  </a:extLst>
                </a:gridCol>
                <a:gridCol w="5299105">
                  <a:extLst>
                    <a:ext uri="{9D8B030D-6E8A-4147-A177-3AD203B41FA5}">
                      <a16:colId xmlns:a16="http://schemas.microsoft.com/office/drawing/2014/main" val="1454127000"/>
                    </a:ext>
                  </a:extLst>
                </a:gridCol>
              </a:tblGrid>
              <a:tr h="1909526">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236415113"/>
                  </a:ext>
                </a:extLst>
              </a:tr>
              <a:tr h="2088203">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17658992"/>
                  </a:ext>
                </a:extLst>
              </a:tr>
              <a:tr h="1909526">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77722465"/>
                  </a:ext>
                </a:extLst>
              </a:tr>
            </a:tbl>
          </a:graphicData>
        </a:graphic>
      </p:graphicFrame>
      <p:cxnSp>
        <p:nvCxnSpPr>
          <p:cNvPr id="13" name="Straight Connector 12">
            <a:extLst>
              <a:ext uri="{FF2B5EF4-FFF2-40B4-BE49-F238E27FC236}">
                <a16:creationId xmlns:a16="http://schemas.microsoft.com/office/drawing/2014/main" id="{36DB100C-0AA7-DD58-6854-23CD2B1AD0B4}"/>
              </a:ext>
            </a:extLst>
          </p:cNvPr>
          <p:cNvCxnSpPr/>
          <p:nvPr/>
        </p:nvCxnSpPr>
        <p:spPr>
          <a:xfrm>
            <a:off x="115959" y="876300"/>
            <a:ext cx="11960081"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73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B3041-26A0-3449-0E15-20D4F09CB09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D82003-7569-52A0-CF68-D0562BD90503}"/>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Literature Survey Summary</a:t>
            </a:r>
          </a:p>
        </p:txBody>
      </p:sp>
      <p:sp>
        <p:nvSpPr>
          <p:cNvPr id="4" name="Slide Number Placeholder 3">
            <a:extLst>
              <a:ext uri="{FF2B5EF4-FFF2-40B4-BE49-F238E27FC236}">
                <a16:creationId xmlns:a16="http://schemas.microsoft.com/office/drawing/2014/main" id="{EC37FC3A-609F-F0EA-027B-641C95C1413E}"/>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6</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80B47CD5-411C-20B2-28A3-AF63401A3F86}"/>
              </a:ext>
            </a:extLst>
          </p:cNvPr>
          <p:cNvSpPr txBox="1"/>
          <p:nvPr/>
        </p:nvSpPr>
        <p:spPr>
          <a:xfrm>
            <a:off x="1310640" y="510541"/>
            <a:ext cx="9707880" cy="5632311"/>
          </a:xfrm>
          <a:prstGeom prst="rect">
            <a:avLst/>
          </a:prstGeom>
          <a:noFill/>
        </p:spPr>
        <p:txBody>
          <a:bodyPr wrap="square" rtlCol="0">
            <a:spAutoFit/>
          </a:bodyPr>
          <a:lstStyle/>
          <a:p>
            <a:pPr>
              <a:buNone/>
            </a:pPr>
            <a:r>
              <a:rPr lang="en-US" sz="2000" b="1" dirty="0"/>
              <a:t>Gaps in Existing Dementia Care Solutions</a:t>
            </a:r>
            <a:endParaRPr lang="en-US" sz="2000" dirty="0"/>
          </a:p>
          <a:p>
            <a:pPr>
              <a:buNone/>
            </a:pPr>
            <a:r>
              <a:rPr lang="en-US" sz="2000" dirty="0"/>
              <a:t>Many existing mobile and AI-based tools for dementia care focus on features like medication reminders, tracking, or cognitive games. However, they often lack important capabilities such as offline access, secure caregiver controls, and user-friendly interfaces tailored for patients with cognitive impairments. Additionally, most do not support customizable voice alerts or role-based access, making them less effective in real-world caregiving scenarios.</a:t>
            </a:r>
          </a:p>
          <a:p>
            <a:pPr>
              <a:buNone/>
            </a:pPr>
            <a:endParaRPr lang="en-US" sz="2000" dirty="0"/>
          </a:p>
          <a:p>
            <a:pPr>
              <a:buNone/>
            </a:pPr>
            <a:r>
              <a:rPr lang="en-US" sz="2000" b="1" dirty="0"/>
              <a:t>Our Contribution</a:t>
            </a:r>
            <a:endParaRPr lang="en-US" sz="2000" dirty="0"/>
          </a:p>
          <a:p>
            <a:pPr>
              <a:buNone/>
            </a:pPr>
            <a:r>
              <a:rPr lang="en-US" sz="2000" dirty="0"/>
              <a:t>We developed an Android app that brings together essential features in one easy-to-use platform. Key highlights include:</a:t>
            </a:r>
          </a:p>
          <a:p>
            <a:pPr marL="342900" indent="-342900">
              <a:buFont typeface="Wingdings" panose="05000000000000000000" pitchFamily="2" charset="2"/>
              <a:buChar char="q"/>
            </a:pPr>
            <a:r>
              <a:rPr lang="en-US" sz="2000" b="1" dirty="0"/>
              <a:t>Offline medication alerts</a:t>
            </a:r>
            <a:r>
              <a:rPr lang="en-US" sz="2000" dirty="0"/>
              <a:t> that work without internet.</a:t>
            </a:r>
          </a:p>
          <a:p>
            <a:pPr marL="342900" indent="-342900">
              <a:buFont typeface="Wingdings" panose="05000000000000000000" pitchFamily="2" charset="2"/>
              <a:buChar char="q"/>
            </a:pPr>
            <a:r>
              <a:rPr lang="en-US" sz="2000" b="1" dirty="0"/>
              <a:t>Secure caregiver access</a:t>
            </a:r>
            <a:r>
              <a:rPr lang="en-US" sz="2000" dirty="0"/>
              <a:t> with role-based permissions.</a:t>
            </a:r>
          </a:p>
          <a:p>
            <a:pPr marL="342900" indent="-342900">
              <a:buFont typeface="Wingdings" panose="05000000000000000000" pitchFamily="2" charset="2"/>
              <a:buChar char="q"/>
            </a:pPr>
            <a:r>
              <a:rPr lang="en-US" sz="2000" b="1" dirty="0"/>
              <a:t>Photo-based emergency contact viewer</a:t>
            </a:r>
            <a:r>
              <a:rPr lang="en-US" sz="2000" dirty="0"/>
              <a:t> for patient recognition.</a:t>
            </a:r>
          </a:p>
          <a:p>
            <a:pPr marL="342900" indent="-342900">
              <a:buFont typeface="Wingdings" panose="05000000000000000000" pitchFamily="2" charset="2"/>
              <a:buChar char="q"/>
            </a:pPr>
            <a:r>
              <a:rPr lang="en-US" sz="2000" b="1" dirty="0"/>
              <a:t>Real-time location tracking</a:t>
            </a:r>
            <a:r>
              <a:rPr lang="en-US" sz="2000" dirty="0"/>
              <a:t> with geofencing alerts.</a:t>
            </a:r>
          </a:p>
          <a:p>
            <a:pPr marL="342900" indent="-342900">
              <a:buFont typeface="Wingdings" panose="05000000000000000000" pitchFamily="2" charset="2"/>
              <a:buChar char="q"/>
            </a:pPr>
            <a:r>
              <a:rPr lang="en-US" sz="2000" b="1" dirty="0"/>
              <a:t>Custom voice reminders and memory games</a:t>
            </a:r>
            <a:r>
              <a:rPr lang="en-US" sz="2000" dirty="0"/>
              <a:t> to engage patients.</a:t>
            </a:r>
          </a:p>
          <a:p>
            <a:r>
              <a:rPr lang="en-US" sz="2000" dirty="0"/>
              <a:t>This solution fills the gaps in existing systems by providing a comprehensive, accessible, and caregiver-friendly tool tailored specifically for dementia care.</a:t>
            </a: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171467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1DB0-411A-D5E0-03B1-4F3527C389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2E102F-0836-2CBC-6B9C-A92BE232DF7E}"/>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Problem Statement</a:t>
            </a:r>
          </a:p>
        </p:txBody>
      </p:sp>
      <p:sp>
        <p:nvSpPr>
          <p:cNvPr id="4" name="Slide Number Placeholder 3">
            <a:extLst>
              <a:ext uri="{FF2B5EF4-FFF2-40B4-BE49-F238E27FC236}">
                <a16:creationId xmlns:a16="http://schemas.microsoft.com/office/drawing/2014/main" id="{C923BF2D-5A5B-9F1B-9200-9A0BDB2222F4}"/>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7</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E222E9E9-70E9-9D09-495B-A88269876EAD}"/>
              </a:ext>
            </a:extLst>
          </p:cNvPr>
          <p:cNvSpPr txBox="1"/>
          <p:nvPr/>
        </p:nvSpPr>
        <p:spPr>
          <a:xfrm>
            <a:off x="1386840" y="1203961"/>
            <a:ext cx="9484396" cy="3477875"/>
          </a:xfrm>
          <a:prstGeom prst="rect">
            <a:avLst/>
          </a:prstGeom>
          <a:noFill/>
        </p:spPr>
        <p:txBody>
          <a:bodyPr wrap="square" rtlCol="0">
            <a:spAutoFit/>
          </a:bodyPr>
          <a:lstStyle/>
          <a:p>
            <a:pPr>
              <a:buNone/>
            </a:pPr>
            <a:r>
              <a:rPr lang="en-US" sz="2000" dirty="0"/>
              <a:t>Dementia patients often struggle with memory loss, confusion, and difficulty performing daily tasks independently. Existing digital tools designed to assist them typically lack comprehensive features, offline usability, and interfaces suited to cognitive impairments. Caregivers also face challenges in managing medication schedules, tracking patient safety, and maintaining effective communication, especially in low-connectivity areas.</a:t>
            </a:r>
          </a:p>
          <a:p>
            <a:pPr>
              <a:buNone/>
            </a:pPr>
            <a:endParaRPr lang="en-US" sz="2000" dirty="0"/>
          </a:p>
          <a:p>
            <a:r>
              <a:rPr lang="en-US" sz="2000" dirty="0"/>
              <a:t>There is a need for a unified, accessible, and secure mobile application that can support both patients and caregivers through personalized reminders, real-time tracking, emergency contact access, and memory-boosting activities—while functioning reliably even without internet access.</a:t>
            </a:r>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60442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3CF1A-8F78-8797-BE07-2AEB2CDF10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2FA1CC-B95E-8E3F-C88E-476DD03A97B8}"/>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Methodology</a:t>
            </a:r>
          </a:p>
        </p:txBody>
      </p:sp>
      <p:sp>
        <p:nvSpPr>
          <p:cNvPr id="4" name="Slide Number Placeholder 3">
            <a:extLst>
              <a:ext uri="{FF2B5EF4-FFF2-40B4-BE49-F238E27FC236}">
                <a16:creationId xmlns:a16="http://schemas.microsoft.com/office/drawing/2014/main" id="{2410FA3C-942F-4C01-AF4B-ADDE4DACC042}"/>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8</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76A401AA-197F-5C55-20F1-AD797507C2CD}"/>
              </a:ext>
            </a:extLst>
          </p:cNvPr>
          <p:cNvSpPr txBox="1"/>
          <p:nvPr/>
        </p:nvSpPr>
        <p:spPr>
          <a:xfrm>
            <a:off x="586740" y="701041"/>
            <a:ext cx="10284496" cy="5632311"/>
          </a:xfrm>
          <a:prstGeom prst="rect">
            <a:avLst/>
          </a:prstGeom>
          <a:noFill/>
        </p:spPr>
        <p:txBody>
          <a:bodyPr wrap="square" rtlCol="0">
            <a:spAutoFit/>
          </a:bodyPr>
          <a:lstStyle/>
          <a:p>
            <a:pPr>
              <a:buNone/>
            </a:pPr>
            <a:r>
              <a:rPr lang="en-US" sz="2000" b="1" dirty="0"/>
              <a:t>Agile Development Approach</a:t>
            </a:r>
          </a:p>
          <a:p>
            <a:pPr>
              <a:buNone/>
            </a:pPr>
            <a:r>
              <a:rPr lang="en-US" sz="2000" dirty="0"/>
              <a:t>This project followed the Agile methodology, divided into four sprints for structured and incremental development:</a:t>
            </a:r>
          </a:p>
          <a:p>
            <a:pPr marL="342900" indent="-342900">
              <a:buFont typeface="Wingdings" panose="05000000000000000000" pitchFamily="2" charset="2"/>
              <a:buChar char="q"/>
            </a:pPr>
            <a:r>
              <a:rPr lang="en-US" sz="2000" b="1" dirty="0"/>
              <a:t>Sprint 1:</a:t>
            </a:r>
            <a:r>
              <a:rPr lang="en-US" sz="2000" dirty="0"/>
              <a:t> Designed UI and basic app navigation</a:t>
            </a:r>
          </a:p>
          <a:p>
            <a:pPr marL="342900" indent="-342900">
              <a:buFont typeface="Wingdings" panose="05000000000000000000" pitchFamily="2" charset="2"/>
              <a:buChar char="q"/>
            </a:pPr>
            <a:r>
              <a:rPr lang="en-US" sz="2000" b="1" dirty="0"/>
              <a:t>Sprint 2:</a:t>
            </a:r>
            <a:r>
              <a:rPr lang="en-US" sz="2000" dirty="0"/>
              <a:t> Developed Medication and Contact modules</a:t>
            </a:r>
          </a:p>
          <a:p>
            <a:pPr marL="342900" indent="-342900">
              <a:buFont typeface="Wingdings" panose="05000000000000000000" pitchFamily="2" charset="2"/>
              <a:buChar char="q"/>
            </a:pPr>
            <a:r>
              <a:rPr lang="en-US" sz="2000" b="1" dirty="0"/>
              <a:t>Sprint 3:</a:t>
            </a:r>
            <a:r>
              <a:rPr lang="en-US" sz="2000" dirty="0"/>
              <a:t> Integrated Voice Alerts and Location Tracking</a:t>
            </a:r>
          </a:p>
          <a:p>
            <a:pPr marL="342900" indent="-342900">
              <a:buFont typeface="Wingdings" panose="05000000000000000000" pitchFamily="2" charset="2"/>
              <a:buChar char="q"/>
            </a:pPr>
            <a:r>
              <a:rPr lang="en-US" sz="2000" b="1" dirty="0"/>
              <a:t>Sprint 4:</a:t>
            </a:r>
            <a:r>
              <a:rPr lang="en-US" sz="2000" dirty="0"/>
              <a:t> Added Memory Game Suite and performed final testing</a:t>
            </a:r>
          </a:p>
          <a:p>
            <a:r>
              <a:rPr lang="en-US" sz="2000" dirty="0"/>
              <a:t>Each sprint included frequent testing and user feedback to ensure usability, especially for dementia patients and caregivers.</a:t>
            </a:r>
          </a:p>
          <a:p>
            <a:endParaRPr lang="en-US" sz="2000" dirty="0"/>
          </a:p>
          <a:p>
            <a:pPr>
              <a:buNone/>
            </a:pPr>
            <a:r>
              <a:rPr lang="en-US" sz="2000" b="1" dirty="0"/>
              <a:t>User Stories</a:t>
            </a:r>
          </a:p>
          <a:p>
            <a:pPr>
              <a:buFont typeface="Arial" panose="020B0604020202020204" pitchFamily="34" charset="0"/>
              <a:buChar char="•"/>
            </a:pPr>
            <a:r>
              <a:rPr lang="en-US" sz="2000" i="1" dirty="0"/>
              <a:t>As a caregiver</a:t>
            </a:r>
            <a:r>
              <a:rPr lang="en-US" sz="2000" dirty="0"/>
              <a:t>, I want to schedule and manage medications so that patients take them on time.</a:t>
            </a:r>
          </a:p>
          <a:p>
            <a:pPr>
              <a:buFont typeface="Arial" panose="020B0604020202020204" pitchFamily="34" charset="0"/>
              <a:buChar char="•"/>
            </a:pPr>
            <a:r>
              <a:rPr lang="en-US" sz="2000" i="1" dirty="0"/>
              <a:t>As a caregiver</a:t>
            </a:r>
            <a:r>
              <a:rPr lang="en-US" sz="2000" dirty="0"/>
              <a:t>, I want to save emergency contacts with photos to help the patient recognize them.</a:t>
            </a:r>
          </a:p>
          <a:p>
            <a:pPr>
              <a:buFont typeface="Arial" panose="020B0604020202020204" pitchFamily="34" charset="0"/>
              <a:buChar char="•"/>
            </a:pPr>
            <a:r>
              <a:rPr lang="en-US" sz="2000" i="1" dirty="0"/>
              <a:t>As a caregiver</a:t>
            </a:r>
            <a:r>
              <a:rPr lang="en-US" sz="2000" dirty="0"/>
              <a:t>, I want to play voice alerts and buzzers to guide the patient’s behavior.</a:t>
            </a:r>
          </a:p>
          <a:p>
            <a:pPr>
              <a:buFont typeface="Arial" panose="020B0604020202020204" pitchFamily="34" charset="0"/>
              <a:buChar char="•"/>
            </a:pPr>
            <a:r>
              <a:rPr lang="en-US" sz="2000" i="1" dirty="0"/>
              <a:t>As a caregiver</a:t>
            </a:r>
            <a:r>
              <a:rPr lang="en-US" sz="2000" dirty="0"/>
              <a:t>, I want to receive alerts when the patient leaves a predefined safe area.</a:t>
            </a:r>
          </a:p>
          <a:p>
            <a:pPr>
              <a:buFont typeface="Arial" panose="020B0604020202020204" pitchFamily="34" charset="0"/>
              <a:buChar char="•"/>
            </a:pPr>
            <a:r>
              <a:rPr lang="en-US" sz="2000" i="1" dirty="0"/>
              <a:t>As a patient</a:t>
            </a:r>
            <a:r>
              <a:rPr lang="en-US" sz="2000" dirty="0"/>
              <a:t>, I want to view emergency contacts in a simple and readable format.</a:t>
            </a:r>
          </a:p>
          <a:p>
            <a:endParaRPr lang="en-US" sz="2000" dirty="0"/>
          </a:p>
          <a:p>
            <a:pPr marL="342900"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412115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10CA-9BC4-7FBE-69EA-7AF529C258B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AB8495-B245-0A0D-5B40-2505EB874FE8}"/>
              </a:ext>
            </a:extLst>
          </p:cNvPr>
          <p:cNvSpPr>
            <a:spLocks noGrp="1"/>
          </p:cNvSpPr>
          <p:nvPr>
            <p:ph type="title"/>
          </p:nvPr>
        </p:nvSpPr>
        <p:spPr>
          <a:xfrm>
            <a:off x="1807190" y="134185"/>
            <a:ext cx="8577617" cy="316081"/>
          </a:xfrm>
        </p:spPr>
        <p:txBody>
          <a:bodyPr/>
          <a:lstStyle/>
          <a:p>
            <a:pPr algn="ctr"/>
            <a:r>
              <a:rPr lang="en-IN" dirty="0">
                <a:solidFill>
                  <a:srgbClr val="FF0000"/>
                </a:solidFill>
                <a:cs typeface="Times New Roman" panose="02020603050405020304" pitchFamily="18" charset="0"/>
              </a:rPr>
              <a:t>Methodology</a:t>
            </a:r>
          </a:p>
        </p:txBody>
      </p:sp>
      <p:sp>
        <p:nvSpPr>
          <p:cNvPr id="4" name="Slide Number Placeholder 3">
            <a:extLst>
              <a:ext uri="{FF2B5EF4-FFF2-40B4-BE49-F238E27FC236}">
                <a16:creationId xmlns:a16="http://schemas.microsoft.com/office/drawing/2014/main" id="{00A27C10-416F-B620-913B-E3C91F338A3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9</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F441B11C-BBAE-FC51-2051-484B38099E38}"/>
              </a:ext>
            </a:extLst>
          </p:cNvPr>
          <p:cNvSpPr txBox="1"/>
          <p:nvPr/>
        </p:nvSpPr>
        <p:spPr>
          <a:xfrm>
            <a:off x="1188720" y="670561"/>
            <a:ext cx="9682516" cy="5324535"/>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t>System Requirements</a:t>
            </a:r>
          </a:p>
          <a:p>
            <a:endParaRPr lang="en-US" sz="2000" b="1" dirty="0"/>
          </a:p>
          <a:p>
            <a:pPr marL="342900" indent="-342900">
              <a:buFont typeface="Wingdings" panose="05000000000000000000" pitchFamily="2" charset="2"/>
              <a:buChar char="q"/>
            </a:pPr>
            <a:r>
              <a:rPr lang="en-US" sz="2000" b="1" dirty="0"/>
              <a:t>Functional Requirements</a:t>
            </a:r>
          </a:p>
          <a:p>
            <a:pPr>
              <a:buFont typeface="Arial" panose="020B0604020202020204" pitchFamily="34" charset="0"/>
              <a:buChar char="•"/>
            </a:pPr>
            <a:r>
              <a:rPr lang="en-US" sz="2000" dirty="0"/>
              <a:t>Authentication required for caregivers to access and modify sensitive data.</a:t>
            </a:r>
          </a:p>
          <a:p>
            <a:pPr>
              <a:buFont typeface="Arial" panose="020B0604020202020204" pitchFamily="34" charset="0"/>
              <a:buChar char="•"/>
            </a:pPr>
            <a:r>
              <a:rPr lang="en-US" sz="2000" dirty="0"/>
              <a:t>Schedule, update, and delete medication reminders with confirmation prompts.</a:t>
            </a:r>
          </a:p>
          <a:p>
            <a:pPr>
              <a:buFont typeface="Arial" panose="020B0604020202020204" pitchFamily="34" charset="0"/>
              <a:buChar char="•"/>
            </a:pPr>
            <a:r>
              <a:rPr lang="en-US" sz="2000" dirty="0"/>
              <a:t>Save, view, and manage emergency contact information with photos.</a:t>
            </a:r>
          </a:p>
          <a:p>
            <a:pPr>
              <a:buFont typeface="Arial" panose="020B0604020202020204" pitchFamily="34" charset="0"/>
              <a:buChar char="•"/>
            </a:pPr>
            <a:r>
              <a:rPr lang="en-US" sz="2000" dirty="0"/>
              <a:t>Record and play voice alerts or buzzers at scheduled times.</a:t>
            </a:r>
          </a:p>
          <a:p>
            <a:pPr>
              <a:buFont typeface="Arial" panose="020B0604020202020204" pitchFamily="34" charset="0"/>
              <a:buChar char="•"/>
            </a:pPr>
            <a:r>
              <a:rPr lang="en-US" sz="2000" dirty="0"/>
              <a:t>Track real-time location and send alerts if the patient exits the safe zone.</a:t>
            </a:r>
          </a:p>
          <a:p>
            <a:pPr>
              <a:buFont typeface="Arial" panose="020B0604020202020204" pitchFamily="34" charset="0"/>
              <a:buChar char="•"/>
            </a:pPr>
            <a:r>
              <a:rPr lang="en-US" sz="2000" dirty="0"/>
              <a:t>Patients can view contact details in a read-only interface.</a:t>
            </a:r>
          </a:p>
          <a:p>
            <a:endParaRPr lang="en-US" sz="2000" dirty="0"/>
          </a:p>
          <a:p>
            <a:pPr marL="342900" indent="-342900">
              <a:buFont typeface="Wingdings" panose="05000000000000000000" pitchFamily="2" charset="2"/>
              <a:buChar char="q"/>
            </a:pPr>
            <a:r>
              <a:rPr lang="en-US" sz="2000" b="1" dirty="0"/>
              <a:t>Non-Functional Requirements</a:t>
            </a:r>
          </a:p>
          <a:p>
            <a:pPr>
              <a:buFont typeface="Arial" panose="020B0604020202020204" pitchFamily="34" charset="0"/>
              <a:buChar char="•"/>
            </a:pPr>
            <a:r>
              <a:rPr lang="en-US" sz="2000" dirty="0"/>
              <a:t>All core modules must work offline (medication, contacts, alerts, games).</a:t>
            </a:r>
          </a:p>
          <a:p>
            <a:pPr>
              <a:buFont typeface="Arial" panose="020B0604020202020204" pitchFamily="34" charset="0"/>
              <a:buChar char="•"/>
            </a:pPr>
            <a:r>
              <a:rPr lang="en-US" sz="2000" dirty="0"/>
              <a:t>Interfaces must be simple, readable, and suitable for cognitive impairments.</a:t>
            </a:r>
          </a:p>
          <a:p>
            <a:pPr>
              <a:buFont typeface="Arial" panose="020B0604020202020204" pitchFamily="34" charset="0"/>
              <a:buChar char="•"/>
            </a:pPr>
            <a:r>
              <a:rPr lang="en-US" sz="2000" dirty="0"/>
              <a:t>App must ensure data privacy using local storage and encrypted authentication.</a:t>
            </a:r>
          </a:p>
          <a:p>
            <a:pPr>
              <a:buFont typeface="Arial" panose="020B0604020202020204" pitchFamily="34" charset="0"/>
              <a:buChar char="•"/>
            </a:pPr>
            <a:r>
              <a:rPr lang="en-US" sz="2000" dirty="0"/>
              <a:t>Background services (e.g., GPS tracking) should be power-efficient.</a:t>
            </a:r>
          </a:p>
          <a:p>
            <a:pPr>
              <a:buFont typeface="Arial" panose="020B0604020202020204" pitchFamily="34" charset="0"/>
              <a:buChar char="•"/>
            </a:pPr>
            <a:r>
              <a:rPr lang="en-US" sz="2000" dirty="0"/>
              <a:t>System must support multiple medication entries and persistent data across sessions</a:t>
            </a:r>
          </a:p>
          <a:p>
            <a:pPr>
              <a:buNone/>
            </a:pPr>
            <a:endParaRPr lang="en-US" sz="2000" b="1" dirty="0"/>
          </a:p>
        </p:txBody>
      </p:sp>
    </p:spTree>
    <p:extLst>
      <p:ext uri="{BB962C8B-B14F-4D97-AF65-F5344CB8AC3E}">
        <p14:creationId xmlns:p14="http://schemas.microsoft.com/office/powerpoint/2010/main" val="1553946277"/>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51342</TotalTime>
  <Words>2849</Words>
  <Application>Microsoft Office PowerPoint</Application>
  <PresentationFormat>Widescreen</PresentationFormat>
  <Paragraphs>301</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Georgia</vt:lpstr>
      <vt:lpstr>Times New Roman</vt:lpstr>
      <vt:lpstr>Wingdings</vt:lpstr>
      <vt:lpstr>NAAC PRT Template</vt:lpstr>
      <vt:lpstr>PowerPoint Presentation</vt:lpstr>
      <vt:lpstr>Introduction</vt:lpstr>
      <vt:lpstr>Motivation</vt:lpstr>
      <vt:lpstr>Literature Survey</vt:lpstr>
      <vt:lpstr>Literature Survey </vt:lpstr>
      <vt:lpstr>Literature Survey Summary</vt:lpstr>
      <vt:lpstr>Problem Statement</vt:lpstr>
      <vt:lpstr>Methodology</vt:lpstr>
      <vt:lpstr>Methodology</vt:lpstr>
      <vt:lpstr>Architecture</vt:lpstr>
      <vt:lpstr>UML Diagram</vt:lpstr>
      <vt:lpstr> Test Plan Overview </vt:lpstr>
      <vt:lpstr> Result </vt:lpstr>
      <vt:lpstr> Result </vt:lpstr>
      <vt:lpstr>Bug Report</vt:lpstr>
      <vt:lpstr>Sprint Planning &amp; Execution</vt:lpstr>
      <vt:lpstr>Definition of Done Checklist</vt:lpstr>
      <vt:lpstr>Conclusion</vt:lpstr>
      <vt:lpstr>Future Scope</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Swagata M</cp:lastModifiedBy>
  <cp:revision>336</cp:revision>
  <dcterms:modified xsi:type="dcterms:W3CDTF">2025-05-13T17:55:47Z</dcterms:modified>
</cp:coreProperties>
</file>