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82" r:id="rId6"/>
    <p:sldId id="283" r:id="rId7"/>
    <p:sldId id="261" r:id="rId8"/>
    <p:sldId id="263" r:id="rId9"/>
    <p:sldId id="264" r:id="rId10"/>
    <p:sldId id="288" r:id="rId11"/>
    <p:sldId id="265" r:id="rId12"/>
    <p:sldId id="285" r:id="rId13"/>
    <p:sldId id="270" r:id="rId14"/>
    <p:sldId id="271" r:id="rId15"/>
    <p:sldId id="274" r:id="rId16"/>
    <p:sldId id="275" r:id="rId17"/>
    <p:sldId id="276" r:id="rId18"/>
    <p:sldId id="287" r:id="rId19"/>
    <p:sldId id="289" r:id="rId20"/>
    <p:sldId id="279" r:id="rId21"/>
    <p:sldId id="286" r:id="rId22"/>
    <p:sldId id="280" r:id="rId23"/>
    <p:sldId id="281"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3C607-CD12-4E67-80F7-517D858A7E8E}"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96408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53275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118618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1032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78153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A3C607-CD12-4E67-80F7-517D858A7E8E}"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1977190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A3C607-CD12-4E67-80F7-517D858A7E8E}"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4248953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3C607-CD12-4E67-80F7-517D858A7E8E}"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901170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3C607-CD12-4E67-80F7-517D858A7E8E}"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90696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3C607-CD12-4E67-80F7-517D858A7E8E}"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106726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3C607-CD12-4E67-80F7-517D858A7E8E}"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198303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224023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3C607-CD12-4E67-80F7-517D858A7E8E}"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1988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3C607-CD12-4E67-80F7-517D858A7E8E}"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14264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3C607-CD12-4E67-80F7-517D858A7E8E}"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219548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353941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3C607-CD12-4E67-80F7-517D858A7E8E}"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55298-C397-4216-BC2D-4F8E40822D12}" type="slidenum">
              <a:rPr lang="en-IN" smtClean="0"/>
              <a:t>‹#›</a:t>
            </a:fld>
            <a:endParaRPr lang="en-IN"/>
          </a:p>
        </p:txBody>
      </p:sp>
    </p:spTree>
    <p:extLst>
      <p:ext uri="{BB962C8B-B14F-4D97-AF65-F5344CB8AC3E}">
        <p14:creationId xmlns:p14="http://schemas.microsoft.com/office/powerpoint/2010/main" val="206368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5A3C607-CD12-4E67-80F7-517D858A7E8E}" type="datetimeFigureOut">
              <a:rPr lang="en-IN" smtClean="0"/>
              <a:t>18-04-2023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855298-C397-4216-BC2D-4F8E40822D12}" type="slidenum">
              <a:rPr lang="en-IN" smtClean="0"/>
              <a:t>‹#›</a:t>
            </a:fld>
            <a:endParaRPr lang="en-IN"/>
          </a:p>
        </p:txBody>
      </p:sp>
    </p:spTree>
    <p:extLst>
      <p:ext uri="{BB962C8B-B14F-4D97-AF65-F5344CB8AC3E}">
        <p14:creationId xmlns:p14="http://schemas.microsoft.com/office/powerpoint/2010/main" val="1904381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al.science/hal-01683511/document" TargetMode="External"/><Relationship Id="rId2" Type="http://schemas.openxmlformats.org/officeDocument/2006/relationships/hyperlink" Target="https://www.mdpi.com/1424-8220/21/16/5666/pdf" TargetMode="External"/><Relationship Id="rId1" Type="http://schemas.openxmlformats.org/officeDocument/2006/relationships/slideLayout" Target="../slideLayouts/slideLayout2.xml"/><Relationship Id="rId4" Type="http://schemas.openxmlformats.org/officeDocument/2006/relationships/hyperlink" Target="https://d1wqtxts1xzle7.cloudfront.net/62298597/ai-based-book-recommender-system-with-hybrid-approach-IJERTV9IS02041620200306-120184-1uzmq0f-libre.pdf?1583613408=&amp;response-content-disposition=inline%3B+filename%3DIJERT_AI_based_Book_Recommender_System_w.pdf&amp;Expires=1681544010&amp;Signature=dIZCs55ym8OLWj5DBpU8k2BTHSwZdo31Tjz04bYaC~f~AK1O0CtLPjfGSyBfsCWMLu6yTxMvbOvlJ-6Cc8BQurLiDGn~RkT4CNBy3GILemA5FGIwAoAMv2oEMn1lPw8zM3q818imiybfPAbbZe8fDi~pLQYmQR90BPfDMtnuUk~d~ofTGn3cnnleYA~WZmqqdAQqXTs9pAcpaelaVX4KvSWJwN2sL0VkMz5Bnji5FPTIamxTu0qVIsp~K-P9G4KB3b8mGrPwxTonF0wWFt1viRbpj2-3cdams9Jb4GGsDn0mXJpstLXzmcJ3hsZ7x1ENY0jf2NwHN1r1zYXL3uPDFg__&amp;Key-Pair-Id=APKAJLOHF5GGSLRBV4Z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DE1C-AF86-C6F4-1851-9BD9B5172647}"/>
              </a:ext>
            </a:extLst>
          </p:cNvPr>
          <p:cNvSpPr>
            <a:spLocks noGrp="1"/>
          </p:cNvSpPr>
          <p:nvPr>
            <p:ph type="ctrTitle"/>
          </p:nvPr>
        </p:nvSpPr>
        <p:spPr>
          <a:xfrm>
            <a:off x="1595269" y="1408923"/>
            <a:ext cx="9001462" cy="1492898"/>
          </a:xfrm>
        </p:spPr>
        <p:txBody>
          <a:bodyPr>
            <a:normAutofit/>
          </a:bodyPr>
          <a:lstStyle/>
          <a:p>
            <a:r>
              <a:rPr lang="en-US" dirty="0"/>
              <a:t>Book Recommendation system</a:t>
            </a:r>
            <a:endParaRPr lang="en-IN" dirty="0"/>
          </a:p>
        </p:txBody>
      </p:sp>
      <p:sp>
        <p:nvSpPr>
          <p:cNvPr id="3" name="Subtitle 2">
            <a:extLst>
              <a:ext uri="{FF2B5EF4-FFF2-40B4-BE49-F238E27FC236}">
                <a16:creationId xmlns:a16="http://schemas.microsoft.com/office/drawing/2014/main" id="{179C8F01-5D60-FF5F-17BC-14F654A60F93}"/>
              </a:ext>
            </a:extLst>
          </p:cNvPr>
          <p:cNvSpPr>
            <a:spLocks noGrp="1"/>
          </p:cNvSpPr>
          <p:nvPr>
            <p:ph type="subTitle" idx="1"/>
          </p:nvPr>
        </p:nvSpPr>
        <p:spPr>
          <a:xfrm>
            <a:off x="251927" y="4254760"/>
            <a:ext cx="11737910" cy="2603239"/>
          </a:xfrm>
        </p:spPr>
        <p:txBody>
          <a:bodyPr>
            <a:normAutofit/>
          </a:bodyPr>
          <a:lstStyle/>
          <a:p>
            <a:pPr algn="l"/>
            <a:r>
              <a:rPr lang="en-US" u="sng" dirty="0">
                <a:solidFill>
                  <a:schemeClr val="tx1">
                    <a:lumMod val="75000"/>
                  </a:schemeClr>
                </a:solidFill>
              </a:rPr>
              <a:t>Presented By</a:t>
            </a:r>
            <a:r>
              <a:rPr lang="en-US" dirty="0">
                <a:solidFill>
                  <a:schemeClr val="tx1">
                    <a:lumMod val="75000"/>
                  </a:schemeClr>
                </a:solidFill>
              </a:rPr>
              <a:t> (Group-18)					         </a:t>
            </a:r>
            <a:r>
              <a:rPr lang="en-US" u="sng" dirty="0">
                <a:solidFill>
                  <a:schemeClr val="tx1">
                    <a:lumMod val="75000"/>
                  </a:schemeClr>
                </a:solidFill>
              </a:rPr>
              <a:t>Under the Supervision of</a:t>
            </a:r>
          </a:p>
          <a:p>
            <a:pPr algn="l"/>
            <a:r>
              <a:rPr lang="en-US" dirty="0">
                <a:solidFill>
                  <a:schemeClr val="tx1">
                    <a:lumMod val="75000"/>
                  </a:schemeClr>
                </a:solidFill>
              </a:rPr>
              <a:t>Aryan Sinha (2020UGCS028)					  Dr. Ashish Kumar Sahu</a:t>
            </a:r>
          </a:p>
          <a:p>
            <a:pPr algn="l"/>
            <a:r>
              <a:rPr lang="en-US" dirty="0">
                <a:solidFill>
                  <a:schemeClr val="tx1">
                    <a:lumMod val="75000"/>
                  </a:schemeClr>
                </a:solidFill>
              </a:rPr>
              <a:t>Ruchi Gautam (2020UGCS074)					         Assistant Professor</a:t>
            </a:r>
          </a:p>
          <a:p>
            <a:pPr algn="l"/>
            <a:r>
              <a:rPr lang="en-IN" dirty="0">
                <a:solidFill>
                  <a:schemeClr val="tx1">
                    <a:lumMod val="75000"/>
                  </a:schemeClr>
                </a:solidFill>
              </a:rPr>
              <a:t>Hariom Kumar (2020UGCS081)			      Department of Computer Science</a:t>
            </a:r>
          </a:p>
        </p:txBody>
      </p:sp>
      <p:sp>
        <p:nvSpPr>
          <p:cNvPr id="5" name="TextBox 4">
            <a:extLst>
              <a:ext uri="{FF2B5EF4-FFF2-40B4-BE49-F238E27FC236}">
                <a16:creationId xmlns:a16="http://schemas.microsoft.com/office/drawing/2014/main" id="{81145746-F0C0-DE0C-B74E-5DA21B86A203}"/>
              </a:ext>
            </a:extLst>
          </p:cNvPr>
          <p:cNvSpPr txBox="1"/>
          <p:nvPr/>
        </p:nvSpPr>
        <p:spPr>
          <a:xfrm flipH="1">
            <a:off x="1595269" y="731294"/>
            <a:ext cx="9246902" cy="477054"/>
          </a:xfrm>
          <a:prstGeom prst="rect">
            <a:avLst/>
          </a:prstGeom>
          <a:noFill/>
        </p:spPr>
        <p:txBody>
          <a:bodyPr wrap="square" rtlCol="0">
            <a:spAutoFit/>
          </a:bodyPr>
          <a:lstStyle/>
          <a:p>
            <a:r>
              <a:rPr lang="en-US" sz="2500" b="1" dirty="0">
                <a:solidFill>
                  <a:schemeClr val="tx1">
                    <a:lumMod val="75000"/>
                  </a:schemeClr>
                </a:solidFill>
              </a:rPr>
              <a:t>NATIONAL INSTITUTE OF TECHNOLOGY JAMSHEDPUR</a:t>
            </a:r>
            <a:endParaRPr lang="en-IN" sz="2500" b="1" dirty="0">
              <a:solidFill>
                <a:schemeClr val="tx1">
                  <a:lumMod val="75000"/>
                </a:schemeClr>
              </a:solidFill>
            </a:endParaRPr>
          </a:p>
        </p:txBody>
      </p:sp>
    </p:spTree>
    <p:extLst>
      <p:ext uri="{BB962C8B-B14F-4D97-AF65-F5344CB8AC3E}">
        <p14:creationId xmlns:p14="http://schemas.microsoft.com/office/powerpoint/2010/main" val="621048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77565-451E-62D8-ED2E-88C1FB4AC83C}"/>
              </a:ext>
            </a:extLst>
          </p:cNvPr>
          <p:cNvPicPr>
            <a:picLocks noChangeAspect="1"/>
          </p:cNvPicPr>
          <p:nvPr/>
        </p:nvPicPr>
        <p:blipFill rotWithShape="1">
          <a:blip r:embed="rId2"/>
          <a:srcRect l="20816" t="48299" r="22092" b="29252"/>
          <a:stretch/>
        </p:blipFill>
        <p:spPr>
          <a:xfrm>
            <a:off x="992155" y="2505270"/>
            <a:ext cx="10054255" cy="2223796"/>
          </a:xfrm>
          <a:prstGeom prst="rect">
            <a:avLst/>
          </a:prstGeom>
        </p:spPr>
      </p:pic>
      <p:sp>
        <p:nvSpPr>
          <p:cNvPr id="4" name="TextBox 3">
            <a:extLst>
              <a:ext uri="{FF2B5EF4-FFF2-40B4-BE49-F238E27FC236}">
                <a16:creationId xmlns:a16="http://schemas.microsoft.com/office/drawing/2014/main" id="{3EBEB8D4-F4E7-17FA-03BF-80975F8412AD}"/>
              </a:ext>
            </a:extLst>
          </p:cNvPr>
          <p:cNvSpPr txBox="1"/>
          <p:nvPr/>
        </p:nvSpPr>
        <p:spPr>
          <a:xfrm flipH="1">
            <a:off x="1194318" y="1482604"/>
            <a:ext cx="5206482" cy="646331"/>
          </a:xfrm>
          <a:prstGeom prst="rect">
            <a:avLst/>
          </a:prstGeom>
          <a:noFill/>
        </p:spPr>
        <p:txBody>
          <a:bodyPr wrap="square" rtlCol="0">
            <a:spAutoFit/>
          </a:bodyPr>
          <a:lstStyle/>
          <a:p>
            <a:r>
              <a:rPr lang="en-US" dirty="0"/>
              <a:t>We were left with this dataset after the  – </a:t>
            </a:r>
          </a:p>
          <a:p>
            <a:endParaRPr lang="en-IN" dirty="0"/>
          </a:p>
        </p:txBody>
      </p:sp>
    </p:spTree>
    <p:extLst>
      <p:ext uri="{BB962C8B-B14F-4D97-AF65-F5344CB8AC3E}">
        <p14:creationId xmlns:p14="http://schemas.microsoft.com/office/powerpoint/2010/main" val="14364011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p:txBody>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BC0218C9-F218-150E-F959-FC1333CE0F8E}"/>
              </a:ext>
            </a:extLst>
          </p:cNvPr>
          <p:cNvSpPr>
            <a:spLocks noGrp="1"/>
          </p:cNvSpPr>
          <p:nvPr>
            <p:ph idx="1"/>
          </p:nvPr>
        </p:nvSpPr>
        <p:spPr>
          <a:xfrm>
            <a:off x="913795" y="1838131"/>
            <a:ext cx="10353762" cy="4590661"/>
          </a:xfrm>
        </p:spPr>
        <p:txBody>
          <a:bodyPr>
            <a:normAutofit/>
          </a:bodyPr>
          <a:lstStyle/>
          <a:p>
            <a:pPr marL="0" indent="0">
              <a:buNone/>
            </a:pPr>
            <a:r>
              <a:rPr lang="en-US" sz="1800" dirty="0"/>
              <a:t>In recommendation system, sentiment analysis of reviews plays an important role. Employing such an analysis technique can help us to translate the textual comments into an explicit rating which can be used in CF algorithm.</a:t>
            </a:r>
          </a:p>
          <a:p>
            <a:pPr marL="0" indent="0">
              <a:buNone/>
            </a:pPr>
            <a:endParaRPr lang="en-US" sz="1800" dirty="0"/>
          </a:p>
          <a:p>
            <a:pPr marL="0" indent="0">
              <a:buNone/>
            </a:pPr>
            <a:r>
              <a:rPr lang="en-US" sz="1800" dirty="0"/>
              <a:t>So, to calculate the sentiment score we have used the following two methods –</a:t>
            </a:r>
          </a:p>
          <a:p>
            <a:pPr marL="800100" lvl="1" indent="-342900">
              <a:buAutoNum type="arabicPeriod"/>
            </a:pPr>
            <a:r>
              <a:rPr lang="en-US" sz="1600" dirty="0"/>
              <a:t>VADER (NLTK)</a:t>
            </a:r>
          </a:p>
          <a:p>
            <a:pPr marL="800100" lvl="1" indent="-342900">
              <a:buAutoNum type="arabicPeriod"/>
            </a:pPr>
            <a:r>
              <a:rPr lang="en-US" sz="1600" dirty="0"/>
              <a:t>BERT (Hugging Face)</a:t>
            </a:r>
          </a:p>
          <a:p>
            <a:pPr marL="457200" lvl="1" indent="0">
              <a:buNone/>
            </a:pPr>
            <a:endParaRPr lang="en-US" sz="1600" dirty="0"/>
          </a:p>
          <a:p>
            <a:pPr marL="0" indent="0">
              <a:buNone/>
            </a:pPr>
            <a:r>
              <a:rPr lang="en-US" sz="1800" dirty="0"/>
              <a:t>After finding the sentiment scores, we removed the outliers i.e. those rows where users have rated high but sentiment score is coming less or vice-versa.</a:t>
            </a:r>
          </a:p>
          <a:p>
            <a:pPr marL="0" indent="0">
              <a:buNone/>
            </a:pPr>
            <a:r>
              <a:rPr lang="en-US" sz="1800" dirty="0"/>
              <a:t>After this we were left with approximate 14000 rows.</a:t>
            </a:r>
          </a:p>
        </p:txBody>
      </p:sp>
    </p:spTree>
    <p:extLst>
      <p:ext uri="{BB962C8B-B14F-4D97-AF65-F5344CB8AC3E}">
        <p14:creationId xmlns:p14="http://schemas.microsoft.com/office/powerpoint/2010/main" val="2526022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259-4B65-5A0F-368A-953587D66079}"/>
              </a:ext>
            </a:extLst>
          </p:cNvPr>
          <p:cNvSpPr txBox="1"/>
          <p:nvPr/>
        </p:nvSpPr>
        <p:spPr>
          <a:xfrm>
            <a:off x="1035697" y="391886"/>
            <a:ext cx="9134669" cy="923330"/>
          </a:xfrm>
          <a:prstGeom prst="rect">
            <a:avLst/>
          </a:prstGeom>
          <a:noFill/>
        </p:spPr>
        <p:txBody>
          <a:bodyPr wrap="square" rtlCol="0">
            <a:spAutoFit/>
          </a:bodyPr>
          <a:lstStyle/>
          <a:p>
            <a:pPr algn="ctr"/>
            <a:r>
              <a:rPr lang="en-US" dirty="0"/>
              <a:t>VADER – Valence Aware Dictionary Sentiment Reasoning</a:t>
            </a:r>
          </a:p>
          <a:p>
            <a:pPr algn="ctr"/>
            <a:endParaRPr lang="en-US" dirty="0"/>
          </a:p>
          <a:p>
            <a:pPr algn="ctr"/>
            <a:r>
              <a:rPr lang="en-US" dirty="0"/>
              <a:t>BERT – Bidirectional Encoder Representation of Transformer</a:t>
            </a:r>
            <a:endParaRPr lang="en-IN" dirty="0"/>
          </a:p>
        </p:txBody>
      </p:sp>
      <p:pic>
        <p:nvPicPr>
          <p:cNvPr id="3" name="Picture 2">
            <a:extLst>
              <a:ext uri="{FF2B5EF4-FFF2-40B4-BE49-F238E27FC236}">
                <a16:creationId xmlns:a16="http://schemas.microsoft.com/office/drawing/2014/main" id="{1C7C60A4-CDAD-1482-D61B-B044E3BEBEFB}"/>
              </a:ext>
            </a:extLst>
          </p:cNvPr>
          <p:cNvPicPr>
            <a:picLocks noChangeAspect="1"/>
          </p:cNvPicPr>
          <p:nvPr/>
        </p:nvPicPr>
        <p:blipFill>
          <a:blip r:embed="rId2"/>
          <a:stretch>
            <a:fillRect/>
          </a:stretch>
        </p:blipFill>
        <p:spPr>
          <a:xfrm>
            <a:off x="2562758" y="1731295"/>
            <a:ext cx="6282710" cy="3852210"/>
          </a:xfrm>
          <a:prstGeom prst="rect">
            <a:avLst/>
          </a:prstGeom>
        </p:spPr>
      </p:pic>
      <p:sp>
        <p:nvSpPr>
          <p:cNvPr id="4" name="TextBox 3">
            <a:extLst>
              <a:ext uri="{FF2B5EF4-FFF2-40B4-BE49-F238E27FC236}">
                <a16:creationId xmlns:a16="http://schemas.microsoft.com/office/drawing/2014/main" id="{FAAE03EE-D771-C684-D71B-E1174DB9D24E}"/>
              </a:ext>
            </a:extLst>
          </p:cNvPr>
          <p:cNvSpPr txBox="1"/>
          <p:nvPr/>
        </p:nvSpPr>
        <p:spPr>
          <a:xfrm>
            <a:off x="3368351" y="5822302"/>
            <a:ext cx="5010539" cy="369332"/>
          </a:xfrm>
          <a:prstGeom prst="rect">
            <a:avLst/>
          </a:prstGeom>
          <a:noFill/>
        </p:spPr>
        <p:txBody>
          <a:bodyPr wrap="square" rtlCol="0">
            <a:spAutoFit/>
          </a:bodyPr>
          <a:lstStyle/>
          <a:p>
            <a:pPr algn="ctr"/>
            <a:r>
              <a:rPr lang="en-US" dirty="0"/>
              <a:t>BERT-BASE MODEL</a:t>
            </a:r>
            <a:endParaRPr lang="en-IN" dirty="0"/>
          </a:p>
        </p:txBody>
      </p:sp>
    </p:spTree>
    <p:extLst>
      <p:ext uri="{BB962C8B-B14F-4D97-AF65-F5344CB8AC3E}">
        <p14:creationId xmlns:p14="http://schemas.microsoft.com/office/powerpoint/2010/main" val="16660342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1489788"/>
          </a:xfrm>
        </p:spPr>
        <p:txBody>
          <a:bodyPr/>
          <a:lstStyle/>
          <a:p>
            <a:r>
              <a:rPr lang="en-US" dirty="0"/>
              <a:t>Training the models</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2463282"/>
            <a:ext cx="10086997" cy="3327918"/>
          </a:xfrm>
        </p:spPr>
        <p:txBody>
          <a:bodyPr>
            <a:normAutofit/>
          </a:bodyPr>
          <a:lstStyle/>
          <a:p>
            <a:pPr marL="0" indent="0">
              <a:buNone/>
            </a:pPr>
            <a:r>
              <a:rPr lang="en-US" sz="1800" dirty="0"/>
              <a:t>For recommendation system, we have gone through three models – </a:t>
            </a:r>
          </a:p>
          <a:p>
            <a:pPr marL="342900" indent="-342900">
              <a:buAutoNum type="arabicPeriod"/>
            </a:pPr>
            <a:r>
              <a:rPr lang="en-US" sz="1800" dirty="0"/>
              <a:t>KNN with Means</a:t>
            </a:r>
          </a:p>
          <a:p>
            <a:pPr marL="342900" indent="-342900">
              <a:buAutoNum type="arabicPeriod"/>
            </a:pPr>
            <a:r>
              <a:rPr lang="en-US" sz="1800" dirty="0"/>
              <a:t>Non-Negative Matrix Factorization</a:t>
            </a:r>
          </a:p>
          <a:p>
            <a:pPr marL="342900" indent="-342900">
              <a:buAutoNum type="arabicPeriod"/>
            </a:pPr>
            <a:r>
              <a:rPr lang="en-US" sz="1800" dirty="0"/>
              <a:t>Single Value Decomposition</a:t>
            </a:r>
            <a:endParaRPr lang="en-IN" sz="1800" dirty="0"/>
          </a:p>
        </p:txBody>
      </p:sp>
    </p:spTree>
    <p:extLst>
      <p:ext uri="{BB962C8B-B14F-4D97-AF65-F5344CB8AC3E}">
        <p14:creationId xmlns:p14="http://schemas.microsoft.com/office/powerpoint/2010/main" val="14261807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401216"/>
            <a:ext cx="10353761" cy="774441"/>
          </a:xfrm>
        </p:spPr>
        <p:txBody>
          <a:bodyPr/>
          <a:lstStyle/>
          <a:p>
            <a:r>
              <a:rPr lang="en-US" dirty="0"/>
              <a:t>KNN with Means</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821094" y="1352939"/>
                <a:ext cx="10179697" cy="4895461"/>
              </a:xfrm>
            </p:spPr>
            <p:txBody>
              <a:bodyPr>
                <a:noAutofit/>
              </a:bodyPr>
              <a:lstStyle/>
              <a:p>
                <a:pPr algn="l"/>
                <a:r>
                  <a:rPr lang="en-US" sz="1600" b="0" i="0" dirty="0">
                    <a:effectLst/>
                    <a:latin typeface="Söhne"/>
                  </a:rPr>
                  <a:t>KNN (K-Nearest Neighbors) with means is a variation of the KNN algorithm that incorporates the mean values of the nearest neighbors in the prediction of the target variable</a:t>
                </a:r>
                <a:r>
                  <a:rPr lang="en-US" sz="1600" dirty="0">
                    <a:effectLst/>
                    <a:latin typeface="Söhne"/>
                  </a:rPr>
                  <a:t>.</a:t>
                </a:r>
              </a:p>
              <a:p>
                <a:pPr algn="l"/>
                <a:r>
                  <a:rPr lang="en-US" sz="1600" b="0" i="0" dirty="0">
                    <a:effectLst/>
                    <a:latin typeface="Söhne"/>
                  </a:rPr>
                  <a:t>We have used </a:t>
                </a:r>
                <a:r>
                  <a:rPr lang="en-US" sz="1600" dirty="0">
                    <a:effectLst/>
                    <a:latin typeface="Söhne"/>
                  </a:rPr>
                  <a:t>Pearson Baseline as similarity measure with KNN with Means.</a:t>
                </a:r>
              </a:p>
              <a:p>
                <a:r>
                  <a:rPr lang="en-US" sz="1600" dirty="0"/>
                  <a:t>The Pearson baseline in this context refers to the difference between the average rating given by a user to a group of items and the average rating given to those items by all users. </a:t>
                </a:r>
              </a:p>
              <a:p>
                <a:pPr marL="0" indent="0">
                  <a:buNone/>
                </a:pPr>
                <a:r>
                  <a:rPr lang="en-US" sz="1600" dirty="0"/>
                  <a:t>	</a:t>
                </a:r>
                <a:r>
                  <a:rPr lang="en-US" sz="1800" dirty="0"/>
                  <a:t>                                    </a:t>
                </a: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rPr>
                          <m:t>𝑏</m:t>
                        </m:r>
                      </m:e>
                      <m:sub>
                        <m:r>
                          <a:rPr lang="en-IN" sz="1800">
                            <a:latin typeface="Cambria Math" panose="02040503050406030204" pitchFamily="18" charset="0"/>
                          </a:rPr>
                          <m:t>𝑢𝑖</m:t>
                        </m:r>
                      </m:sub>
                    </m:sSub>
                    <m:r>
                      <a:rPr lang="en-IN" sz="1800">
                        <a:latin typeface="Cambria Math" panose="02040503050406030204" pitchFamily="18" charset="0"/>
                      </a:rPr>
                      <m:t>=</m:t>
                    </m:r>
                    <m:r>
                      <a:rPr lang="en-IN" sz="1800">
                        <a:latin typeface="Cambria Math" panose="02040503050406030204" pitchFamily="18" charset="0"/>
                      </a:rPr>
                      <m:t>𝜇</m:t>
                    </m:r>
                    <m:r>
                      <a:rPr lang="en-IN" sz="1800">
                        <a:latin typeface="Cambria Math" panose="02040503050406030204" pitchFamily="18" charset="0"/>
                      </a:rPr>
                      <m:t>+</m:t>
                    </m:r>
                    <m:sSub>
                      <m:sSubPr>
                        <m:ctrlPr>
                          <a:rPr lang="en-IN" sz="1800" i="1">
                            <a:latin typeface="Cambria Math" panose="02040503050406030204" pitchFamily="18" charset="0"/>
                          </a:rPr>
                        </m:ctrlPr>
                      </m:sSubPr>
                      <m:e>
                        <m:r>
                          <a:rPr lang="en-IN" sz="1800">
                            <a:latin typeface="Cambria Math" panose="02040503050406030204" pitchFamily="18" charset="0"/>
                          </a:rPr>
                          <m:t>𝑏</m:t>
                        </m:r>
                      </m:e>
                      <m:sub>
                        <m:r>
                          <a:rPr lang="en-IN" sz="1800">
                            <a:latin typeface="Cambria Math" panose="02040503050406030204" pitchFamily="18" charset="0"/>
                          </a:rPr>
                          <m:t>𝑢</m:t>
                        </m:r>
                      </m:sub>
                    </m:sSub>
                    <m:r>
                      <a:rPr lang="en-IN" sz="1800">
                        <a:latin typeface="Cambria Math" panose="02040503050406030204" pitchFamily="18" charset="0"/>
                      </a:rPr>
                      <m:t>+</m:t>
                    </m:r>
                    <m:sSub>
                      <m:sSubPr>
                        <m:ctrlPr>
                          <a:rPr lang="en-IN" sz="1800" i="1">
                            <a:latin typeface="Cambria Math" panose="02040503050406030204" pitchFamily="18" charset="0"/>
                          </a:rPr>
                        </m:ctrlPr>
                      </m:sSubPr>
                      <m:e>
                        <m:r>
                          <a:rPr lang="en-IN" sz="1800">
                            <a:latin typeface="Cambria Math" panose="02040503050406030204" pitchFamily="18" charset="0"/>
                          </a:rPr>
                          <m:t>𝑏</m:t>
                        </m:r>
                      </m:e>
                      <m:sub>
                        <m:r>
                          <a:rPr lang="en-IN" sz="1800">
                            <a:latin typeface="Cambria Math" panose="02040503050406030204" pitchFamily="18" charset="0"/>
                          </a:rPr>
                          <m:t>𝑖</m:t>
                        </m:r>
                      </m:sub>
                    </m:sSub>
                  </m:oMath>
                </a14:m>
                <a:endParaRPr lang="en-US" sz="1800" b="0" i="0" dirty="0">
                  <a:effectLst/>
                  <a:latin typeface="Söhne"/>
                </a:endParaRPr>
              </a:p>
              <a:p>
                <a:pPr marL="0" indent="0">
                  <a:buNone/>
                </a:pPr>
                <a:endParaRPr lang="en-US" sz="1800" b="0" i="0" dirty="0">
                  <a:effectLst/>
                  <a:latin typeface="Söhne"/>
                </a:endParaRPr>
              </a:p>
              <a:p>
                <a:pPr marL="0" indent="0" algn="l">
                  <a:buNone/>
                </a:pPr>
                <a:r>
                  <a:rPr lang="en-US" sz="1600" dirty="0"/>
                  <a:t>     Here,</a:t>
                </a:r>
              </a:p>
              <a:p>
                <a:pPr marL="457200" lvl="1" indent="0">
                  <a:buNone/>
                </a:pPr>
                <a14:m>
                  <m:oMath xmlns:m="http://schemas.openxmlformats.org/officeDocument/2006/math">
                    <m:sSub>
                      <m:sSubPr>
                        <m:ctrlPr>
                          <a:rPr lang="en-IN" sz="1600" i="1" smtClean="0">
                            <a:latin typeface="Cambria Math" panose="02040503050406030204" pitchFamily="18" charset="0"/>
                          </a:rPr>
                        </m:ctrlPr>
                      </m:sSubPr>
                      <m:e>
                        <m:r>
                          <a:rPr lang="en-IN" sz="1600">
                            <a:latin typeface="Cambria Math" panose="02040503050406030204" pitchFamily="18" charset="0"/>
                          </a:rPr>
                          <m:t>𝑏</m:t>
                        </m:r>
                      </m:e>
                      <m:sub>
                        <m:r>
                          <a:rPr lang="en-IN" sz="1600">
                            <a:latin typeface="Cambria Math" panose="02040503050406030204" pitchFamily="18" charset="0"/>
                          </a:rPr>
                          <m:t>𝑢𝑖</m:t>
                        </m:r>
                      </m:sub>
                    </m:sSub>
                  </m:oMath>
                </a14:m>
                <a:r>
                  <a:rPr lang="en-US" sz="1600" dirty="0"/>
                  <a:t> is the Pearson baseline for user u and item </a:t>
                </a:r>
                <a:r>
                  <a:rPr lang="en-US" sz="1600" dirty="0" err="1"/>
                  <a:t>i</a:t>
                </a:r>
                <a:r>
                  <a:rPr lang="en-US" sz="1600" dirty="0"/>
                  <a:t> </a:t>
                </a:r>
              </a:p>
              <a:p>
                <a:pPr marL="457200" lvl="1" indent="0">
                  <a:buNone/>
                </a:pPr>
                <a:r>
                  <a:rPr lang="en-US" sz="1600" dirty="0"/>
                  <a:t>μ is the overall average rating across all items and all users </a:t>
                </a:r>
              </a:p>
              <a:p>
                <a:pPr marL="457200" lvl="1"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rPr>
                          <m:t>𝑏</m:t>
                        </m:r>
                      </m:e>
                      <m:sub>
                        <m:r>
                          <a:rPr lang="en-IN" sz="1600">
                            <a:latin typeface="Cambria Math" panose="02040503050406030204" pitchFamily="18" charset="0"/>
                          </a:rPr>
                          <m:t>𝑢</m:t>
                        </m:r>
                      </m:sub>
                    </m:sSub>
                  </m:oMath>
                </a14:m>
                <a:r>
                  <a:rPr lang="en-US" sz="1600" dirty="0"/>
                  <a:t> is the user-specific bias term that captures how the user u deviates from the overall average rating </a:t>
                </a:r>
              </a:p>
              <a:p>
                <a:pPr marL="457200" lvl="1" indent="0">
                  <a:buNone/>
                </a:pPr>
                <a14:m>
                  <m:oMath xmlns:m="http://schemas.openxmlformats.org/officeDocument/2006/math">
                    <m:sSub>
                      <m:sSubPr>
                        <m:ctrlPr>
                          <a:rPr lang="en-IN" sz="1600" i="1" smtClean="0">
                            <a:latin typeface="Cambria Math" panose="02040503050406030204" pitchFamily="18" charset="0"/>
                          </a:rPr>
                        </m:ctrlPr>
                      </m:sSubPr>
                      <m:e>
                        <m:r>
                          <a:rPr lang="en-IN" sz="1600">
                            <a:latin typeface="Cambria Math" panose="02040503050406030204" pitchFamily="18" charset="0"/>
                          </a:rPr>
                          <m:t>𝑏</m:t>
                        </m:r>
                      </m:e>
                      <m:sub>
                        <m:r>
                          <a:rPr lang="en-IN" sz="1600">
                            <a:latin typeface="Cambria Math" panose="02040503050406030204" pitchFamily="18" charset="0"/>
                          </a:rPr>
                          <m:t>𝑖</m:t>
                        </m:r>
                      </m:sub>
                    </m:sSub>
                  </m:oMath>
                </a14:m>
                <a:r>
                  <a:rPr lang="en-US" sz="1600" dirty="0"/>
                  <a:t> is the item-specific bias term that captures how the item </a:t>
                </a:r>
                <a:r>
                  <a:rPr lang="en-US" sz="1600" dirty="0" err="1"/>
                  <a:t>i</a:t>
                </a:r>
                <a:r>
                  <a:rPr lang="en-US" sz="1600" dirty="0"/>
                  <a:t> deviates from the overall average rating</a:t>
                </a:r>
                <a:endParaRPr lang="en-US" sz="1600" b="0" i="0" dirty="0">
                  <a:effectLst/>
                  <a:latin typeface="Söhne"/>
                </a:endParaRPr>
              </a:p>
              <a:p>
                <a:pPr marL="0" indent="0" algn="l">
                  <a:buNone/>
                </a:pPr>
                <a:r>
                  <a:rPr lang="en-US" sz="1600" dirty="0">
                    <a:effectLst/>
                    <a:latin typeface="Söhne"/>
                  </a:rPr>
                  <a:t>	</a:t>
                </a:r>
                <a:endParaRPr lang="en-US" sz="1600" b="0" i="0" dirty="0">
                  <a:effectLst/>
                  <a:latin typeface="Söhne"/>
                </a:endParaRPr>
              </a:p>
              <a:p>
                <a:pPr marL="0" indent="0">
                  <a:buNone/>
                </a:pPr>
                <a:endParaRPr lang="en-IN" sz="1600" dirty="0"/>
              </a:p>
            </p:txBody>
          </p:sp>
        </mc:Choice>
        <mc:Fallback xmlns="">
          <p:sp>
            <p:nvSpPr>
              <p:cNvPr id="4" name="Content Placeholder 3">
                <a:extLst>
                  <a:ext uri="{FF2B5EF4-FFF2-40B4-BE49-F238E27FC236}">
                    <a16:creationId xmlns:a16="http://schemas.microsoft.com/office/drawing/2014/main" id="{7F2A67FA-B277-7FF0-B164-D6C2FDC8D817}"/>
                  </a:ext>
                </a:extLst>
              </p:cNvPr>
              <p:cNvSpPr>
                <a:spLocks noGrp="1" noRot="1" noChangeAspect="1" noMove="1" noResize="1" noEditPoints="1" noAdjustHandles="1" noChangeArrowheads="1" noChangeShapeType="1" noTextEdit="1"/>
              </p:cNvSpPr>
              <p:nvPr>
                <p:ph idx="1"/>
              </p:nvPr>
            </p:nvSpPr>
            <p:spPr>
              <a:xfrm>
                <a:off x="821094" y="1352939"/>
                <a:ext cx="10179697" cy="4895461"/>
              </a:xfrm>
              <a:blipFill>
                <a:blip r:embed="rId2"/>
                <a:stretch>
                  <a:fillRect l="-359"/>
                </a:stretch>
              </a:blipFill>
            </p:spPr>
            <p:txBody>
              <a:bodyPr/>
              <a:lstStyle/>
              <a:p>
                <a:r>
                  <a:rPr lang="en-IN">
                    <a:noFill/>
                  </a:rPr>
                  <a:t> </a:t>
                </a:r>
              </a:p>
            </p:txBody>
          </p:sp>
        </mc:Fallback>
      </mc:AlternateContent>
    </p:spTree>
    <p:extLst>
      <p:ext uri="{BB962C8B-B14F-4D97-AF65-F5344CB8AC3E}">
        <p14:creationId xmlns:p14="http://schemas.microsoft.com/office/powerpoint/2010/main" val="3208664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676275"/>
          </a:xfrm>
        </p:spPr>
        <p:txBody>
          <a:bodyPr/>
          <a:lstStyle/>
          <a:p>
            <a:r>
              <a:rPr lang="en-US" dirty="0"/>
              <a:t>KNN with Means</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5" y="1604865"/>
                <a:ext cx="9405862" cy="475861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rPr>
                          </m:ctrlPr>
                        </m:sSubPr>
                        <m:e>
                          <m:r>
                            <a:rPr lang="en-IN" i="1">
                              <a:effectLst/>
                              <a:latin typeface="Cambria Math" panose="02040503050406030204" pitchFamily="18" charset="0"/>
                            </a:rPr>
                            <m:t>𝑏</m:t>
                          </m:r>
                        </m:e>
                        <m:sub>
                          <m:r>
                            <a:rPr lang="en-IN" i="1">
                              <a:effectLst/>
                              <a:latin typeface="Cambria Math" panose="02040503050406030204" pitchFamily="18" charset="0"/>
                            </a:rPr>
                            <m:t>𝑢</m:t>
                          </m:r>
                        </m:sub>
                      </m:sSub>
                      <m:r>
                        <a:rPr lang="en-IN" i="1">
                          <a:effectLst/>
                          <a:latin typeface="Cambria Math" panose="02040503050406030204" pitchFamily="18" charset="0"/>
                        </a:rPr>
                        <m:t>=</m:t>
                      </m:r>
                      <m:d>
                        <m:dPr>
                          <m:ctrlPr>
                            <a:rPr lang="en-IN" i="1">
                              <a:effectLst/>
                              <a:latin typeface="Cambria Math" panose="02040503050406030204" pitchFamily="18" charset="0"/>
                            </a:rPr>
                          </m:ctrlPr>
                        </m:dPr>
                        <m:e>
                          <m:f>
                            <m:fPr>
                              <m:ctrlPr>
                                <a:rPr lang="en-IN" i="1">
                                  <a:effectLst/>
                                  <a:latin typeface="Cambria Math" panose="02040503050406030204" pitchFamily="18" charset="0"/>
                                </a:rPr>
                              </m:ctrlPr>
                            </m:fPr>
                            <m:num>
                              <m:r>
                                <a:rPr lang="en-IN" i="1">
                                  <a:effectLst/>
                                  <a:latin typeface="Cambria Math" panose="02040503050406030204" pitchFamily="18" charset="0"/>
                                </a:rPr>
                                <m:t>1</m:t>
                              </m:r>
                            </m:num>
                            <m:den>
                              <m:d>
                                <m:dPr>
                                  <m:begChr m:val="|"/>
                                  <m:endChr m:val="|"/>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a:rPr lang="en-IN" i="1">
                                          <a:effectLst/>
                                          <a:latin typeface="Cambria Math" panose="02040503050406030204" pitchFamily="18" charset="0"/>
                                        </a:rPr>
                                        <m:t>𝐼</m:t>
                                      </m:r>
                                    </m:e>
                                    <m:sub>
                                      <m:r>
                                        <a:rPr lang="en-IN" i="1">
                                          <a:effectLst/>
                                          <a:latin typeface="Cambria Math" panose="02040503050406030204" pitchFamily="18" charset="0"/>
                                        </a:rPr>
                                        <m:t>𝑢</m:t>
                                      </m:r>
                                    </m:sub>
                                  </m:sSub>
                                </m:e>
                              </m:d>
                            </m:den>
                          </m:f>
                        </m:e>
                      </m:d>
                      <m:r>
                        <a:rPr lang="en-IN">
                          <a:effectLst/>
                          <a:latin typeface="Cambria Math" panose="02040503050406030204" pitchFamily="18" charset="0"/>
                        </a:rPr>
                        <m:t>∑</m:t>
                      </m:r>
                      <m:d>
                        <m:dPr>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m:rPr>
                                  <m:sty m:val="p"/>
                                </m:rPr>
                                <a:rPr lang="en-IN">
                                  <a:effectLst/>
                                  <a:latin typeface="Cambria Math" panose="02040503050406030204" pitchFamily="18" charset="0"/>
                                </a:rPr>
                                <m:t>r</m:t>
                              </m:r>
                            </m:e>
                            <m:sub>
                              <m:r>
                                <m:rPr>
                                  <m:sty m:val="p"/>
                                </m:rPr>
                                <a:rPr lang="en-IN">
                                  <a:effectLst/>
                                  <a:latin typeface="Cambria Math" panose="02040503050406030204" pitchFamily="18" charset="0"/>
                                </a:rPr>
                                <m:t>ui</m:t>
                              </m:r>
                            </m:sub>
                          </m:sSub>
                          <m:r>
                            <a:rPr lang="en-IN" i="1">
                              <a:effectLst/>
                              <a:latin typeface="Cambria Math" panose="02040503050406030204" pitchFamily="18" charset="0"/>
                            </a:rPr>
                            <m:t>−</m:t>
                          </m:r>
                          <m:r>
                            <m:rPr>
                              <m:sty m:val="p"/>
                            </m:rPr>
                            <a:rPr lang="en-IN">
                              <a:effectLst/>
                              <a:latin typeface="Cambria Math" panose="02040503050406030204" pitchFamily="18" charset="0"/>
                            </a:rPr>
                            <m:t>μ</m:t>
                          </m:r>
                        </m:e>
                      </m:d>
                    </m:oMath>
                  </m:oMathPara>
                </a14:m>
                <a:endParaRPr lang="en-US" dirty="0">
                  <a:effectLst/>
                </a:endParaRPr>
              </a:p>
              <a:p>
                <a:pPr marL="0" indent="0">
                  <a:buNone/>
                </a:pPr>
                <a:endParaRPr lang="en-IN"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IN" i="1">
                              <a:effectLst/>
                              <a:latin typeface="Cambria Math" panose="02040503050406030204" pitchFamily="18" charset="0"/>
                            </a:rPr>
                          </m:ctrlPr>
                        </m:sSubPr>
                        <m:e>
                          <m:r>
                            <a:rPr lang="en-IN" i="1">
                              <a:effectLst/>
                              <a:latin typeface="Cambria Math" panose="02040503050406030204" pitchFamily="18" charset="0"/>
                            </a:rPr>
                            <m:t>𝑏</m:t>
                          </m:r>
                        </m:e>
                        <m:sub>
                          <m:r>
                            <a:rPr lang="en-IN" i="1">
                              <a:effectLst/>
                              <a:latin typeface="Cambria Math" panose="02040503050406030204" pitchFamily="18" charset="0"/>
                            </a:rPr>
                            <m:t>𝑖</m:t>
                          </m:r>
                        </m:sub>
                      </m:sSub>
                      <m:r>
                        <a:rPr lang="en-IN" i="1">
                          <a:effectLst/>
                          <a:latin typeface="Cambria Math" panose="02040503050406030204" pitchFamily="18" charset="0"/>
                        </a:rPr>
                        <m:t>=</m:t>
                      </m:r>
                      <m:d>
                        <m:dPr>
                          <m:ctrlPr>
                            <a:rPr lang="en-IN" i="1">
                              <a:effectLst/>
                              <a:latin typeface="Cambria Math" panose="02040503050406030204" pitchFamily="18" charset="0"/>
                            </a:rPr>
                          </m:ctrlPr>
                        </m:dPr>
                        <m:e>
                          <m:f>
                            <m:fPr>
                              <m:ctrlPr>
                                <a:rPr lang="en-IN" i="1">
                                  <a:effectLst/>
                                  <a:latin typeface="Cambria Math" panose="02040503050406030204" pitchFamily="18" charset="0"/>
                                </a:rPr>
                              </m:ctrlPr>
                            </m:fPr>
                            <m:num>
                              <m:r>
                                <a:rPr lang="en-IN" i="1">
                                  <a:effectLst/>
                                  <a:latin typeface="Cambria Math" panose="02040503050406030204" pitchFamily="18" charset="0"/>
                                </a:rPr>
                                <m:t>1</m:t>
                              </m:r>
                            </m:num>
                            <m:den>
                              <m:d>
                                <m:dPr>
                                  <m:begChr m:val="|"/>
                                  <m:endChr m:val="|"/>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a:rPr lang="en-IN" i="1">
                                          <a:effectLst/>
                                          <a:latin typeface="Cambria Math" panose="02040503050406030204" pitchFamily="18" charset="0"/>
                                        </a:rPr>
                                        <m:t>𝑈</m:t>
                                      </m:r>
                                    </m:e>
                                    <m:sub>
                                      <m:r>
                                        <a:rPr lang="en-IN" i="1">
                                          <a:effectLst/>
                                          <a:latin typeface="Cambria Math" panose="02040503050406030204" pitchFamily="18" charset="0"/>
                                        </a:rPr>
                                        <m:t>𝑖</m:t>
                                      </m:r>
                                    </m:sub>
                                  </m:sSub>
                                </m:e>
                              </m:d>
                            </m:den>
                          </m:f>
                        </m:e>
                      </m:d>
                      <m:r>
                        <a:rPr lang="en-IN">
                          <a:effectLst/>
                          <a:latin typeface="Cambria Math" panose="02040503050406030204" pitchFamily="18" charset="0"/>
                        </a:rPr>
                        <m:t>∑(</m:t>
                      </m:r>
                      <m:sSub>
                        <m:sSubPr>
                          <m:ctrlPr>
                            <a:rPr lang="en-IN" i="1">
                              <a:effectLst/>
                              <a:latin typeface="Cambria Math" panose="02040503050406030204" pitchFamily="18" charset="0"/>
                            </a:rPr>
                          </m:ctrlPr>
                        </m:sSubPr>
                        <m:e>
                          <m:r>
                            <m:rPr>
                              <m:sty m:val="p"/>
                            </m:rPr>
                            <a:rPr lang="en-IN">
                              <a:effectLst/>
                              <a:latin typeface="Cambria Math" panose="02040503050406030204" pitchFamily="18" charset="0"/>
                            </a:rPr>
                            <m:t>r</m:t>
                          </m:r>
                        </m:e>
                        <m:sub>
                          <m:r>
                            <m:rPr>
                              <m:sty m:val="p"/>
                            </m:rPr>
                            <a:rPr lang="en-IN">
                              <a:effectLst/>
                              <a:latin typeface="Cambria Math" panose="02040503050406030204" pitchFamily="18" charset="0"/>
                            </a:rPr>
                            <m:t>ui</m:t>
                          </m:r>
                        </m:sub>
                      </m:sSub>
                      <m:r>
                        <a:rPr lang="en-IN" i="1">
                          <a:effectLst/>
                          <a:latin typeface="Cambria Math" panose="02040503050406030204" pitchFamily="18" charset="0"/>
                        </a:rPr>
                        <m:t>−</m:t>
                      </m:r>
                      <m:r>
                        <m:rPr>
                          <m:sty m:val="p"/>
                        </m:rPr>
                        <a:rPr lang="en-IN">
                          <a:effectLst/>
                          <a:latin typeface="Cambria Math" panose="02040503050406030204" pitchFamily="18" charset="0"/>
                        </a:rPr>
                        <m:t>μ</m:t>
                      </m:r>
                      <m:r>
                        <a:rPr lang="en-IN">
                          <a:effectLst/>
                          <a:latin typeface="Cambria Math" panose="02040503050406030204" pitchFamily="18" charset="0"/>
                        </a:rPr>
                        <m:t>)</m:t>
                      </m:r>
                    </m:oMath>
                  </m:oMathPara>
                </a14:m>
                <a:endParaRPr lang="en-IN" dirty="0">
                  <a:effectLst/>
                </a:endParaRPr>
              </a:p>
              <a:p>
                <a:pPr marL="0" indent="0">
                  <a:buNone/>
                </a:pPr>
                <a:endParaRPr lang="en-IN" dirty="0">
                  <a:effectLst/>
                </a:endParaRPr>
              </a:p>
              <a:p>
                <a:pPr marL="0" indent="0" algn="l">
                  <a:buNone/>
                </a:pPr>
                <a:r>
                  <a:rPr lang="en-US" sz="2000" dirty="0"/>
                  <a:t>Where,</a:t>
                </a:r>
              </a:p>
              <a:p>
                <a14:m>
                  <m:oMath xmlns:m="http://schemas.openxmlformats.org/officeDocument/2006/math">
                    <m:d>
                      <m:dPr>
                        <m:begChr m:val="|"/>
                        <m:endChr m:val="|"/>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a:rPr lang="en-IN" i="1">
                                <a:effectLst/>
                                <a:latin typeface="Cambria Math" panose="02040503050406030204" pitchFamily="18" charset="0"/>
                              </a:rPr>
                              <m:t>𝐼</m:t>
                            </m:r>
                          </m:e>
                          <m:sub>
                            <m:r>
                              <a:rPr lang="en-IN" i="1">
                                <a:effectLst/>
                                <a:latin typeface="Cambria Math" panose="02040503050406030204" pitchFamily="18" charset="0"/>
                              </a:rPr>
                              <m:t>𝑢</m:t>
                            </m:r>
                          </m:sub>
                        </m:sSub>
                      </m:e>
                    </m:d>
                  </m:oMath>
                </a14:m>
                <a:r>
                  <a:rPr lang="en-US" sz="2000" dirty="0"/>
                  <a:t> is the number of items rated by user u</a:t>
                </a:r>
              </a:p>
              <a:p>
                <a14:m>
                  <m:oMath xmlns:m="http://schemas.openxmlformats.org/officeDocument/2006/math">
                    <m:d>
                      <m:dPr>
                        <m:begChr m:val="|"/>
                        <m:endChr m:val="|"/>
                        <m:ctrlPr>
                          <a:rPr lang="en-IN" i="1" smtClean="0">
                            <a:effectLst/>
                            <a:latin typeface="Cambria Math" panose="02040503050406030204" pitchFamily="18" charset="0"/>
                          </a:rPr>
                        </m:ctrlPr>
                      </m:dPr>
                      <m:e>
                        <m:sSub>
                          <m:sSubPr>
                            <m:ctrlPr>
                              <a:rPr lang="en-IN" i="1">
                                <a:effectLst/>
                                <a:latin typeface="Cambria Math" panose="02040503050406030204" pitchFamily="18" charset="0"/>
                              </a:rPr>
                            </m:ctrlPr>
                          </m:sSubPr>
                          <m:e>
                            <m:r>
                              <a:rPr lang="en-IN" i="1">
                                <a:effectLst/>
                                <a:latin typeface="Cambria Math" panose="02040503050406030204" pitchFamily="18" charset="0"/>
                              </a:rPr>
                              <m:t>𝑈</m:t>
                            </m:r>
                          </m:e>
                          <m:sub>
                            <m:r>
                              <a:rPr lang="en-IN" i="1">
                                <a:effectLst/>
                                <a:latin typeface="Cambria Math" panose="02040503050406030204" pitchFamily="18" charset="0"/>
                              </a:rPr>
                              <m:t>𝑖</m:t>
                            </m:r>
                          </m:sub>
                        </m:sSub>
                      </m:e>
                    </m:d>
                    <m:r>
                      <a:rPr lang="en-IN" i="1">
                        <a:effectLst/>
                        <a:latin typeface="Cambria Math" panose="02040503050406030204" pitchFamily="18" charset="0"/>
                      </a:rPr>
                      <m:t> </m:t>
                    </m:r>
                  </m:oMath>
                </a14:m>
                <a:r>
                  <a:rPr lang="en-US" sz="2000" dirty="0"/>
                  <a:t>is the number of users who have rated item </a:t>
                </a:r>
                <a:r>
                  <a:rPr lang="en-US" sz="2000" dirty="0" err="1"/>
                  <a:t>i</a:t>
                </a:r>
                <a:r>
                  <a:rPr lang="en-US" sz="2000" dirty="0"/>
                  <a:t> </a:t>
                </a:r>
              </a:p>
              <a:p>
                <a14:m>
                  <m:oMath xmlns:m="http://schemas.openxmlformats.org/officeDocument/2006/math">
                    <m:sSub>
                      <m:sSubPr>
                        <m:ctrlPr>
                          <a:rPr lang="en-IN" sz="1800" i="1" smtClean="0">
                            <a:effectLst/>
                            <a:latin typeface="Cambria Math" panose="02040503050406030204" pitchFamily="18" charset="0"/>
                          </a:rPr>
                        </m:ctrlPr>
                      </m:sSubPr>
                      <m:e>
                        <m:r>
                          <m:rPr>
                            <m:sty m:val="p"/>
                          </m:rPr>
                          <a:rPr lang="en-IN" sz="1800">
                            <a:effectLst/>
                            <a:latin typeface="Cambria Math" panose="02040503050406030204" pitchFamily="18" charset="0"/>
                          </a:rPr>
                          <m:t>r</m:t>
                        </m:r>
                      </m:e>
                      <m:sub>
                        <m:r>
                          <m:rPr>
                            <m:sty m:val="p"/>
                          </m:rPr>
                          <a:rPr lang="en-IN" sz="1800">
                            <a:effectLst/>
                            <a:latin typeface="Cambria Math" panose="02040503050406030204" pitchFamily="18" charset="0"/>
                          </a:rPr>
                          <m:t>ui</m:t>
                        </m:r>
                      </m:sub>
                    </m:sSub>
                  </m:oMath>
                </a14:m>
                <a:r>
                  <a:rPr lang="en-US" sz="2000" dirty="0"/>
                  <a:t> is the rating of item </a:t>
                </a:r>
                <a:r>
                  <a:rPr lang="en-US" sz="2000" dirty="0" err="1"/>
                  <a:t>i</a:t>
                </a:r>
                <a:r>
                  <a:rPr lang="en-US" sz="2000" dirty="0"/>
                  <a:t> by user u</a:t>
                </a:r>
                <a:endParaRPr lang="en-US" sz="1800" dirty="0"/>
              </a:p>
              <a:p>
                <a:pPr marL="0" indent="0">
                  <a:buNone/>
                </a:pPr>
                <a:endParaRPr lang="en-IN" dirty="0">
                  <a:effectLst/>
                </a:endParaRPr>
              </a:p>
              <a:p>
                <a:pPr marL="0" indent="0">
                  <a:buNone/>
                </a:pPr>
                <a:endParaRPr lang="en-IN" dirty="0">
                  <a:effectLst/>
                </a:endParaRPr>
              </a:p>
              <a:p>
                <a:pPr marL="0" indent="0" algn="l">
                  <a:buNone/>
                </a:pPr>
                <a:endParaRPr lang="en-US" sz="1600" dirty="0"/>
              </a:p>
              <a:p>
                <a:pPr marL="0" indent="0" algn="l">
                  <a:buNone/>
                </a:pPr>
                <a:endParaRPr lang="en-US" sz="1600" dirty="0"/>
              </a:p>
              <a:p>
                <a:pPr marL="0" indent="0" algn="l">
                  <a:buNone/>
                </a:pPr>
                <a:endParaRPr lang="en-US" sz="1600" dirty="0"/>
              </a:p>
              <a:p>
                <a:pPr marL="0" indent="0" algn="l">
                  <a:buNone/>
                </a:pPr>
                <a:endParaRPr lang="en-US" sz="1600" dirty="0"/>
              </a:p>
              <a:p>
                <a:pPr marL="0" indent="0" algn="l">
                  <a:buNone/>
                </a:pPr>
                <a:endParaRPr lang="en-US" sz="1600" dirty="0"/>
              </a:p>
              <a:p>
                <a:pPr marL="0" indent="0" algn="l">
                  <a:buNone/>
                </a:pPr>
                <a:endParaRPr lang="en-US" sz="1600" dirty="0"/>
              </a:p>
            </p:txBody>
          </p:sp>
        </mc:Choice>
        <mc:Fallback xmlns="">
          <p:sp>
            <p:nvSpPr>
              <p:cNvPr id="4" name="Content Placeholder 3">
                <a:extLst>
                  <a:ext uri="{FF2B5EF4-FFF2-40B4-BE49-F238E27FC236}">
                    <a16:creationId xmlns:a16="http://schemas.microsoft.com/office/drawing/2014/main" id="{7F2A67FA-B277-7FF0-B164-D6C2FDC8D817}"/>
                  </a:ext>
                </a:extLst>
              </p:cNvPr>
              <p:cNvSpPr>
                <a:spLocks noGrp="1" noRot="1" noChangeAspect="1" noMove="1" noResize="1" noEditPoints="1" noAdjustHandles="1" noChangeArrowheads="1" noChangeShapeType="1" noTextEdit="1"/>
              </p:cNvSpPr>
              <p:nvPr>
                <p:ph idx="1"/>
              </p:nvPr>
            </p:nvSpPr>
            <p:spPr>
              <a:xfrm>
                <a:off x="913795" y="1604865"/>
                <a:ext cx="9405862" cy="4758613"/>
              </a:xfrm>
              <a:blipFill>
                <a:blip r:embed="rId2"/>
                <a:stretch>
                  <a:fillRect l="-778" b="-1024"/>
                </a:stretch>
              </a:blipFill>
            </p:spPr>
            <p:txBody>
              <a:bodyPr/>
              <a:lstStyle/>
              <a:p>
                <a:r>
                  <a:rPr lang="en-IN">
                    <a:noFill/>
                  </a:rPr>
                  <a:t> </a:t>
                </a:r>
              </a:p>
            </p:txBody>
          </p:sp>
        </mc:Fallback>
      </mc:AlternateContent>
    </p:spTree>
    <p:extLst>
      <p:ext uri="{BB962C8B-B14F-4D97-AF65-F5344CB8AC3E}">
        <p14:creationId xmlns:p14="http://schemas.microsoft.com/office/powerpoint/2010/main" val="1212549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995265"/>
          </a:xfrm>
        </p:spPr>
        <p:txBody>
          <a:bodyPr/>
          <a:lstStyle/>
          <a:p>
            <a:r>
              <a:rPr lang="en-US" dirty="0"/>
              <a:t>Matrix factorization</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1959428"/>
            <a:ext cx="9863063" cy="4404049"/>
          </a:xfrm>
        </p:spPr>
        <p:txBody>
          <a:bodyPr>
            <a:normAutofit/>
          </a:bodyPr>
          <a:lstStyle/>
          <a:p>
            <a:r>
              <a:rPr lang="en-US" sz="1800" dirty="0"/>
              <a:t>Matrix Factorization, in recommendation system is a technique to decompose the user-item matrix into two lower dimensional matrices, one for the users and other for the items. </a:t>
            </a:r>
          </a:p>
          <a:p>
            <a:pPr marL="0" indent="0">
              <a:buNone/>
            </a:pPr>
            <a:endParaRPr lang="en-US" sz="1800" dirty="0"/>
          </a:p>
          <a:p>
            <a:r>
              <a:rPr lang="en-US" sz="1800" dirty="0"/>
              <a:t>Matrix Factorization helps in finding out the missing value in user-item matrix by capturing the similarity between different other users and items. </a:t>
            </a:r>
          </a:p>
          <a:p>
            <a:pPr marL="0" indent="0">
              <a:buNone/>
            </a:pPr>
            <a:endParaRPr lang="en-US" sz="1800" dirty="0"/>
          </a:p>
          <a:p>
            <a:r>
              <a:rPr lang="en-US" sz="1800" dirty="0"/>
              <a:t>In this work we have gone through </a:t>
            </a:r>
            <a:r>
              <a:rPr lang="en-US" sz="1800" b="1" dirty="0"/>
              <a:t>NMF (Non-Negative Matrix Factorization) </a:t>
            </a:r>
            <a:r>
              <a:rPr lang="en-US" sz="1800" dirty="0"/>
              <a:t>and</a:t>
            </a:r>
            <a:r>
              <a:rPr lang="en-US" sz="1800" b="1" dirty="0"/>
              <a:t> SVD (Single-Valued Decomposition) </a:t>
            </a:r>
            <a:r>
              <a:rPr lang="en-US" sz="1800" dirty="0"/>
              <a:t>with the help of Surprise library for Recommendation System.</a:t>
            </a:r>
          </a:p>
        </p:txBody>
      </p:sp>
    </p:spTree>
    <p:extLst>
      <p:ext uri="{BB962C8B-B14F-4D97-AF65-F5344CB8AC3E}">
        <p14:creationId xmlns:p14="http://schemas.microsoft.com/office/powerpoint/2010/main" val="567998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8F807-9A9C-198F-AF81-501FBBA07F16}"/>
              </a:ext>
            </a:extLst>
          </p:cNvPr>
          <p:cNvSpPr txBox="1"/>
          <p:nvPr/>
        </p:nvSpPr>
        <p:spPr>
          <a:xfrm>
            <a:off x="5206482" y="5281127"/>
            <a:ext cx="2845836" cy="369332"/>
          </a:xfrm>
          <a:prstGeom prst="rect">
            <a:avLst/>
          </a:prstGeom>
          <a:noFill/>
        </p:spPr>
        <p:txBody>
          <a:bodyPr wrap="square" rtlCol="0">
            <a:spAutoFit/>
          </a:bodyPr>
          <a:lstStyle/>
          <a:p>
            <a:r>
              <a:rPr lang="en-US" dirty="0"/>
              <a:t>Matrix Factorization</a:t>
            </a:r>
            <a:endParaRPr lang="en-IN" dirty="0"/>
          </a:p>
        </p:txBody>
      </p:sp>
      <p:pic>
        <p:nvPicPr>
          <p:cNvPr id="4" name="Picture 3">
            <a:extLst>
              <a:ext uri="{FF2B5EF4-FFF2-40B4-BE49-F238E27FC236}">
                <a16:creationId xmlns:a16="http://schemas.microsoft.com/office/drawing/2014/main" id="{32D78450-FB78-A8D9-7685-50BB7250F3D5}"/>
              </a:ext>
            </a:extLst>
          </p:cNvPr>
          <p:cNvPicPr>
            <a:picLocks noChangeAspect="1"/>
          </p:cNvPicPr>
          <p:nvPr/>
        </p:nvPicPr>
        <p:blipFill>
          <a:blip r:embed="rId2"/>
          <a:stretch>
            <a:fillRect/>
          </a:stretch>
        </p:blipFill>
        <p:spPr>
          <a:xfrm>
            <a:off x="1528956" y="2044084"/>
            <a:ext cx="9346691" cy="3050430"/>
          </a:xfrm>
          <a:prstGeom prst="rect">
            <a:avLst/>
          </a:prstGeom>
        </p:spPr>
      </p:pic>
    </p:spTree>
    <p:extLst>
      <p:ext uri="{BB962C8B-B14F-4D97-AF65-F5344CB8AC3E}">
        <p14:creationId xmlns:p14="http://schemas.microsoft.com/office/powerpoint/2010/main" val="3092196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995265"/>
          </a:xfrm>
        </p:spPr>
        <p:txBody>
          <a:bodyPr/>
          <a:lstStyle/>
          <a:p>
            <a:r>
              <a:rPr lang="en-US" dirty="0"/>
              <a:t>NMF vs SVD</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1959428"/>
            <a:ext cx="9863063" cy="4404049"/>
          </a:xfrm>
        </p:spPr>
        <p:txBody>
          <a:bodyPr>
            <a:noAutofit/>
          </a:bodyPr>
          <a:lstStyle/>
          <a:p>
            <a:pPr algn="l">
              <a:buFont typeface="+mj-lt"/>
              <a:buAutoNum type="arabicPeriod"/>
            </a:pPr>
            <a:r>
              <a:rPr lang="en-US" sz="1700" b="0" i="0" dirty="0">
                <a:effectLst/>
                <a:latin typeface="Söhne"/>
              </a:rPr>
              <a:t>Non-negativity constraint: One of the main differences between NMF and SVD is that NMF enforces a non-negativity constraint on the factor matrices, while SVD does not. </a:t>
            </a:r>
          </a:p>
          <a:p>
            <a:pPr algn="l">
              <a:buFont typeface="+mj-lt"/>
              <a:buAutoNum type="arabicPeriod"/>
            </a:pPr>
            <a:r>
              <a:rPr lang="en-US" sz="1700" b="0" i="0" dirty="0">
                <a:effectLst/>
                <a:latin typeface="Söhne"/>
              </a:rPr>
              <a:t>Computational complexity: SVD is generally faster and more computationally efficient than NMF, especially for large matrices. SVD has a well-established mathematical theory and many efficient algorithms for its computation, while NMF can be more challenging to compute, especially when the matrix is high-dimensional.</a:t>
            </a:r>
          </a:p>
          <a:p>
            <a:pPr algn="l">
              <a:buFont typeface="+mj-lt"/>
              <a:buAutoNum type="arabicPeriod"/>
            </a:pPr>
            <a:r>
              <a:rPr lang="en-US" sz="1700" b="0" i="0" dirty="0">
                <a:effectLst/>
                <a:latin typeface="Söhne"/>
              </a:rPr>
              <a:t>Loss function: NMF and SVD use different loss functions to measure the quality of the factorization. NMF minimizes the </a:t>
            </a:r>
            <a:r>
              <a:rPr lang="en-US" sz="1700" b="0" i="0" dirty="0" err="1">
                <a:effectLst/>
                <a:latin typeface="Söhne"/>
              </a:rPr>
              <a:t>Frobenius</a:t>
            </a:r>
            <a:r>
              <a:rPr lang="en-US" sz="1700" dirty="0">
                <a:effectLst/>
                <a:latin typeface="Söhne"/>
              </a:rPr>
              <a:t>-</a:t>
            </a:r>
            <a:r>
              <a:rPr lang="en-US" sz="1700" b="0" i="0" dirty="0">
                <a:effectLst/>
                <a:latin typeface="Söhne"/>
              </a:rPr>
              <a:t>norm of the difference between the original matrix and its reconstruction, subject to the non-negativity constraint. SVD minimizes the sum of squared errors between the original matrix and its reconstruction, without any additional constraints.</a:t>
            </a:r>
          </a:p>
        </p:txBody>
      </p:sp>
    </p:spTree>
    <p:extLst>
      <p:ext uri="{BB962C8B-B14F-4D97-AF65-F5344CB8AC3E}">
        <p14:creationId xmlns:p14="http://schemas.microsoft.com/office/powerpoint/2010/main" val="11343500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C0A9E8-8D70-A35E-53E2-22621858770F}"/>
              </a:ext>
            </a:extLst>
          </p:cNvPr>
          <p:cNvPicPr>
            <a:picLocks noChangeAspect="1"/>
          </p:cNvPicPr>
          <p:nvPr/>
        </p:nvPicPr>
        <p:blipFill>
          <a:blip r:embed="rId2"/>
          <a:stretch>
            <a:fillRect/>
          </a:stretch>
        </p:blipFill>
        <p:spPr>
          <a:xfrm>
            <a:off x="1257716" y="992440"/>
            <a:ext cx="4266005" cy="3354033"/>
          </a:xfrm>
          <a:prstGeom prst="rect">
            <a:avLst/>
          </a:prstGeom>
        </p:spPr>
      </p:pic>
      <p:sp>
        <p:nvSpPr>
          <p:cNvPr id="4" name="TextBox 3">
            <a:extLst>
              <a:ext uri="{FF2B5EF4-FFF2-40B4-BE49-F238E27FC236}">
                <a16:creationId xmlns:a16="http://schemas.microsoft.com/office/drawing/2014/main" id="{A5546463-7B5A-1047-1A41-9B410555F24A}"/>
              </a:ext>
            </a:extLst>
          </p:cNvPr>
          <p:cNvSpPr txBox="1"/>
          <p:nvPr/>
        </p:nvSpPr>
        <p:spPr>
          <a:xfrm>
            <a:off x="699796" y="4889241"/>
            <a:ext cx="10879494" cy="1593578"/>
          </a:xfrm>
          <a:prstGeom prst="rect">
            <a:avLst/>
          </a:prstGeom>
          <a:noFill/>
        </p:spPr>
        <p:txBody>
          <a:bodyPr wrap="square" rtlCol="0">
            <a:spAutoFit/>
          </a:bodyPr>
          <a:lstStyle/>
          <a:p>
            <a:pPr marL="1342390" marR="1336040" indent="-6350">
              <a:lnSpc>
                <a:spcPct val="110000"/>
              </a:lnSpc>
              <a:spcAft>
                <a:spcPts val="15"/>
              </a:spcAft>
            </a:pPr>
            <a:r>
              <a:rPr lang="en-US" dirty="0"/>
              <a:t>The above graphs are showing how the RMSE was varying with the </a:t>
            </a:r>
            <a:r>
              <a:rPr lang="en-US" dirty="0" err="1"/>
              <a:t>n_factors</a:t>
            </a:r>
            <a:r>
              <a:rPr lang="en-US" dirty="0"/>
              <a:t> value which is a parameter of NMF.</a:t>
            </a:r>
          </a:p>
          <a:p>
            <a:pPr marL="1342390" marR="1336040" indent="-6350">
              <a:lnSpc>
                <a:spcPct val="110000"/>
              </a:lnSpc>
              <a:spcAft>
                <a:spcPts val="15"/>
              </a:spcAft>
            </a:pPr>
            <a:endParaRPr lang="en-US" dirty="0"/>
          </a:p>
          <a:p>
            <a:pPr marL="1342390" marR="1336040" indent="-6350">
              <a:lnSpc>
                <a:spcPct val="110000"/>
              </a:lnSpc>
              <a:spcAft>
                <a:spcPts val="15"/>
              </a:spcAft>
            </a:pPr>
            <a:r>
              <a:rPr lang="en-US" dirty="0"/>
              <a:t>Fig(</a:t>
            </a:r>
            <a:r>
              <a:rPr lang="en-US" dirty="0" err="1"/>
              <a:t>i</a:t>
            </a:r>
            <a:r>
              <a:rPr lang="en-US" dirty="0"/>
              <a:t>) is dealing with VADER (NLTK) sentiment analyzer and Fig(ii) is dealing with BERT Sentiment Analyzer.</a:t>
            </a:r>
            <a:endParaRPr lang="en-IN" dirty="0"/>
          </a:p>
        </p:txBody>
      </p:sp>
      <p:pic>
        <p:nvPicPr>
          <p:cNvPr id="5" name="Picture 4">
            <a:extLst>
              <a:ext uri="{FF2B5EF4-FFF2-40B4-BE49-F238E27FC236}">
                <a16:creationId xmlns:a16="http://schemas.microsoft.com/office/drawing/2014/main" id="{1640B9AC-E46E-035E-C1A8-B50CAE83BEDF}"/>
              </a:ext>
            </a:extLst>
          </p:cNvPr>
          <p:cNvPicPr>
            <a:picLocks noChangeAspect="1"/>
          </p:cNvPicPr>
          <p:nvPr/>
        </p:nvPicPr>
        <p:blipFill>
          <a:blip r:embed="rId3"/>
          <a:stretch>
            <a:fillRect/>
          </a:stretch>
        </p:blipFill>
        <p:spPr>
          <a:xfrm>
            <a:off x="6772852" y="992440"/>
            <a:ext cx="4335213" cy="3354033"/>
          </a:xfrm>
          <a:prstGeom prst="rect">
            <a:avLst/>
          </a:prstGeom>
        </p:spPr>
      </p:pic>
    </p:spTree>
    <p:extLst>
      <p:ext uri="{BB962C8B-B14F-4D97-AF65-F5344CB8AC3E}">
        <p14:creationId xmlns:p14="http://schemas.microsoft.com/office/powerpoint/2010/main" val="28762811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FC2-63C8-F176-0F2E-B5972DFE8BEF}"/>
              </a:ext>
            </a:extLst>
          </p:cNvPr>
          <p:cNvSpPr>
            <a:spLocks noGrp="1"/>
          </p:cNvSpPr>
          <p:nvPr>
            <p:ph type="title"/>
          </p:nvPr>
        </p:nvSpPr>
        <p:spPr/>
        <p:txBody>
          <a:bodyPr/>
          <a:lstStyle/>
          <a:p>
            <a:r>
              <a:rPr lang="en-US" dirty="0"/>
              <a:t>Project AIM</a:t>
            </a:r>
            <a:endParaRPr lang="en-IN" dirty="0"/>
          </a:p>
        </p:txBody>
      </p:sp>
      <p:sp>
        <p:nvSpPr>
          <p:cNvPr id="3" name="Content Placeholder 2">
            <a:extLst>
              <a:ext uri="{FF2B5EF4-FFF2-40B4-BE49-F238E27FC236}">
                <a16:creationId xmlns:a16="http://schemas.microsoft.com/office/drawing/2014/main" id="{1BC80230-7B94-BFA2-89E3-72EA498E806B}"/>
              </a:ext>
            </a:extLst>
          </p:cNvPr>
          <p:cNvSpPr>
            <a:spLocks noGrp="1"/>
          </p:cNvSpPr>
          <p:nvPr>
            <p:ph idx="1"/>
          </p:nvPr>
        </p:nvSpPr>
        <p:spPr/>
        <p:txBody>
          <a:bodyPr/>
          <a:lstStyle/>
          <a:p>
            <a:pPr marL="0" indent="0">
              <a:buNone/>
            </a:pPr>
            <a:r>
              <a:rPr lang="en-US" dirty="0"/>
              <a:t>The aim of our project is to create a personalized book recommendation system for consumers based on their reading inclinations. </a:t>
            </a:r>
          </a:p>
          <a:p>
            <a:pPr marL="0" indent="0">
              <a:buNone/>
            </a:pPr>
            <a:r>
              <a:rPr lang="en-US" dirty="0"/>
              <a:t>Machine learning techniques will be used by the system to assess user activity and make book suggestions that are relevant to their tastes.</a:t>
            </a:r>
          </a:p>
          <a:p>
            <a:pPr marL="0" indent="0">
              <a:buNone/>
            </a:pPr>
            <a:r>
              <a:rPr lang="en-US" dirty="0"/>
              <a:t> In our work, we are mainly focusing on the past ratings and reviews provided by the user to various books to get best books for each user.</a:t>
            </a:r>
            <a:endParaRPr lang="en-IN" dirty="0"/>
          </a:p>
        </p:txBody>
      </p:sp>
    </p:spTree>
    <p:extLst>
      <p:ext uri="{BB962C8B-B14F-4D97-AF65-F5344CB8AC3E}">
        <p14:creationId xmlns:p14="http://schemas.microsoft.com/office/powerpoint/2010/main" val="1876272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23319" y="609600"/>
            <a:ext cx="10353761" cy="995265"/>
          </a:xfrm>
        </p:spPr>
        <p:txBody>
          <a:bodyPr/>
          <a:lstStyle/>
          <a:p>
            <a:r>
              <a:rPr lang="en-US" dirty="0"/>
              <a:t>Testing and result</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1810140"/>
            <a:ext cx="9863063" cy="4553338"/>
          </a:xfrm>
        </p:spPr>
        <p:txBody>
          <a:bodyPr>
            <a:normAutofit/>
          </a:bodyPr>
          <a:lstStyle/>
          <a:p>
            <a:pPr marL="0" indent="0" algn="l">
              <a:buNone/>
            </a:pPr>
            <a:r>
              <a:rPr lang="en-US" sz="1800" dirty="0">
                <a:effectLst/>
                <a:latin typeface="Söhne"/>
              </a:rPr>
              <a:t>Tested the models on the testing dataset and found the following result – </a:t>
            </a:r>
          </a:p>
          <a:p>
            <a:pPr marL="0" indent="0" algn="l">
              <a:buNone/>
            </a:pPr>
            <a:endParaRPr lang="en-US" sz="1800" b="0" i="0" dirty="0">
              <a:effectLst/>
              <a:latin typeface="Söhne"/>
            </a:endParaRPr>
          </a:p>
        </p:txBody>
      </p:sp>
      <p:pic>
        <p:nvPicPr>
          <p:cNvPr id="5" name="Picture 4">
            <a:extLst>
              <a:ext uri="{FF2B5EF4-FFF2-40B4-BE49-F238E27FC236}">
                <a16:creationId xmlns:a16="http://schemas.microsoft.com/office/drawing/2014/main" id="{0A33BB22-4DB6-09A8-EEB6-6076EDD873CF}"/>
              </a:ext>
            </a:extLst>
          </p:cNvPr>
          <p:cNvPicPr>
            <a:picLocks noChangeAspect="1"/>
          </p:cNvPicPr>
          <p:nvPr/>
        </p:nvPicPr>
        <p:blipFill>
          <a:blip r:embed="rId2"/>
          <a:stretch>
            <a:fillRect/>
          </a:stretch>
        </p:blipFill>
        <p:spPr>
          <a:xfrm>
            <a:off x="2953451" y="2722599"/>
            <a:ext cx="6843692" cy="3525801"/>
          </a:xfrm>
          <a:prstGeom prst="rect">
            <a:avLst/>
          </a:prstGeom>
        </p:spPr>
      </p:pic>
    </p:spTree>
    <p:extLst>
      <p:ext uri="{BB962C8B-B14F-4D97-AF65-F5344CB8AC3E}">
        <p14:creationId xmlns:p14="http://schemas.microsoft.com/office/powerpoint/2010/main" val="2488067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221E8-4ABB-E655-6E3E-5D85BF36BB89}"/>
              </a:ext>
            </a:extLst>
          </p:cNvPr>
          <p:cNvSpPr txBox="1"/>
          <p:nvPr/>
        </p:nvSpPr>
        <p:spPr>
          <a:xfrm>
            <a:off x="251928" y="321437"/>
            <a:ext cx="4665306" cy="553998"/>
          </a:xfrm>
          <a:prstGeom prst="rect">
            <a:avLst/>
          </a:prstGeom>
          <a:noFill/>
        </p:spPr>
        <p:txBody>
          <a:bodyPr wrap="square" rtlCol="0">
            <a:spAutoFit/>
          </a:bodyPr>
          <a:lstStyle/>
          <a:p>
            <a:r>
              <a:rPr lang="en-US" sz="3000" b="1" u="sng" dirty="0"/>
              <a:t>TOOLS</a:t>
            </a:r>
            <a:r>
              <a:rPr lang="en-US" sz="2500" b="1" u="sng" dirty="0"/>
              <a:t> </a:t>
            </a:r>
            <a:endParaRPr lang="en-IN" sz="2500" b="1" u="sng" dirty="0"/>
          </a:p>
        </p:txBody>
      </p:sp>
      <p:pic>
        <p:nvPicPr>
          <p:cNvPr id="3" name="Picture 2">
            <a:extLst>
              <a:ext uri="{FF2B5EF4-FFF2-40B4-BE49-F238E27FC236}">
                <a16:creationId xmlns:a16="http://schemas.microsoft.com/office/drawing/2014/main" id="{712A1F88-BFBE-6F01-87B6-A40F15041B62}"/>
              </a:ext>
            </a:extLst>
          </p:cNvPr>
          <p:cNvPicPr>
            <a:picLocks noChangeAspect="1"/>
          </p:cNvPicPr>
          <p:nvPr/>
        </p:nvPicPr>
        <p:blipFill>
          <a:blip r:embed="rId2"/>
          <a:stretch>
            <a:fillRect/>
          </a:stretch>
        </p:blipFill>
        <p:spPr>
          <a:xfrm>
            <a:off x="8192277" y="748490"/>
            <a:ext cx="2850077" cy="1603168"/>
          </a:xfrm>
          <a:prstGeom prst="rect">
            <a:avLst/>
          </a:prstGeom>
        </p:spPr>
      </p:pic>
      <p:pic>
        <p:nvPicPr>
          <p:cNvPr id="1026" name="Picture 2" descr="scikit-learn - Wikipedia">
            <a:extLst>
              <a:ext uri="{FF2B5EF4-FFF2-40B4-BE49-F238E27FC236}">
                <a16:creationId xmlns:a16="http://schemas.microsoft.com/office/drawing/2014/main" id="{66903B86-76E1-3D0F-304C-8A28DAC55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458" y="4663416"/>
            <a:ext cx="2978021" cy="1603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rogramming language) - Wikipedia">
            <a:extLst>
              <a:ext uri="{FF2B5EF4-FFF2-40B4-BE49-F238E27FC236}">
                <a16:creationId xmlns:a16="http://schemas.microsoft.com/office/drawing/2014/main" id="{7B7E1739-282E-4350-0677-63812ED53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42" y="1730879"/>
            <a:ext cx="2071492" cy="2270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Py (Numerical Python). NumPy is an open source Python library… | by  Vatsal Sharma | Medium">
            <a:extLst>
              <a:ext uri="{FF2B5EF4-FFF2-40B4-BE49-F238E27FC236}">
                <a16:creationId xmlns:a16="http://schemas.microsoft.com/office/drawing/2014/main" id="{9EF9413C-7596-4B3D-20A6-14C0C96B0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3842" y="310788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21995F-1940-7A0E-CA20-048E674C41DF}"/>
              </a:ext>
            </a:extLst>
          </p:cNvPr>
          <p:cNvPicPr>
            <a:picLocks noChangeAspect="1"/>
          </p:cNvPicPr>
          <p:nvPr/>
        </p:nvPicPr>
        <p:blipFill>
          <a:blip r:embed="rId6"/>
          <a:stretch>
            <a:fillRect/>
          </a:stretch>
        </p:blipFill>
        <p:spPr>
          <a:xfrm>
            <a:off x="5635204" y="3082155"/>
            <a:ext cx="3523763" cy="1424188"/>
          </a:xfrm>
          <a:prstGeom prst="rect">
            <a:avLst/>
          </a:prstGeom>
        </p:spPr>
      </p:pic>
      <p:pic>
        <p:nvPicPr>
          <p:cNvPr id="5" name="Picture 4">
            <a:extLst>
              <a:ext uri="{FF2B5EF4-FFF2-40B4-BE49-F238E27FC236}">
                <a16:creationId xmlns:a16="http://schemas.microsoft.com/office/drawing/2014/main" id="{806A5F0C-548E-FA2D-7B3E-3F22E333F337}"/>
              </a:ext>
            </a:extLst>
          </p:cNvPr>
          <p:cNvPicPr>
            <a:picLocks noChangeAspect="1"/>
          </p:cNvPicPr>
          <p:nvPr/>
        </p:nvPicPr>
        <p:blipFill>
          <a:blip r:embed="rId7"/>
          <a:stretch>
            <a:fillRect/>
          </a:stretch>
        </p:blipFill>
        <p:spPr>
          <a:xfrm>
            <a:off x="1801028" y="4393438"/>
            <a:ext cx="2143125" cy="2143125"/>
          </a:xfrm>
          <a:prstGeom prst="rect">
            <a:avLst/>
          </a:prstGeom>
        </p:spPr>
      </p:pic>
      <p:pic>
        <p:nvPicPr>
          <p:cNvPr id="6" name="Picture 5">
            <a:extLst>
              <a:ext uri="{FF2B5EF4-FFF2-40B4-BE49-F238E27FC236}">
                <a16:creationId xmlns:a16="http://schemas.microsoft.com/office/drawing/2014/main" id="{71D21675-4A7E-6C93-DCFF-A9A392F3FB1A}"/>
              </a:ext>
            </a:extLst>
          </p:cNvPr>
          <p:cNvPicPr>
            <a:picLocks noChangeAspect="1"/>
          </p:cNvPicPr>
          <p:nvPr/>
        </p:nvPicPr>
        <p:blipFill>
          <a:blip r:embed="rId8"/>
          <a:stretch>
            <a:fillRect/>
          </a:stretch>
        </p:blipFill>
        <p:spPr>
          <a:xfrm>
            <a:off x="4014741" y="1073020"/>
            <a:ext cx="2638425" cy="1733550"/>
          </a:xfrm>
          <a:prstGeom prst="rect">
            <a:avLst/>
          </a:prstGeom>
        </p:spPr>
      </p:pic>
    </p:spTree>
    <p:extLst>
      <p:ext uri="{BB962C8B-B14F-4D97-AF65-F5344CB8AC3E}">
        <p14:creationId xmlns:p14="http://schemas.microsoft.com/office/powerpoint/2010/main" val="26445964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995265"/>
          </a:xfrm>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1987420"/>
            <a:ext cx="9863063" cy="4376057"/>
          </a:xfrm>
        </p:spPr>
        <p:txBody>
          <a:bodyPr>
            <a:normAutofit/>
          </a:bodyPr>
          <a:lstStyle/>
          <a:p>
            <a:r>
              <a:rPr lang="en-US" sz="1800" dirty="0"/>
              <a:t>Good Recommendation System is very important to give the people best experience and results. </a:t>
            </a:r>
          </a:p>
          <a:p>
            <a:r>
              <a:rPr lang="en-US" sz="1800" dirty="0"/>
              <a:t>We have tried to built the same and tried few methods to recommend the books to the user including the KNN and Matrix Factorization and this is mainly focusing on Ratings and Reviews given by the users.</a:t>
            </a:r>
          </a:p>
          <a:p>
            <a:r>
              <a:rPr lang="en-US" sz="1800" dirty="0"/>
              <a:t>We have also focused on the sentiment analysis of the reviews for which we have used two different techniques – VADER and BERT. </a:t>
            </a:r>
          </a:p>
          <a:p>
            <a:r>
              <a:rPr lang="en-US" sz="1800" dirty="0"/>
              <a:t>The RMSE and precision are pretty good but recall is not so impressive as our result is suffering from Precision-Recall Trade-off.</a:t>
            </a:r>
            <a:endParaRPr lang="en-US" sz="1800" b="0" i="0" dirty="0">
              <a:effectLst/>
              <a:latin typeface="Söhne"/>
            </a:endParaRPr>
          </a:p>
        </p:txBody>
      </p:sp>
    </p:spTree>
    <p:extLst>
      <p:ext uri="{BB962C8B-B14F-4D97-AF65-F5344CB8AC3E}">
        <p14:creationId xmlns:p14="http://schemas.microsoft.com/office/powerpoint/2010/main" val="3992576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4" y="609600"/>
            <a:ext cx="10353761" cy="995265"/>
          </a:xfrm>
        </p:spPr>
        <p:txBody>
          <a:bodyPr/>
          <a:lstStyle/>
          <a:p>
            <a:r>
              <a:rPr lang="en-US" dirty="0"/>
              <a:t>Future work</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2127380"/>
            <a:ext cx="9863063" cy="4236097"/>
          </a:xfrm>
        </p:spPr>
        <p:txBody>
          <a:bodyPr>
            <a:normAutofit/>
          </a:bodyPr>
          <a:lstStyle/>
          <a:p>
            <a:pPr marL="0" indent="0">
              <a:buNone/>
            </a:pPr>
            <a:r>
              <a:rPr lang="en-US" sz="1800" dirty="0"/>
              <a:t>After trying several Machine Learning techniques, we can go for the Neural Network method to build the recommendation system. </a:t>
            </a:r>
          </a:p>
          <a:p>
            <a:pPr marL="0" indent="0">
              <a:buNone/>
            </a:pPr>
            <a:endParaRPr lang="en-US" sz="1800" dirty="0"/>
          </a:p>
          <a:p>
            <a:pPr marL="0" indent="0">
              <a:buNone/>
            </a:pPr>
            <a:r>
              <a:rPr lang="en-US" sz="1800" dirty="0"/>
              <a:t>One popular method to build recommendation system is Neural Collaborative Filtering which uses MLP (Multi-Layered Perceptron) and Matrix Factorization to capture the features and similarity. </a:t>
            </a:r>
          </a:p>
          <a:p>
            <a:pPr marL="0" indent="0">
              <a:buNone/>
            </a:pPr>
            <a:endParaRPr lang="en-US" sz="1800" dirty="0"/>
          </a:p>
        </p:txBody>
      </p:sp>
    </p:spTree>
    <p:extLst>
      <p:ext uri="{BB962C8B-B14F-4D97-AF65-F5344CB8AC3E}">
        <p14:creationId xmlns:p14="http://schemas.microsoft.com/office/powerpoint/2010/main" val="42490799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3795" y="609600"/>
            <a:ext cx="10353761" cy="995265"/>
          </a:xfrm>
        </p:spPr>
        <p:txBody>
          <a:bodyPr/>
          <a:lstStyle/>
          <a:p>
            <a:r>
              <a:rPr lang="en-US" dirty="0"/>
              <a:t>Reference</a:t>
            </a:r>
            <a:endParaRPr lang="en-IN" dirty="0"/>
          </a:p>
        </p:txBody>
      </p:sp>
      <p:sp>
        <p:nvSpPr>
          <p:cNvPr id="4" name="Content Placeholder 3">
            <a:extLst>
              <a:ext uri="{FF2B5EF4-FFF2-40B4-BE49-F238E27FC236}">
                <a16:creationId xmlns:a16="http://schemas.microsoft.com/office/drawing/2014/main" id="{7F2A67FA-B277-7FF0-B164-D6C2FDC8D817}"/>
              </a:ext>
            </a:extLst>
          </p:cNvPr>
          <p:cNvSpPr>
            <a:spLocks noGrp="1"/>
          </p:cNvSpPr>
          <p:nvPr>
            <p:ph idx="1"/>
          </p:nvPr>
        </p:nvSpPr>
        <p:spPr>
          <a:xfrm>
            <a:off x="913794" y="1987420"/>
            <a:ext cx="9863063" cy="4376057"/>
          </a:xfrm>
        </p:spPr>
        <p:txBody>
          <a:bodyPr>
            <a:normAutofit/>
          </a:bodyPr>
          <a:lstStyle/>
          <a:p>
            <a:pPr marL="0" indent="0">
              <a:buNone/>
            </a:pPr>
            <a:r>
              <a:rPr lang="en-US" sz="1800" b="0" i="0" dirty="0">
                <a:effectLst/>
                <a:latin typeface="Söhne"/>
              </a:rPr>
              <a:t>[1]. </a:t>
            </a:r>
            <a:r>
              <a:rPr lang="en-IN" sz="1800" dirty="0" err="1">
                <a:effectLst/>
                <a:latin typeface="Cambria" panose="02040503050406030204" pitchFamily="18" charset="0"/>
                <a:ea typeface="Cambria" panose="02040503050406030204" pitchFamily="18" charset="0"/>
                <a:cs typeface="Cambria" panose="02040503050406030204" pitchFamily="18" charset="0"/>
              </a:rPr>
              <a:t>Cach</a:t>
            </a:r>
            <a:r>
              <a:rPr lang="en-IN" sz="1800" dirty="0">
                <a:effectLst/>
                <a:latin typeface="Cambria" panose="02040503050406030204" pitchFamily="18" charset="0"/>
                <a:ea typeface="Cambria" panose="02040503050406030204" pitchFamily="18" charset="0"/>
                <a:cs typeface="Cambria" panose="02040503050406030204" pitchFamily="18" charset="0"/>
              </a:rPr>
              <a:t> N. Dang , María N. Moreno-García and Fernando De la </a:t>
            </a:r>
            <a:r>
              <a:rPr lang="en-IN" sz="1800" dirty="0" err="1">
                <a:effectLst/>
                <a:latin typeface="Cambria" panose="02040503050406030204" pitchFamily="18" charset="0"/>
                <a:ea typeface="Cambria" panose="02040503050406030204" pitchFamily="18" charset="0"/>
                <a:cs typeface="Cambria" panose="02040503050406030204" pitchFamily="18" charset="0"/>
              </a:rPr>
              <a:t>Prieta</a:t>
            </a:r>
            <a:r>
              <a:rPr lang="en-IN" sz="1800" dirty="0">
                <a:effectLst/>
                <a:latin typeface="Cambria" panose="02040503050406030204" pitchFamily="18" charset="0"/>
                <a:ea typeface="Cambria" panose="02040503050406030204" pitchFamily="18" charset="0"/>
                <a:cs typeface="Cambria" panose="02040503050406030204" pitchFamily="18" charset="0"/>
              </a:rPr>
              <a:t> ; Using Deep learning and Matrix-</a:t>
            </a:r>
            <a:r>
              <a:rPr lang="en-IN" sz="1800" dirty="0" err="1">
                <a:effectLst/>
                <a:latin typeface="Cambria" panose="02040503050406030204" pitchFamily="18" charset="0"/>
                <a:ea typeface="Cambria" panose="02040503050406030204" pitchFamily="18" charset="0"/>
                <a:cs typeface="Cambria" panose="02040503050406030204" pitchFamily="18" charset="0"/>
              </a:rPr>
              <a:t>Fatorization</a:t>
            </a:r>
            <a:r>
              <a:rPr lang="en-IN" sz="1800" dirty="0">
                <a:effectLst/>
                <a:latin typeface="Cambria" panose="02040503050406030204" pitchFamily="18" charset="0"/>
                <a:ea typeface="Cambria" panose="02040503050406030204" pitchFamily="18" charset="0"/>
                <a:cs typeface="Cambria" panose="02040503050406030204" pitchFamily="18" charset="0"/>
              </a:rPr>
              <a:t> [</a:t>
            </a:r>
            <a:r>
              <a:rPr lang="en-IN" sz="1800" u="sng" dirty="0" err="1">
                <a:solidFill>
                  <a:schemeClr val="tx2">
                    <a:lumMod val="75000"/>
                  </a:schemeClr>
                </a:solidFill>
                <a:effectLst/>
                <a:latin typeface="Cambria" panose="02040503050406030204" pitchFamily="18" charset="0"/>
                <a:ea typeface="Cambria" panose="02040503050406030204" pitchFamily="18" charset="0"/>
                <a:cs typeface="Cambria" panose="02040503050406030204" pitchFamily="18" charset="0"/>
                <a:hlinkClick r:id="rId2">
                  <a:extLst>
                    <a:ext uri="{A12FA001-AC4F-418D-AE19-62706E023703}">
                      <ahyp:hlinkClr xmlns:ahyp="http://schemas.microsoft.com/office/drawing/2018/hyperlinkcolor" val="tx"/>
                    </a:ext>
                  </a:extLst>
                </a:hlinkClick>
              </a:rPr>
              <a:t>CrossRef</a:t>
            </a:r>
            <a:r>
              <a:rPr lang="en-IN" sz="1800" dirty="0">
                <a:effectLst/>
                <a:latin typeface="Cambria" panose="02040503050406030204" pitchFamily="18" charset="0"/>
                <a:ea typeface="Cambria" panose="02040503050406030204" pitchFamily="18" charset="0"/>
                <a:cs typeface="Cambria" panose="02040503050406030204" pitchFamily="18" charset="0"/>
              </a:rPr>
              <a:t>]</a:t>
            </a:r>
          </a:p>
          <a:p>
            <a:pPr marL="0" indent="0">
              <a:buNone/>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sz="1800" b="0" i="0" dirty="0">
                <a:effectLst/>
                <a:latin typeface="Söhne"/>
              </a:rPr>
              <a:t>[2]. </a:t>
            </a:r>
            <a:r>
              <a:rPr lang="en-IN" sz="1800" dirty="0" err="1">
                <a:effectLst/>
                <a:latin typeface="Cambria" panose="02040503050406030204" pitchFamily="18" charset="0"/>
                <a:ea typeface="Cambria" panose="02040503050406030204" pitchFamily="18" charset="0"/>
                <a:cs typeface="Cambria" panose="02040503050406030204" pitchFamily="18" charset="0"/>
              </a:rPr>
              <a:t>Amel</a:t>
            </a:r>
            <a:r>
              <a:rPr lang="en-IN" sz="1800" dirty="0">
                <a:effectLst/>
                <a:latin typeface="Cambria" panose="02040503050406030204" pitchFamily="18" charset="0"/>
                <a:ea typeface="Cambria" panose="02040503050406030204" pitchFamily="18" charset="0"/>
                <a:cs typeface="Cambria" panose="02040503050406030204" pitchFamily="18" charset="0"/>
              </a:rPr>
              <a:t> ZIANI, Nabiha AZIZI, Didier SCHWAB, </a:t>
            </a:r>
            <a:r>
              <a:rPr lang="en-IN" sz="1800" dirty="0" err="1">
                <a:effectLst/>
                <a:latin typeface="Cambria" panose="02040503050406030204" pitchFamily="18" charset="0"/>
                <a:ea typeface="Cambria" panose="02040503050406030204" pitchFamily="18" charset="0"/>
                <a:cs typeface="Cambria" panose="02040503050406030204" pitchFamily="18" charset="0"/>
              </a:rPr>
              <a:t>Monther</a:t>
            </a:r>
            <a:r>
              <a:rPr lang="en-IN" sz="1800" dirty="0">
                <a:effectLst/>
                <a:latin typeface="Cambria" panose="02040503050406030204" pitchFamily="18" charset="0"/>
                <a:ea typeface="Cambria" panose="02040503050406030204" pitchFamily="18" charset="0"/>
                <a:cs typeface="Cambria" panose="02040503050406030204" pitchFamily="18" charset="0"/>
              </a:rPr>
              <a:t> ALDWAIRI, </a:t>
            </a:r>
            <a:r>
              <a:rPr lang="en-IN" sz="1800" dirty="0" err="1">
                <a:effectLst/>
                <a:latin typeface="Cambria" panose="02040503050406030204" pitchFamily="18" charset="0"/>
                <a:ea typeface="Cambria" panose="02040503050406030204" pitchFamily="18" charset="0"/>
                <a:cs typeface="Cambria" panose="02040503050406030204" pitchFamily="18" charset="0"/>
              </a:rPr>
              <a:t>Nassira</a:t>
            </a:r>
            <a:r>
              <a:rPr lang="en-IN" sz="1800" dirty="0">
                <a:effectLst/>
                <a:latin typeface="Cambria" panose="02040503050406030204" pitchFamily="18" charset="0"/>
                <a:ea typeface="Cambria" panose="02040503050406030204" pitchFamily="18" charset="0"/>
                <a:cs typeface="Cambria" panose="02040503050406030204" pitchFamily="18" charset="0"/>
              </a:rPr>
              <a:t> CHEKKAI,  Djamel ZENAKHRA, Soraya CHERIGUENE; Recommendation system through sentiment analysis [</a:t>
            </a:r>
            <a:r>
              <a:rPr lang="en-IN" sz="1800" u="sng" dirty="0" err="1">
                <a:solidFill>
                  <a:schemeClr val="tx2">
                    <a:lumMod val="75000"/>
                  </a:schemeClr>
                </a:solidFill>
                <a:effectLst/>
                <a:latin typeface="Cambria" panose="02040503050406030204" pitchFamily="18" charset="0"/>
                <a:ea typeface="Cambria" panose="02040503050406030204" pitchFamily="18" charset="0"/>
                <a:cs typeface="Cambria" panose="02040503050406030204" pitchFamily="18" charset="0"/>
                <a:hlinkClick r:id="rId3">
                  <a:extLst>
                    <a:ext uri="{A12FA001-AC4F-418D-AE19-62706E023703}">
                      <ahyp:hlinkClr xmlns:ahyp="http://schemas.microsoft.com/office/drawing/2018/hyperlinkcolor" val="tx"/>
                    </a:ext>
                  </a:extLst>
                </a:hlinkClick>
              </a:rPr>
              <a:t>CrossRef</a:t>
            </a:r>
            <a:r>
              <a:rPr lang="en-IN" sz="1800" dirty="0">
                <a:effectLst/>
                <a:latin typeface="Cambria" panose="02040503050406030204" pitchFamily="18" charset="0"/>
                <a:ea typeface="Cambria" panose="02040503050406030204" pitchFamily="18" charset="0"/>
                <a:cs typeface="Cambria" panose="02040503050406030204" pitchFamily="18" charset="0"/>
              </a:rPr>
              <a:t>]</a:t>
            </a:r>
          </a:p>
          <a:p>
            <a:pPr marL="0" indent="0">
              <a:buNone/>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sz="1800" b="0" i="0" dirty="0">
                <a:effectLst/>
                <a:latin typeface="Söhne"/>
              </a:rPr>
              <a:t>[3]. </a:t>
            </a:r>
            <a:r>
              <a:rPr lang="en-IN" sz="1800" dirty="0">
                <a:effectLst/>
                <a:latin typeface="Cambria" panose="02040503050406030204" pitchFamily="18" charset="0"/>
                <a:ea typeface="Cambria" panose="02040503050406030204" pitchFamily="18" charset="0"/>
                <a:cs typeface="Cambria" panose="02040503050406030204" pitchFamily="18" charset="0"/>
              </a:rPr>
              <a:t>Mercy </a:t>
            </a:r>
            <a:r>
              <a:rPr lang="en-IN" sz="1800" dirty="0" err="1">
                <a:effectLst/>
                <a:latin typeface="Cambria" panose="02040503050406030204" pitchFamily="18" charset="0"/>
                <a:ea typeface="Cambria" panose="02040503050406030204" pitchFamily="18" charset="0"/>
                <a:cs typeface="Cambria" panose="02040503050406030204" pitchFamily="18" charset="0"/>
              </a:rPr>
              <a:t>Milcah</a:t>
            </a:r>
            <a:r>
              <a:rPr lang="en-IN" sz="1800" dirty="0">
                <a:effectLst/>
                <a:latin typeface="Cambria" panose="02040503050406030204" pitchFamily="18" charset="0"/>
                <a:ea typeface="Cambria" panose="02040503050406030204" pitchFamily="18" charset="0"/>
                <a:cs typeface="Cambria" panose="02040503050406030204" pitchFamily="18" charset="0"/>
              </a:rPr>
              <a:t> Y, </a:t>
            </a:r>
            <a:r>
              <a:rPr lang="en-IN" sz="1800" dirty="0" err="1">
                <a:effectLst/>
                <a:latin typeface="Cambria" panose="02040503050406030204" pitchFamily="18" charset="0"/>
                <a:ea typeface="Cambria" panose="02040503050406030204" pitchFamily="18" charset="0"/>
                <a:cs typeface="Cambria" panose="02040503050406030204" pitchFamily="18" charset="0"/>
              </a:rPr>
              <a:t>Moorthi</a:t>
            </a:r>
            <a:r>
              <a:rPr lang="en-IN" sz="1800" dirty="0">
                <a:effectLst/>
                <a:latin typeface="Cambria" panose="02040503050406030204" pitchFamily="18" charset="0"/>
                <a:ea typeface="Cambria" panose="02040503050406030204" pitchFamily="18" charset="0"/>
                <a:cs typeface="Cambria" panose="02040503050406030204" pitchFamily="18" charset="0"/>
              </a:rPr>
              <a:t>  K.  AI based Book Recommender System with Hybrid        Approach [</a:t>
            </a:r>
            <a:r>
              <a:rPr lang="en-IN" sz="1800" u="sng" dirty="0" err="1">
                <a:solidFill>
                  <a:schemeClr val="tx2">
                    <a:lumMod val="75000"/>
                  </a:schemeClr>
                </a:solidFill>
                <a:effectLst/>
                <a:latin typeface="Cambria" panose="02040503050406030204" pitchFamily="18" charset="0"/>
                <a:ea typeface="Cambria" panose="02040503050406030204" pitchFamily="18" charset="0"/>
                <a:cs typeface="Cambria" panose="02040503050406030204" pitchFamily="18" charset="0"/>
                <a:hlinkClick r:id="rId4">
                  <a:extLst>
                    <a:ext uri="{A12FA001-AC4F-418D-AE19-62706E023703}">
                      <ahyp:hlinkClr xmlns:ahyp="http://schemas.microsoft.com/office/drawing/2018/hyperlinkcolor" val="tx"/>
                    </a:ext>
                  </a:extLst>
                </a:hlinkClick>
              </a:rPr>
              <a:t>CrossRef</a:t>
            </a:r>
            <a:r>
              <a:rPr lang="en-IN" sz="1800" dirty="0">
                <a:effectLst/>
                <a:latin typeface="Cambria" panose="02040503050406030204" pitchFamily="18" charset="0"/>
                <a:ea typeface="Cambria" panose="02040503050406030204" pitchFamily="18" charset="0"/>
                <a:cs typeface="Cambria" panose="02040503050406030204" pitchFamily="18" charset="0"/>
              </a:rPr>
              <a:t>]</a:t>
            </a:r>
            <a:endParaRPr lang="en-US" sz="1800" b="0" i="0" dirty="0">
              <a:effectLst/>
              <a:latin typeface="Söhne"/>
            </a:endParaRPr>
          </a:p>
        </p:txBody>
      </p:sp>
    </p:spTree>
    <p:extLst>
      <p:ext uri="{BB962C8B-B14F-4D97-AF65-F5344CB8AC3E}">
        <p14:creationId xmlns:p14="http://schemas.microsoft.com/office/powerpoint/2010/main" val="15253478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FC2-63C8-F176-0F2E-B5972DFE8BEF}"/>
              </a:ext>
            </a:extLst>
          </p:cNvPr>
          <p:cNvSpPr>
            <a:spLocks noGrp="1"/>
          </p:cNvSpPr>
          <p:nvPr>
            <p:ph type="title"/>
          </p:nvPr>
        </p:nvSpPr>
        <p:spPr/>
        <p:txBody>
          <a:bodyPr/>
          <a:lstStyle/>
          <a:p>
            <a:r>
              <a:rPr lang="en-US" dirty="0"/>
              <a:t>Recommendation system</a:t>
            </a:r>
            <a:endParaRPr lang="en-IN" dirty="0"/>
          </a:p>
        </p:txBody>
      </p:sp>
      <p:sp>
        <p:nvSpPr>
          <p:cNvPr id="3" name="Content Placeholder 2">
            <a:extLst>
              <a:ext uri="{FF2B5EF4-FFF2-40B4-BE49-F238E27FC236}">
                <a16:creationId xmlns:a16="http://schemas.microsoft.com/office/drawing/2014/main" id="{1BC80230-7B94-BFA2-89E3-72EA498E806B}"/>
              </a:ext>
            </a:extLst>
          </p:cNvPr>
          <p:cNvSpPr>
            <a:spLocks noGrp="1"/>
          </p:cNvSpPr>
          <p:nvPr>
            <p:ph idx="1"/>
          </p:nvPr>
        </p:nvSpPr>
        <p:spPr/>
        <p:txBody>
          <a:bodyPr>
            <a:normAutofit fontScale="92500" lnSpcReduction="20000"/>
          </a:bodyPr>
          <a:lstStyle/>
          <a:p>
            <a:pPr marL="0" indent="0">
              <a:buNone/>
            </a:pPr>
            <a:r>
              <a:rPr lang="en-US" dirty="0"/>
              <a:t>Recommender systems are the systems that are designed to recommend things to the user based on various factors. These systems predict the most likely product that the users are most likely to purchase and are of interest to.</a:t>
            </a:r>
          </a:p>
          <a:p>
            <a:pPr marL="0" indent="0">
              <a:buNone/>
            </a:pPr>
            <a:endParaRPr lang="en-US" dirty="0"/>
          </a:p>
          <a:p>
            <a:pPr marL="0" indent="0">
              <a:buNone/>
            </a:pPr>
            <a:r>
              <a:rPr lang="en-IN" dirty="0"/>
              <a:t>Techniques – </a:t>
            </a:r>
          </a:p>
          <a:p>
            <a:pPr marL="457200" indent="-457200">
              <a:buAutoNum type="arabicPeriod"/>
            </a:pPr>
            <a:r>
              <a:rPr lang="en-IN" dirty="0"/>
              <a:t>Content-Based Recommendation System</a:t>
            </a:r>
          </a:p>
          <a:p>
            <a:pPr marL="457200" indent="-457200">
              <a:buAutoNum type="arabicPeriod"/>
            </a:pPr>
            <a:r>
              <a:rPr lang="en-IN" dirty="0"/>
              <a:t>Collaborative Filtering</a:t>
            </a:r>
          </a:p>
          <a:p>
            <a:pPr marL="457200" indent="-457200">
              <a:buAutoNum type="arabicPeriod"/>
            </a:pPr>
            <a:r>
              <a:rPr lang="en-IN" dirty="0"/>
              <a:t>Demographic Filtering</a:t>
            </a:r>
          </a:p>
          <a:p>
            <a:pPr marL="457200" indent="-457200">
              <a:buAutoNum type="arabicPeriod"/>
            </a:pPr>
            <a:r>
              <a:rPr lang="en-IN" dirty="0"/>
              <a:t>Hybrid Recommendation System</a:t>
            </a:r>
          </a:p>
        </p:txBody>
      </p:sp>
      <p:pic>
        <p:nvPicPr>
          <p:cNvPr id="4" name="Picture 3">
            <a:extLst>
              <a:ext uri="{FF2B5EF4-FFF2-40B4-BE49-F238E27FC236}">
                <a16:creationId xmlns:a16="http://schemas.microsoft.com/office/drawing/2014/main" id="{9CA7CED1-03C8-3143-6D06-86BEC9CC47E1}"/>
              </a:ext>
            </a:extLst>
          </p:cNvPr>
          <p:cNvPicPr>
            <a:picLocks noChangeAspect="1"/>
          </p:cNvPicPr>
          <p:nvPr/>
        </p:nvPicPr>
        <p:blipFill>
          <a:blip r:embed="rId2"/>
          <a:stretch>
            <a:fillRect/>
          </a:stretch>
        </p:blipFill>
        <p:spPr>
          <a:xfrm>
            <a:off x="7010821" y="3429000"/>
            <a:ext cx="4267384" cy="2522343"/>
          </a:xfrm>
          <a:prstGeom prst="rect">
            <a:avLst/>
          </a:prstGeom>
        </p:spPr>
      </p:pic>
    </p:spTree>
    <p:extLst>
      <p:ext uri="{BB962C8B-B14F-4D97-AF65-F5344CB8AC3E}">
        <p14:creationId xmlns:p14="http://schemas.microsoft.com/office/powerpoint/2010/main" val="41963093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FC2-63C8-F176-0F2E-B5972DFE8BEF}"/>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BC80230-7B94-BFA2-89E3-72EA498E806B}"/>
              </a:ext>
            </a:extLst>
          </p:cNvPr>
          <p:cNvSpPr>
            <a:spLocks noGrp="1"/>
          </p:cNvSpPr>
          <p:nvPr>
            <p:ph idx="1"/>
          </p:nvPr>
        </p:nvSpPr>
        <p:spPr>
          <a:xfrm>
            <a:off x="913795" y="2096064"/>
            <a:ext cx="10353762" cy="1860116"/>
          </a:xfrm>
        </p:spPr>
        <p:txBody>
          <a:bodyPr>
            <a:normAutofit lnSpcReduction="10000"/>
          </a:bodyPr>
          <a:lstStyle/>
          <a:p>
            <a:pPr marL="457200" indent="-457200">
              <a:buAutoNum type="arabicPeriod"/>
            </a:pPr>
            <a:r>
              <a:rPr lang="en-US" u="sng" dirty="0"/>
              <a:t>An Approach to Integrating Sentiment Analysis into Recommender Systems</a:t>
            </a:r>
            <a:r>
              <a:rPr lang="en-US" dirty="0"/>
              <a:t> [1]</a:t>
            </a:r>
          </a:p>
          <a:p>
            <a:pPr marL="0" indent="0">
              <a:buNone/>
            </a:pPr>
            <a:endParaRPr lang="en-US" sz="1500" dirty="0"/>
          </a:p>
          <a:p>
            <a:pPr marL="457200" lvl="1" indent="0">
              <a:buNone/>
            </a:pPr>
            <a:r>
              <a:rPr lang="en-US" dirty="0"/>
              <a:t>Researchers have used deep learning techniques to perform the sentiment analysis on the users’ reviews and applied Matrix Factorization to build a recommendation system and validated their model on Amazon Fine Food reviews dataset and Amazon movies dataset.</a:t>
            </a:r>
          </a:p>
          <a:p>
            <a:pPr marL="457200" lvl="1" indent="0">
              <a:buNone/>
            </a:pPr>
            <a:endParaRPr lang="en-IN" dirty="0"/>
          </a:p>
        </p:txBody>
      </p:sp>
      <p:sp>
        <p:nvSpPr>
          <p:cNvPr id="11" name="TextBox 10">
            <a:extLst>
              <a:ext uri="{FF2B5EF4-FFF2-40B4-BE49-F238E27FC236}">
                <a16:creationId xmlns:a16="http://schemas.microsoft.com/office/drawing/2014/main" id="{D240777B-6032-B364-A63B-F1974C2EB698}"/>
              </a:ext>
            </a:extLst>
          </p:cNvPr>
          <p:cNvSpPr txBox="1"/>
          <p:nvPr/>
        </p:nvSpPr>
        <p:spPr>
          <a:xfrm flipH="1">
            <a:off x="2715208" y="5673012"/>
            <a:ext cx="7548465" cy="369332"/>
          </a:xfrm>
          <a:prstGeom prst="rect">
            <a:avLst/>
          </a:prstGeom>
          <a:noFill/>
        </p:spPr>
        <p:txBody>
          <a:bodyPr wrap="square" rtlCol="0">
            <a:spAutoFit/>
          </a:bodyPr>
          <a:lstStyle/>
          <a:p>
            <a:r>
              <a:rPr lang="en-US" dirty="0"/>
              <a:t>RMSE values without and with L-CNN sentiment analysis model</a:t>
            </a:r>
            <a:endParaRPr lang="en-IN" dirty="0"/>
          </a:p>
        </p:txBody>
      </p:sp>
      <p:pic>
        <p:nvPicPr>
          <p:cNvPr id="5" name="Picture 4">
            <a:extLst>
              <a:ext uri="{FF2B5EF4-FFF2-40B4-BE49-F238E27FC236}">
                <a16:creationId xmlns:a16="http://schemas.microsoft.com/office/drawing/2014/main" id="{0FE4E0B4-4934-D86A-C0A0-6EE9364FCC17}"/>
              </a:ext>
            </a:extLst>
          </p:cNvPr>
          <p:cNvPicPr>
            <a:picLocks noChangeAspect="1"/>
          </p:cNvPicPr>
          <p:nvPr/>
        </p:nvPicPr>
        <p:blipFill>
          <a:blip r:embed="rId2"/>
          <a:stretch>
            <a:fillRect/>
          </a:stretch>
        </p:blipFill>
        <p:spPr>
          <a:xfrm>
            <a:off x="2909325" y="4203720"/>
            <a:ext cx="6362700" cy="1390650"/>
          </a:xfrm>
          <a:prstGeom prst="rect">
            <a:avLst/>
          </a:prstGeom>
        </p:spPr>
      </p:pic>
    </p:spTree>
    <p:extLst>
      <p:ext uri="{BB962C8B-B14F-4D97-AF65-F5344CB8AC3E}">
        <p14:creationId xmlns:p14="http://schemas.microsoft.com/office/powerpoint/2010/main" val="37244677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FC2-63C8-F176-0F2E-B5972DFE8BEF}"/>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BC80230-7B94-BFA2-89E3-72EA498E806B}"/>
              </a:ext>
            </a:extLst>
          </p:cNvPr>
          <p:cNvSpPr>
            <a:spLocks noGrp="1"/>
          </p:cNvSpPr>
          <p:nvPr>
            <p:ph idx="1"/>
          </p:nvPr>
        </p:nvSpPr>
        <p:spPr>
          <a:xfrm>
            <a:off x="606490" y="1698171"/>
            <a:ext cx="10590245" cy="3638940"/>
          </a:xfrm>
        </p:spPr>
        <p:txBody>
          <a:bodyPr>
            <a:normAutofit/>
          </a:bodyPr>
          <a:lstStyle/>
          <a:p>
            <a:pPr marL="457200" indent="-457200">
              <a:buAutoNum type="arabicPeriod" startAt="2"/>
            </a:pPr>
            <a:r>
              <a:rPr lang="en-US" sz="1800" u="sng" dirty="0"/>
              <a:t>Recommender System Through Sentiment Analysis</a:t>
            </a:r>
            <a:r>
              <a:rPr lang="en-US" sz="1800" dirty="0"/>
              <a:t> [2]</a:t>
            </a:r>
          </a:p>
          <a:p>
            <a:pPr marL="457200" lvl="1" indent="0">
              <a:buNone/>
            </a:pPr>
            <a:r>
              <a:rPr lang="en-US" sz="1600" dirty="0"/>
              <a:t>The main goal of this work is to combine both recommendation system and sentiment analysis in order to generate the most accurate recommendations for users.</a:t>
            </a:r>
          </a:p>
          <a:p>
            <a:pPr marL="457200" lvl="1" indent="0">
              <a:buNone/>
            </a:pPr>
            <a:r>
              <a:rPr lang="en-US" sz="1600" dirty="0"/>
              <a:t>They have used Semi-Supervised SVM and Collaborative filtering their work.</a:t>
            </a:r>
          </a:p>
          <a:p>
            <a:pPr marL="457200" lvl="1" indent="0">
              <a:buNone/>
            </a:pPr>
            <a:endParaRPr lang="en-US" sz="1600" dirty="0"/>
          </a:p>
          <a:p>
            <a:pPr marL="457200" lvl="1" indent="0">
              <a:buNone/>
            </a:pPr>
            <a:r>
              <a:rPr lang="en-US" sz="1600" dirty="0"/>
              <a:t>They have used the following dataset – </a:t>
            </a:r>
          </a:p>
          <a:p>
            <a:pPr marL="457200" lvl="1" indent="0">
              <a:buNone/>
            </a:pPr>
            <a:r>
              <a:rPr lang="en-US" sz="1600" dirty="0"/>
              <a:t>English dataset: Tijuana Restaurant dataset, which contains 2000 reviews from 50 guests in 40 restaurants. </a:t>
            </a:r>
          </a:p>
          <a:p>
            <a:pPr marL="457200" lvl="1" indent="0">
              <a:buNone/>
            </a:pPr>
            <a:r>
              <a:rPr lang="en-US" sz="1600" dirty="0"/>
              <a:t>French dataset: This dataset contains 10 users, 5 smart phones and 50 evaluations.</a:t>
            </a:r>
          </a:p>
          <a:p>
            <a:pPr marL="457200" lvl="1" indent="0">
              <a:buNone/>
            </a:pPr>
            <a:r>
              <a:rPr lang="en-US" sz="1600" dirty="0"/>
              <a:t>Arabic and dialect dataset: This dataset consists of 10 users, 5 oriental clothing for women and 50 evaluations</a:t>
            </a:r>
          </a:p>
          <a:p>
            <a:pPr marL="457200" lvl="1" indent="0">
              <a:buNone/>
            </a:pPr>
            <a:endParaRPr lang="en-IN" sz="1600" dirty="0"/>
          </a:p>
        </p:txBody>
      </p:sp>
      <p:pic>
        <p:nvPicPr>
          <p:cNvPr id="5" name="Picture 4">
            <a:extLst>
              <a:ext uri="{FF2B5EF4-FFF2-40B4-BE49-F238E27FC236}">
                <a16:creationId xmlns:a16="http://schemas.microsoft.com/office/drawing/2014/main" id="{EC89AC68-2B35-53AF-ACA9-8D6D328EA240}"/>
              </a:ext>
            </a:extLst>
          </p:cNvPr>
          <p:cNvPicPr>
            <a:picLocks noChangeAspect="1"/>
          </p:cNvPicPr>
          <p:nvPr/>
        </p:nvPicPr>
        <p:blipFill>
          <a:blip r:embed="rId2"/>
          <a:stretch>
            <a:fillRect/>
          </a:stretch>
        </p:blipFill>
        <p:spPr>
          <a:xfrm>
            <a:off x="2606179" y="5337111"/>
            <a:ext cx="6245852" cy="1159944"/>
          </a:xfrm>
          <a:prstGeom prst="rect">
            <a:avLst/>
          </a:prstGeom>
        </p:spPr>
      </p:pic>
    </p:spTree>
    <p:extLst>
      <p:ext uri="{BB962C8B-B14F-4D97-AF65-F5344CB8AC3E}">
        <p14:creationId xmlns:p14="http://schemas.microsoft.com/office/powerpoint/2010/main" val="109808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FC2-63C8-F176-0F2E-B5972DFE8BEF}"/>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BC80230-7B94-BFA2-89E3-72EA498E806B}"/>
              </a:ext>
            </a:extLst>
          </p:cNvPr>
          <p:cNvSpPr>
            <a:spLocks noGrp="1"/>
          </p:cNvSpPr>
          <p:nvPr>
            <p:ph idx="1"/>
          </p:nvPr>
        </p:nvSpPr>
        <p:spPr>
          <a:xfrm>
            <a:off x="587828" y="1791477"/>
            <a:ext cx="10590245" cy="3023119"/>
          </a:xfrm>
        </p:spPr>
        <p:txBody>
          <a:bodyPr>
            <a:normAutofit/>
          </a:bodyPr>
          <a:lstStyle/>
          <a:p>
            <a:pPr marL="342900" indent="-342900">
              <a:buAutoNum type="arabicPeriod" startAt="3"/>
            </a:pPr>
            <a:r>
              <a:rPr lang="en-US" sz="1800" u="sng" dirty="0"/>
              <a:t>AI based Book Recommender System with Hybrid Approach</a:t>
            </a:r>
            <a:r>
              <a:rPr lang="en-US" sz="1800" dirty="0"/>
              <a:t>[3]</a:t>
            </a:r>
          </a:p>
          <a:p>
            <a:pPr marL="0" indent="0">
              <a:buNone/>
            </a:pPr>
            <a:endParaRPr lang="en-US" sz="1300" u="sng" dirty="0"/>
          </a:p>
          <a:p>
            <a:pPr marL="457200" lvl="1" indent="0">
              <a:buNone/>
            </a:pPr>
            <a:r>
              <a:rPr lang="en-US" sz="1600" dirty="0"/>
              <a:t>They demonstrated a recommendation model that involves Matrix Factorization as a collaborative filtering solution used for providing recommendations.</a:t>
            </a:r>
          </a:p>
          <a:p>
            <a:pPr marL="457200" lvl="1" indent="0">
              <a:buNone/>
            </a:pPr>
            <a:r>
              <a:rPr lang="en-US" sz="1600" dirty="0"/>
              <a:t> They have worked on the hybrid recommendation system where they are focusing on various contents and ratings given by the user. </a:t>
            </a:r>
            <a:endParaRPr lang="en-IN" sz="1600" dirty="0"/>
          </a:p>
        </p:txBody>
      </p:sp>
      <p:pic>
        <p:nvPicPr>
          <p:cNvPr id="6" name="Picture 5">
            <a:extLst>
              <a:ext uri="{FF2B5EF4-FFF2-40B4-BE49-F238E27FC236}">
                <a16:creationId xmlns:a16="http://schemas.microsoft.com/office/drawing/2014/main" id="{73CFA25D-ECD9-B6B5-D22B-917E85306D15}"/>
              </a:ext>
            </a:extLst>
          </p:cNvPr>
          <p:cNvPicPr>
            <a:picLocks noChangeAspect="1"/>
          </p:cNvPicPr>
          <p:nvPr/>
        </p:nvPicPr>
        <p:blipFill>
          <a:blip r:embed="rId2"/>
          <a:stretch>
            <a:fillRect/>
          </a:stretch>
        </p:blipFill>
        <p:spPr>
          <a:xfrm>
            <a:off x="3408150" y="4065860"/>
            <a:ext cx="4949599" cy="2503643"/>
          </a:xfrm>
          <a:prstGeom prst="rect">
            <a:avLst/>
          </a:prstGeom>
        </p:spPr>
      </p:pic>
    </p:spTree>
    <p:extLst>
      <p:ext uri="{BB962C8B-B14F-4D97-AF65-F5344CB8AC3E}">
        <p14:creationId xmlns:p14="http://schemas.microsoft.com/office/powerpoint/2010/main" val="3001779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p:txBody>
          <a:bodyPr/>
          <a:lstStyle/>
          <a:p>
            <a:r>
              <a:rPr lang="en-US" dirty="0"/>
              <a:t>Our proposed work</a:t>
            </a:r>
            <a:endParaRPr lang="en-IN" dirty="0"/>
          </a:p>
        </p:txBody>
      </p:sp>
      <p:sp>
        <p:nvSpPr>
          <p:cNvPr id="3" name="Content Placeholder 2">
            <a:extLst>
              <a:ext uri="{FF2B5EF4-FFF2-40B4-BE49-F238E27FC236}">
                <a16:creationId xmlns:a16="http://schemas.microsoft.com/office/drawing/2014/main" id="{BC0218C9-F218-150E-F959-FC1333CE0F8E}"/>
              </a:ext>
            </a:extLst>
          </p:cNvPr>
          <p:cNvSpPr>
            <a:spLocks noGrp="1"/>
          </p:cNvSpPr>
          <p:nvPr>
            <p:ph idx="1"/>
          </p:nvPr>
        </p:nvSpPr>
        <p:spPr/>
        <p:txBody>
          <a:bodyPr>
            <a:normAutofit/>
          </a:bodyPr>
          <a:lstStyle/>
          <a:p>
            <a:pPr marL="0" indent="0">
              <a:buNone/>
            </a:pPr>
            <a:r>
              <a:rPr lang="en-US" dirty="0"/>
              <a:t>We have followed the below steps to build the Recommendation System – </a:t>
            </a:r>
          </a:p>
          <a:p>
            <a:r>
              <a:rPr lang="en-US" dirty="0"/>
              <a:t>Data Acquisition</a:t>
            </a:r>
          </a:p>
          <a:p>
            <a:r>
              <a:rPr lang="en-US" dirty="0"/>
              <a:t>Data Preprocessing</a:t>
            </a:r>
          </a:p>
          <a:p>
            <a:r>
              <a:rPr lang="en-US" dirty="0"/>
              <a:t>Sentiment Analysis of Reviews</a:t>
            </a:r>
          </a:p>
          <a:p>
            <a:r>
              <a:rPr lang="en-US" dirty="0"/>
              <a:t>Training the Different Models</a:t>
            </a:r>
          </a:p>
          <a:p>
            <a:r>
              <a:rPr lang="en-US" dirty="0"/>
              <a:t>Testing </a:t>
            </a:r>
          </a:p>
        </p:txBody>
      </p:sp>
    </p:spTree>
    <p:extLst>
      <p:ext uri="{BB962C8B-B14F-4D97-AF65-F5344CB8AC3E}">
        <p14:creationId xmlns:p14="http://schemas.microsoft.com/office/powerpoint/2010/main" val="3431445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a:xfrm>
            <a:off x="919119" y="609601"/>
            <a:ext cx="10353761" cy="477055"/>
          </a:xfrm>
        </p:spPr>
        <p:txBody>
          <a:bodyPr>
            <a:normAutofit fontScale="90000"/>
          </a:bodyPr>
          <a:lstStyle/>
          <a:p>
            <a:r>
              <a:rPr lang="en-US" dirty="0"/>
              <a:t>Data acquisition</a:t>
            </a:r>
            <a:endParaRPr lang="en-IN" dirty="0"/>
          </a:p>
        </p:txBody>
      </p:sp>
      <p:pic>
        <p:nvPicPr>
          <p:cNvPr id="11" name="Content Placeholder 10">
            <a:extLst>
              <a:ext uri="{FF2B5EF4-FFF2-40B4-BE49-F238E27FC236}">
                <a16:creationId xmlns:a16="http://schemas.microsoft.com/office/drawing/2014/main" id="{FCB325C6-B9E9-1400-6D63-EAE3C4B3B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33" y="2253343"/>
            <a:ext cx="5814564" cy="2072820"/>
          </a:xfrm>
        </p:spPr>
      </p:pic>
      <p:pic>
        <p:nvPicPr>
          <p:cNvPr id="13" name="Picture 12">
            <a:extLst>
              <a:ext uri="{FF2B5EF4-FFF2-40B4-BE49-F238E27FC236}">
                <a16:creationId xmlns:a16="http://schemas.microsoft.com/office/drawing/2014/main" id="{C5E2E879-00FB-E0AC-BED1-36426B20D283}"/>
              </a:ext>
            </a:extLst>
          </p:cNvPr>
          <p:cNvPicPr>
            <a:picLocks noChangeAspect="1"/>
          </p:cNvPicPr>
          <p:nvPr/>
        </p:nvPicPr>
        <p:blipFill>
          <a:blip r:embed="rId3"/>
          <a:stretch>
            <a:fillRect/>
          </a:stretch>
        </p:blipFill>
        <p:spPr>
          <a:xfrm>
            <a:off x="5596636" y="4541429"/>
            <a:ext cx="6178597" cy="2072820"/>
          </a:xfrm>
          <a:prstGeom prst="rect">
            <a:avLst/>
          </a:prstGeom>
        </p:spPr>
      </p:pic>
      <p:sp>
        <p:nvSpPr>
          <p:cNvPr id="14" name="TextBox 13">
            <a:extLst>
              <a:ext uri="{FF2B5EF4-FFF2-40B4-BE49-F238E27FC236}">
                <a16:creationId xmlns:a16="http://schemas.microsoft.com/office/drawing/2014/main" id="{B97A4280-0ECC-FE9E-E67E-AB7396183992}"/>
              </a:ext>
            </a:extLst>
          </p:cNvPr>
          <p:cNvSpPr txBox="1"/>
          <p:nvPr/>
        </p:nvSpPr>
        <p:spPr>
          <a:xfrm>
            <a:off x="7091265" y="2286000"/>
            <a:ext cx="3872204" cy="1415772"/>
          </a:xfrm>
          <a:prstGeom prst="rect">
            <a:avLst/>
          </a:prstGeom>
          <a:noFill/>
        </p:spPr>
        <p:txBody>
          <a:bodyPr wrap="square" rtlCol="0">
            <a:spAutoFit/>
          </a:bodyPr>
          <a:lstStyle/>
          <a:p>
            <a:r>
              <a:rPr lang="en-US" b="1" u="sng" dirty="0"/>
              <a:t>Ratings Metadata</a:t>
            </a:r>
          </a:p>
          <a:p>
            <a:endParaRPr lang="en-US" dirty="0"/>
          </a:p>
          <a:p>
            <a:r>
              <a:rPr lang="en-US" sz="1600" dirty="0"/>
              <a:t>Details about the 3M users ratings on 212404 unique books</a:t>
            </a:r>
          </a:p>
          <a:p>
            <a:endParaRPr lang="en-IN" dirty="0"/>
          </a:p>
        </p:txBody>
      </p:sp>
      <p:sp>
        <p:nvSpPr>
          <p:cNvPr id="15" name="TextBox 14">
            <a:extLst>
              <a:ext uri="{FF2B5EF4-FFF2-40B4-BE49-F238E27FC236}">
                <a16:creationId xmlns:a16="http://schemas.microsoft.com/office/drawing/2014/main" id="{8863ED89-5B44-410B-1267-737FF8D9F1BC}"/>
              </a:ext>
            </a:extLst>
          </p:cNvPr>
          <p:cNvSpPr txBox="1"/>
          <p:nvPr/>
        </p:nvSpPr>
        <p:spPr>
          <a:xfrm>
            <a:off x="1660850" y="4851918"/>
            <a:ext cx="2948472" cy="1415772"/>
          </a:xfrm>
          <a:prstGeom prst="rect">
            <a:avLst/>
          </a:prstGeom>
          <a:noFill/>
        </p:spPr>
        <p:txBody>
          <a:bodyPr wrap="square" rtlCol="0">
            <a:spAutoFit/>
          </a:bodyPr>
          <a:lstStyle/>
          <a:p>
            <a:r>
              <a:rPr lang="en-US" b="1" u="sng" dirty="0"/>
              <a:t>Books Metadata</a:t>
            </a:r>
          </a:p>
          <a:p>
            <a:endParaRPr lang="en-US" dirty="0"/>
          </a:p>
          <a:p>
            <a:r>
              <a:rPr lang="en-US" sz="1600" dirty="0"/>
              <a:t>Details about 212404 unique books</a:t>
            </a:r>
          </a:p>
          <a:p>
            <a:endParaRPr lang="en-IN" dirty="0"/>
          </a:p>
        </p:txBody>
      </p:sp>
      <p:sp>
        <p:nvSpPr>
          <p:cNvPr id="3" name="TextBox 2">
            <a:extLst>
              <a:ext uri="{FF2B5EF4-FFF2-40B4-BE49-F238E27FC236}">
                <a16:creationId xmlns:a16="http://schemas.microsoft.com/office/drawing/2014/main" id="{C891CD1D-98B5-4943-2079-15EAD8414F7B}"/>
              </a:ext>
            </a:extLst>
          </p:cNvPr>
          <p:cNvSpPr txBox="1"/>
          <p:nvPr/>
        </p:nvSpPr>
        <p:spPr>
          <a:xfrm>
            <a:off x="2948473" y="1548882"/>
            <a:ext cx="5814564" cy="477054"/>
          </a:xfrm>
          <a:prstGeom prst="rect">
            <a:avLst/>
          </a:prstGeom>
          <a:noFill/>
        </p:spPr>
        <p:txBody>
          <a:bodyPr wrap="square" rtlCol="0">
            <a:spAutoFit/>
          </a:bodyPr>
          <a:lstStyle/>
          <a:p>
            <a:pPr algn="ctr"/>
            <a:r>
              <a:rPr lang="en-US" sz="2500" b="1" dirty="0"/>
              <a:t>Amazon Books Dataset</a:t>
            </a:r>
            <a:endParaRPr lang="en-IN" sz="2500" b="1" dirty="0"/>
          </a:p>
        </p:txBody>
      </p:sp>
    </p:spTree>
    <p:extLst>
      <p:ext uri="{BB962C8B-B14F-4D97-AF65-F5344CB8AC3E}">
        <p14:creationId xmlns:p14="http://schemas.microsoft.com/office/powerpoint/2010/main" val="1034108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E1-1BC2-172E-D887-11468884E4E0}"/>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BC0218C9-F218-150E-F959-FC1333CE0F8E}"/>
              </a:ext>
            </a:extLst>
          </p:cNvPr>
          <p:cNvSpPr>
            <a:spLocks noGrp="1"/>
          </p:cNvSpPr>
          <p:nvPr>
            <p:ph idx="1"/>
          </p:nvPr>
        </p:nvSpPr>
        <p:spPr/>
        <p:txBody>
          <a:bodyPr>
            <a:normAutofit/>
          </a:bodyPr>
          <a:lstStyle/>
          <a:p>
            <a:pPr marL="0" indent="0">
              <a:buNone/>
            </a:pPr>
            <a:r>
              <a:rPr lang="en-US" dirty="0"/>
              <a:t>In our work, we have gone through the following Data Preprocessing Steps –</a:t>
            </a:r>
          </a:p>
          <a:p>
            <a:r>
              <a:rPr lang="en-US" sz="1800" dirty="0"/>
              <a:t>Dropped the columns which are not going to be used and considered only –</a:t>
            </a:r>
          </a:p>
          <a:p>
            <a:pPr marL="0" indent="0">
              <a:buNone/>
            </a:pPr>
            <a:r>
              <a:rPr lang="en-US" sz="1800" dirty="0"/>
              <a:t>	User ID 		Reviews</a:t>
            </a:r>
          </a:p>
          <a:p>
            <a:pPr marL="0" indent="0">
              <a:buNone/>
            </a:pPr>
            <a:r>
              <a:rPr lang="en-US" sz="1800" dirty="0"/>
              <a:t>	Item ID		Ratings</a:t>
            </a:r>
          </a:p>
          <a:p>
            <a:pPr marL="0" indent="0">
              <a:buNone/>
            </a:pPr>
            <a:r>
              <a:rPr lang="en-US" sz="1800" dirty="0"/>
              <a:t>	Title</a:t>
            </a:r>
          </a:p>
          <a:p>
            <a:r>
              <a:rPr lang="en-US" sz="1800" dirty="0"/>
              <a:t>Kept only those books which have got at least 50 ratings.</a:t>
            </a:r>
          </a:p>
          <a:p>
            <a:r>
              <a:rPr lang="en-US" sz="1800" dirty="0"/>
              <a:t>Considered those users who have given at least 200 ratings. </a:t>
            </a:r>
          </a:p>
        </p:txBody>
      </p:sp>
    </p:spTree>
    <p:extLst>
      <p:ext uri="{BB962C8B-B14F-4D97-AF65-F5344CB8AC3E}">
        <p14:creationId xmlns:p14="http://schemas.microsoft.com/office/powerpoint/2010/main" val="1753925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1026</TotalTime>
  <Words>1419</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Cambria</vt:lpstr>
      <vt:lpstr>Cambria Math</vt:lpstr>
      <vt:lpstr>Rockwell</vt:lpstr>
      <vt:lpstr>Söhne</vt:lpstr>
      <vt:lpstr>Damask</vt:lpstr>
      <vt:lpstr>Book Recommendation system</vt:lpstr>
      <vt:lpstr>Project AIM</vt:lpstr>
      <vt:lpstr>Recommendation system</vt:lpstr>
      <vt:lpstr>Literature survey</vt:lpstr>
      <vt:lpstr>Literature survey</vt:lpstr>
      <vt:lpstr>Literature survey</vt:lpstr>
      <vt:lpstr>Our proposed work</vt:lpstr>
      <vt:lpstr>Data acquisition</vt:lpstr>
      <vt:lpstr>Data preprocessing</vt:lpstr>
      <vt:lpstr>PowerPoint Presentation</vt:lpstr>
      <vt:lpstr>Sentiment Analysis</vt:lpstr>
      <vt:lpstr>PowerPoint Presentation</vt:lpstr>
      <vt:lpstr>Training the models</vt:lpstr>
      <vt:lpstr>KNN with Means</vt:lpstr>
      <vt:lpstr>KNN with Means</vt:lpstr>
      <vt:lpstr>Matrix factorization</vt:lpstr>
      <vt:lpstr>PowerPoint Presentation</vt:lpstr>
      <vt:lpstr>NMF vs SVD</vt:lpstr>
      <vt:lpstr>PowerPoint Presentation</vt:lpstr>
      <vt:lpstr>Testing and result</vt:lpstr>
      <vt:lpstr>PowerPoint Presentation</vt:lpstr>
      <vt:lpstr>conclusion</vt:lpstr>
      <vt:lpstr>Future work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Rajesh Kumar</dc:creator>
  <cp:lastModifiedBy>Rajesh Kumar</cp:lastModifiedBy>
  <cp:revision>21</cp:revision>
  <dcterms:created xsi:type="dcterms:W3CDTF">2023-04-16T18:15:26Z</dcterms:created>
  <dcterms:modified xsi:type="dcterms:W3CDTF">2023-04-18T12:37:08Z</dcterms:modified>
</cp:coreProperties>
</file>