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3670" cy="10059670"/>
          </a:xfrm>
          <a:custGeom>
            <a:avLst/>
            <a:gdLst/>
            <a:ahLst/>
            <a:cxnLst/>
            <a:rect l="l" t="t" r="r" b="b"/>
            <a:pathLst>
              <a:path w="7773670" h="10059670">
                <a:moveTo>
                  <a:pt x="7773670" y="0"/>
                </a:moveTo>
                <a:lnTo>
                  <a:pt x="0" y="0"/>
                </a:lnTo>
                <a:lnTo>
                  <a:pt x="0" y="10059670"/>
                </a:lnTo>
                <a:lnTo>
                  <a:pt x="7773670" y="10059670"/>
                </a:lnTo>
                <a:lnTo>
                  <a:pt x="7773670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9276385"/>
            <a:ext cx="5943600" cy="253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58469" y="457454"/>
            <a:ext cx="6846570" cy="1374775"/>
          </a:xfrm>
          <a:custGeom>
            <a:avLst/>
            <a:gdLst/>
            <a:ahLst/>
            <a:cxnLst/>
            <a:rect l="l" t="t" r="r" b="b"/>
            <a:pathLst>
              <a:path w="6846570" h="1374775">
                <a:moveTo>
                  <a:pt x="6846061" y="0"/>
                </a:moveTo>
                <a:lnTo>
                  <a:pt x="0" y="0"/>
                </a:lnTo>
                <a:lnTo>
                  <a:pt x="0" y="1374521"/>
                </a:lnTo>
                <a:lnTo>
                  <a:pt x="6846061" y="1374521"/>
                </a:lnTo>
                <a:lnTo>
                  <a:pt x="68460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8469" y="4560506"/>
            <a:ext cx="6846570" cy="5039995"/>
          </a:xfrm>
          <a:custGeom>
            <a:avLst/>
            <a:gdLst/>
            <a:ahLst/>
            <a:cxnLst/>
            <a:rect l="l" t="t" r="r" b="b"/>
            <a:pathLst>
              <a:path w="6846570" h="5039995">
                <a:moveTo>
                  <a:pt x="6846061" y="0"/>
                </a:moveTo>
                <a:lnTo>
                  <a:pt x="0" y="0"/>
                </a:lnTo>
                <a:lnTo>
                  <a:pt x="0" y="5039741"/>
                </a:lnTo>
                <a:lnTo>
                  <a:pt x="6846061" y="5039741"/>
                </a:lnTo>
                <a:lnTo>
                  <a:pt x="684606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3670" cy="10059670"/>
          </a:xfrm>
          <a:custGeom>
            <a:avLst/>
            <a:gdLst/>
            <a:ahLst/>
            <a:cxnLst/>
            <a:rect l="l" t="t" r="r" b="b"/>
            <a:pathLst>
              <a:path w="7773670" h="10059670">
                <a:moveTo>
                  <a:pt x="7773670" y="0"/>
                </a:moveTo>
                <a:lnTo>
                  <a:pt x="0" y="0"/>
                </a:lnTo>
                <a:lnTo>
                  <a:pt x="0" y="10059670"/>
                </a:lnTo>
                <a:lnTo>
                  <a:pt x="7773670" y="10059670"/>
                </a:lnTo>
                <a:lnTo>
                  <a:pt x="7773670" y="0"/>
                </a:lnTo>
                <a:close/>
              </a:path>
            </a:pathLst>
          </a:custGeom>
          <a:solidFill>
            <a:srgbClr val="DBE4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875" y="750188"/>
            <a:ext cx="5943600" cy="25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875" y="9415285"/>
            <a:ext cx="5943600" cy="253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5854" y="2603957"/>
            <a:ext cx="4520691" cy="1132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F81B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860" y="2019045"/>
            <a:ext cx="5986678" cy="6949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4704" y="9429534"/>
            <a:ext cx="133984" cy="186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16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1590" y="8937447"/>
            <a:ext cx="1090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8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1100" spc="-2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dirty="0" sz="1100" spc="-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100" spc="-5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1100" spc="-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11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11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1100" spc="-2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11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5277" y="1831975"/>
            <a:ext cx="6846570" cy="2728595"/>
          </a:xfrm>
          <a:custGeom>
            <a:avLst/>
            <a:gdLst/>
            <a:ahLst/>
            <a:cxnLst/>
            <a:rect l="l" t="t" r="r" b="b"/>
            <a:pathLst>
              <a:path w="6846570" h="2728595">
                <a:moveTo>
                  <a:pt x="6846061" y="0"/>
                </a:moveTo>
                <a:lnTo>
                  <a:pt x="0" y="0"/>
                </a:lnTo>
                <a:lnTo>
                  <a:pt x="0" y="2728467"/>
                </a:lnTo>
                <a:lnTo>
                  <a:pt x="6846061" y="2728467"/>
                </a:lnTo>
                <a:lnTo>
                  <a:pt x="68460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518159" marR="5080" indent="-506095">
              <a:lnSpc>
                <a:spcPct val="101699"/>
              </a:lnSpc>
              <a:spcBef>
                <a:spcPts val="25"/>
              </a:spcBef>
            </a:pPr>
            <a:r>
              <a:rPr dirty="0" spc="-5"/>
              <a:t>MARKETING</a:t>
            </a:r>
            <a:r>
              <a:rPr dirty="0" spc="-75"/>
              <a:t> </a:t>
            </a:r>
            <a:r>
              <a:rPr dirty="0" spc="-5"/>
              <a:t>CAMPAIGN </a:t>
            </a:r>
            <a:r>
              <a:rPr dirty="0" spc="-800"/>
              <a:t> </a:t>
            </a:r>
            <a:r>
              <a:rPr dirty="0"/>
              <a:t>RESULTS</a:t>
            </a:r>
            <a:r>
              <a:rPr dirty="0" spc="-20"/>
              <a:t> </a:t>
            </a:r>
            <a:r>
              <a:rPr dirty="0"/>
              <a:t>ANALYSIS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148" y="883666"/>
            <a:ext cx="33248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000000"/>
                </a:solidFill>
                <a:latin typeface="Calibri"/>
                <a:cs typeface="Calibri"/>
              </a:rPr>
              <a:t>Marketing</a:t>
            </a:r>
            <a:r>
              <a:rPr dirty="0" sz="3000" spc="-55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000000"/>
                </a:solidFill>
                <a:latin typeface="Calibri"/>
                <a:cs typeface="Calibri"/>
              </a:rPr>
              <a:t>Campaign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2019045"/>
            <a:ext cx="5960745" cy="6949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Problem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and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Background:</a:t>
            </a:r>
            <a:endParaRPr sz="1600">
              <a:latin typeface="Calibri"/>
              <a:cs typeface="Calibri"/>
            </a:endParaRPr>
          </a:p>
          <a:p>
            <a:pPr marL="12700" marR="54610">
              <a:lnSpc>
                <a:spcPct val="101800"/>
              </a:lnSpc>
              <a:spcBef>
                <a:spcPts val="1005"/>
              </a:spcBef>
            </a:pPr>
            <a:r>
              <a:rPr dirty="0" sz="1100">
                <a:latin typeface="Calibri"/>
                <a:cs typeface="Calibri"/>
              </a:rPr>
              <a:t>Marketing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2,240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customers</a:t>
            </a:r>
            <a:r>
              <a:rPr dirty="0" sz="1100">
                <a:latin typeface="Calibri"/>
                <a:cs typeface="Calibri"/>
              </a:rPr>
              <a:t> of </a:t>
            </a:r>
            <a:r>
              <a:rPr dirty="0" sz="1100" spc="-5">
                <a:latin typeface="Calibri"/>
                <a:cs typeface="Calibri"/>
              </a:rPr>
              <a:t>Maven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Marketing,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including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profiles,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product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preferences,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 successes/failures,</a:t>
            </a:r>
            <a:r>
              <a:rPr dirty="0" sz="1100">
                <a:latin typeface="Calibri"/>
                <a:cs typeface="Calibri"/>
              </a:rPr>
              <a:t> and </a:t>
            </a:r>
            <a:r>
              <a:rPr dirty="0" sz="1100" spc="-5">
                <a:latin typeface="Calibri"/>
                <a:cs typeface="Calibri"/>
              </a:rPr>
              <a:t>channel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309245">
              <a:lnSpc>
                <a:spcPct val="1016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analyzed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factors that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significantly impact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successful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marketing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campaign,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average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profile,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best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product,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underperforming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channel.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analysis,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recommend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certain actions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improve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web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increase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revenue.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Scope:</a:t>
            </a:r>
            <a:endParaRPr sz="1600">
              <a:latin typeface="Calibri"/>
              <a:cs typeface="Calibri"/>
            </a:endParaRPr>
          </a:p>
          <a:p>
            <a:pPr marL="12700" marR="125095">
              <a:lnSpc>
                <a:spcPct val="101800"/>
              </a:lnSpc>
              <a:spcBef>
                <a:spcPts val="1020"/>
              </a:spcBef>
            </a:pPr>
            <a:r>
              <a:rPr dirty="0" sz="1100">
                <a:latin typeface="Calibri"/>
                <a:cs typeface="Calibri"/>
              </a:rPr>
              <a:t>By </a:t>
            </a:r>
            <a:r>
              <a:rPr dirty="0" sz="1100" spc="-5">
                <a:latin typeface="Calibri"/>
                <a:cs typeface="Calibri"/>
              </a:rPr>
              <a:t>leveraging </a:t>
            </a:r>
            <a:r>
              <a:rPr dirty="0" sz="1100">
                <a:latin typeface="Calibri"/>
                <a:cs typeface="Calibri"/>
              </a:rPr>
              <a:t>this </a:t>
            </a:r>
            <a:r>
              <a:rPr dirty="0" sz="1100" spc="-5">
                <a:latin typeface="Calibri"/>
                <a:cs typeface="Calibri"/>
              </a:rPr>
              <a:t>dataset, </a:t>
            </a:r>
            <a:r>
              <a:rPr dirty="0" sz="1100">
                <a:latin typeface="Calibri"/>
                <a:cs typeface="Calibri"/>
              </a:rPr>
              <a:t>marketers and </a:t>
            </a:r>
            <a:r>
              <a:rPr dirty="0" sz="1100" spc="-5">
                <a:latin typeface="Calibri"/>
                <a:cs typeface="Calibri"/>
              </a:rPr>
              <a:t>data analysts </a:t>
            </a:r>
            <a:r>
              <a:rPr dirty="0" sz="110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uncover </a:t>
            </a:r>
            <a:r>
              <a:rPr dirty="0" sz="1100">
                <a:latin typeface="Calibri"/>
                <a:cs typeface="Calibri"/>
              </a:rPr>
              <a:t>valuable </a:t>
            </a:r>
            <a:r>
              <a:rPr dirty="0" sz="1100" spc="-5">
                <a:latin typeface="Calibri"/>
                <a:cs typeface="Calibri"/>
              </a:rPr>
              <a:t>insights </a:t>
            </a:r>
            <a:r>
              <a:rPr dirty="0" sz="1100">
                <a:latin typeface="Calibri"/>
                <a:cs typeface="Calibri"/>
              </a:rPr>
              <a:t>regarding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campaign </a:t>
            </a:r>
            <a:r>
              <a:rPr dirty="0" sz="1100" spc="-5">
                <a:latin typeface="Calibri"/>
                <a:cs typeface="Calibri"/>
              </a:rPr>
              <a:t>performance,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audience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preferences,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channel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effectiveness,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ROI.</a:t>
            </a:r>
            <a:r>
              <a:rPr dirty="0" sz="1100" spc="-5">
                <a:latin typeface="Calibri"/>
                <a:cs typeface="Calibri"/>
              </a:rPr>
              <a:t> This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dataset </a:t>
            </a:r>
            <a:r>
              <a:rPr dirty="0" sz="1100" spc="-5">
                <a:latin typeface="Calibri"/>
                <a:cs typeface="Calibri"/>
              </a:rPr>
              <a:t>serves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valuable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resource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 market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research,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optimization,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data-driven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decision-making,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enabling businesses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refine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marketing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strategies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drive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targeted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growth.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Methodology: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200" spc="-5" b="1">
                <a:latin typeface="Calibri"/>
                <a:cs typeface="Calibri"/>
              </a:rPr>
              <a:t>Data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Cleaning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and Preparation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100" b="1">
                <a:latin typeface="Calibri"/>
                <a:cs typeface="Calibri"/>
              </a:rPr>
              <a:t>Null</a:t>
            </a:r>
            <a:r>
              <a:rPr dirty="0" sz="1100" spc="-5" b="1">
                <a:latin typeface="Calibri"/>
                <a:cs typeface="Calibri"/>
              </a:rPr>
              <a:t> Value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Analysis: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Identify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columns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missing</a:t>
            </a:r>
            <a:r>
              <a:rPr dirty="0" sz="1100" spc="-5">
                <a:latin typeface="Calibri"/>
                <a:cs typeface="Calibri"/>
              </a:rPr>
              <a:t> values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their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percentage.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COUNTBLANK </a:t>
            </a:r>
            <a:r>
              <a:rPr dirty="0" sz="1100">
                <a:latin typeface="Calibri"/>
                <a:cs typeface="Calibri"/>
              </a:rPr>
              <a:t>function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have </a:t>
            </a:r>
            <a:r>
              <a:rPr dirty="0" sz="1100">
                <a:latin typeface="Calibri"/>
                <a:cs typeface="Calibri"/>
              </a:rPr>
              <a:t>identified</a:t>
            </a:r>
            <a:r>
              <a:rPr dirty="0" sz="1100" spc="-5">
                <a:latin typeface="Calibri"/>
                <a:cs typeface="Calibri"/>
              </a:rPr>
              <a:t> NULL value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INCOME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nature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data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value,</a:t>
            </a:r>
            <a:r>
              <a:rPr dirty="0" sz="1100" spc="-5">
                <a:latin typeface="Calibri"/>
                <a:cs typeface="Calibri"/>
              </a:rPr>
              <a:t> average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function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used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replace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NULL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mean</a:t>
            </a:r>
            <a:r>
              <a:rPr dirty="0" sz="1100">
                <a:latin typeface="Calibri"/>
                <a:cs typeface="Calibri"/>
              </a:rPr>
              <a:t> value.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 b="1">
                <a:latin typeface="Calibri"/>
                <a:cs typeface="Calibri"/>
              </a:rPr>
              <a:t>Outliers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-5">
                <a:latin typeface="Calibri"/>
                <a:cs typeface="Calibri"/>
              </a:rPr>
              <a:t> There</a:t>
            </a:r>
            <a:r>
              <a:rPr dirty="0" sz="1100">
                <a:latin typeface="Calibri"/>
                <a:cs typeface="Calibri"/>
              </a:rPr>
              <a:t> 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</a:t>
            </a:r>
            <a:r>
              <a:rPr dirty="0" sz="1100" spc="-5">
                <a:latin typeface="Calibri"/>
                <a:cs typeface="Calibri"/>
              </a:rPr>
              <a:t> outlires.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Exploratory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data analysis </a:t>
            </a:r>
            <a:r>
              <a:rPr dirty="0" sz="1200" b="1">
                <a:latin typeface="Calibri"/>
                <a:cs typeface="Calibri"/>
              </a:rPr>
              <a:t>(EDA)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12700" marR="225425">
              <a:lnSpc>
                <a:spcPct val="101699"/>
              </a:lnSpc>
            </a:pPr>
            <a:r>
              <a:rPr dirty="0" sz="1200" spc="-5" b="1">
                <a:latin typeface="Calibri"/>
                <a:cs typeface="Calibri"/>
              </a:rPr>
              <a:t>Customer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Profile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Analysis:</a:t>
            </a:r>
            <a:r>
              <a:rPr dirty="0" sz="1200" spc="35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Visualize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customer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demographics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(age,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gender,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location,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income,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etc.) using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histograms,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charts, and </a:t>
            </a:r>
            <a:r>
              <a:rPr dirty="0" sz="1200">
                <a:latin typeface="Calibri"/>
                <a:cs typeface="Calibri"/>
              </a:rPr>
              <a:t>pie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charts.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spc="-5" b="1">
                <a:latin typeface="Calibri"/>
                <a:cs typeface="Calibri"/>
              </a:rPr>
              <a:t>Campaign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Performance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Analysis:</a:t>
            </a:r>
            <a:r>
              <a:rPr dirty="0" sz="1200" spc="25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Visualize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campaign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performance over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time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bar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charts.</a:t>
            </a:r>
            <a:endParaRPr sz="1200">
              <a:latin typeface="Calibri"/>
              <a:cs typeface="Calibri"/>
            </a:endParaRPr>
          </a:p>
          <a:p>
            <a:pPr marL="12700" marR="372745">
              <a:lnSpc>
                <a:spcPts val="1480"/>
              </a:lnSpc>
              <a:spcBef>
                <a:spcPts val="40"/>
              </a:spcBef>
            </a:pPr>
            <a:r>
              <a:rPr dirty="0" sz="1200" spc="-5" b="1">
                <a:latin typeface="Calibri"/>
                <a:cs typeface="Calibri"/>
              </a:rPr>
              <a:t>Channel</a:t>
            </a:r>
            <a:r>
              <a:rPr dirty="0" sz="1200" spc="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Performance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Analysis:</a:t>
            </a:r>
            <a:r>
              <a:rPr dirty="0" sz="1200" spc="30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Analyze</a:t>
            </a:r>
            <a:r>
              <a:rPr dirty="0" sz="1200">
                <a:latin typeface="Calibri"/>
                <a:cs typeface="Calibri"/>
              </a:rPr>
              <a:t> the </a:t>
            </a:r>
            <a:r>
              <a:rPr dirty="0" sz="1200" spc="-5">
                <a:latin typeface="Calibri"/>
                <a:cs typeface="Calibri"/>
              </a:rPr>
              <a:t>performance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different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marketing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using</a:t>
            </a:r>
            <a:r>
              <a:rPr dirty="0" sz="1200">
                <a:latin typeface="Calibri"/>
                <a:cs typeface="Calibri"/>
              </a:rPr>
              <a:t> bar </a:t>
            </a:r>
            <a:r>
              <a:rPr dirty="0" sz="1200" spc="-254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chart.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ts val="1405"/>
              </a:lnSpc>
            </a:pPr>
            <a:r>
              <a:rPr dirty="0" sz="1200">
                <a:latin typeface="Calibri"/>
                <a:cs typeface="Calibri"/>
              </a:rPr>
              <a:t>Identify</a:t>
            </a:r>
            <a:r>
              <a:rPr dirty="0" sz="1200" spc="-5">
                <a:latin typeface="Calibri"/>
                <a:cs typeface="Calibri"/>
              </a:rPr>
              <a:t> top-performing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5">
                <a:latin typeface="Calibri"/>
                <a:cs typeface="Calibri"/>
              </a:rPr>
              <a:t>underperforming channels.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1005"/>
              </a:spcBef>
            </a:pPr>
            <a:r>
              <a:rPr dirty="0" sz="1600" spc="-5" b="1">
                <a:latin typeface="Calibri"/>
                <a:cs typeface="Calibri"/>
              </a:rPr>
              <a:t>Insights: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005"/>
              </a:spcBef>
            </a:pPr>
            <a:r>
              <a:rPr dirty="0" sz="1100" spc="-5">
                <a:latin typeface="Calibri"/>
                <a:cs typeface="Calibri"/>
              </a:rPr>
              <a:t>Our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analysis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revealed </a:t>
            </a:r>
            <a:r>
              <a:rPr dirty="0" sz="1100">
                <a:latin typeface="Calibri"/>
                <a:cs typeface="Calibri"/>
              </a:rPr>
              <a:t>that birth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education,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marital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status,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income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most significant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purchases. Customers</a:t>
            </a:r>
            <a:r>
              <a:rPr dirty="0" sz="1100">
                <a:latin typeface="Calibri"/>
                <a:cs typeface="Calibri"/>
              </a:rPr>
              <a:t> born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1963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1982,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with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graduate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degree,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yearly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income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between </a:t>
            </a:r>
            <a:r>
              <a:rPr dirty="0" sz="1100">
                <a:latin typeface="Calibri"/>
                <a:cs typeface="Calibri"/>
              </a:rPr>
              <a:t>41K</a:t>
            </a:r>
            <a:r>
              <a:rPr dirty="0" sz="1100" spc="-5">
                <a:latin typeface="Calibri"/>
                <a:cs typeface="Calibri"/>
              </a:rPr>
              <a:t> 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82K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 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average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profile.</a:t>
            </a:r>
            <a:r>
              <a:rPr dirty="0" sz="1100" spc="-5">
                <a:latin typeface="Calibri"/>
                <a:cs typeface="Calibri"/>
              </a:rPr>
              <a:t> "Last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Campaign"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most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successful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782572"/>
            <a:ext cx="5943600" cy="381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pc="-16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894334"/>
            <a:ext cx="5977255" cy="31953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72415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marketing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"Wines"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best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product.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However,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underperforming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channel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5">
                <a:latin typeface="Calibri"/>
                <a:cs typeface="Calibri"/>
              </a:rPr>
              <a:t> purchases.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Recommended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Analysis: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41300" algn="l"/>
              </a:tabLst>
            </a:pP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Are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 there any null values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or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outliers?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How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 will you</a:t>
            </a:r>
            <a:r>
              <a:rPr dirty="0" sz="1200" spc="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handle them?</a:t>
            </a:r>
            <a:endParaRPr sz="1200">
              <a:latin typeface="Calibri"/>
              <a:cs typeface="Calibri"/>
            </a:endParaRPr>
          </a:p>
          <a:p>
            <a:pPr marL="478790" marR="5080">
              <a:lnSpc>
                <a:spcPct val="152700"/>
              </a:lnSpc>
              <a:spcBef>
                <a:spcPts val="330"/>
              </a:spcBef>
            </a:pPr>
            <a:r>
              <a:rPr dirty="0" sz="1100" spc="-5">
                <a:latin typeface="Calibri"/>
                <a:cs typeface="Calibri"/>
              </a:rPr>
              <a:t>There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"24"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Null </a:t>
            </a:r>
            <a:r>
              <a:rPr dirty="0" sz="1100" spc="-5" b="1">
                <a:latin typeface="Calibri"/>
                <a:cs typeface="Calibri"/>
              </a:rPr>
              <a:t>values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found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"Income"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column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COUNTBLANK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formula</a:t>
            </a:r>
            <a:r>
              <a:rPr dirty="0" sz="1100" spc="-10">
                <a:latin typeface="Calibri"/>
                <a:cs typeface="Calibri"/>
              </a:rPr>
              <a:t>.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There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methods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impute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missing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values,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such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mean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imputation,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median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imputation,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mode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imputation,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regression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imputation.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this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data </a:t>
            </a:r>
            <a:r>
              <a:rPr dirty="0" sz="1100" b="1">
                <a:latin typeface="Calibri"/>
                <a:cs typeface="Calibri"/>
              </a:rPr>
              <a:t>we </a:t>
            </a:r>
            <a:r>
              <a:rPr dirty="0" sz="1100" spc="-5" b="1">
                <a:latin typeface="Calibri"/>
                <a:cs typeface="Calibri"/>
              </a:rPr>
              <a:t>have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used</a:t>
            </a:r>
            <a:r>
              <a:rPr dirty="0" sz="1100" spc="-5" b="1">
                <a:latin typeface="Calibri"/>
                <a:cs typeface="Calibri"/>
              </a:rPr>
              <a:t> "Mean"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replace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blank 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values.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(Mean value </a:t>
            </a:r>
            <a:r>
              <a:rPr dirty="0" sz="1100" b="1">
                <a:latin typeface="Calibri"/>
                <a:cs typeface="Calibri"/>
              </a:rPr>
              <a:t>is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52247)</a:t>
            </a:r>
            <a:endParaRPr sz="1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AutoNum type="arabicPeriod" startAt="2"/>
              <a:tabLst>
                <a:tab pos="241300" algn="l"/>
              </a:tabLst>
            </a:pP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What</a:t>
            </a:r>
            <a:r>
              <a:rPr dirty="0" sz="1200" spc="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factors are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significantly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related 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to the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number</a:t>
            </a:r>
            <a:r>
              <a:rPr dirty="0" sz="1200" spc="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of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web purchases?</a:t>
            </a:r>
            <a:endParaRPr sz="1200">
              <a:latin typeface="Calibri"/>
              <a:cs typeface="Calibri"/>
            </a:endParaRPr>
          </a:p>
          <a:p>
            <a:pPr marL="478790" marR="45085">
              <a:lnSpc>
                <a:spcPct val="152700"/>
              </a:lnSpc>
              <a:spcBef>
                <a:spcPts val="330"/>
              </a:spcBef>
            </a:pP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'education',</a:t>
            </a:r>
            <a:r>
              <a:rPr dirty="0" sz="1100" spc="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'Age',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'Income'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and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'marital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status'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significantly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related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number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charts, we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>
                <a:latin typeface="Calibri"/>
                <a:cs typeface="Calibri"/>
              </a:rPr>
              <a:t> see that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birth, education,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marital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status,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income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most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significant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</a:t>
            </a:r>
            <a:r>
              <a:rPr dirty="0" sz="1100">
                <a:latin typeface="Calibri"/>
                <a:cs typeface="Calibri"/>
              </a:rPr>
              <a:t> 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5">
                <a:latin typeface="Calibri"/>
                <a:cs typeface="Calibri"/>
              </a:rPr>
              <a:t> purchases.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7965185"/>
            <a:ext cx="3624579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3.  </a:t>
            </a:r>
            <a:r>
              <a:rPr dirty="0" sz="1200" spc="5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Which</a:t>
            </a:r>
            <a:r>
              <a:rPr dirty="0" sz="1200" spc="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marketing</a:t>
            </a:r>
            <a:r>
              <a:rPr dirty="0" sz="1200" spc="-1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campaign</a:t>
            </a:r>
            <a:r>
              <a:rPr dirty="0" sz="1200" spc="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was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the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most successful?</a:t>
            </a:r>
            <a:endParaRPr sz="1200">
              <a:latin typeface="Calibri"/>
              <a:cs typeface="Calibri"/>
            </a:endParaRPr>
          </a:p>
          <a:p>
            <a:pPr marL="478790">
              <a:lnSpc>
                <a:spcPct val="100000"/>
              </a:lnSpc>
              <a:spcBef>
                <a:spcPts val="1019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Most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Successful Marketing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"</a:t>
            </a:r>
            <a:r>
              <a:rPr dirty="0" sz="1200" spc="-5" b="1">
                <a:latin typeface="Calibri"/>
                <a:cs typeface="Calibri"/>
              </a:rPr>
              <a:t>Last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Campaign</a:t>
            </a:r>
            <a:r>
              <a:rPr dirty="0" sz="1200" spc="-5">
                <a:latin typeface="Calibri"/>
                <a:cs typeface="Calibri"/>
              </a:rPr>
              <a:t>"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298188"/>
            <a:ext cx="5943600" cy="360108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pc="-16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3336163"/>
            <a:ext cx="5725795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4.</a:t>
            </a:r>
            <a:r>
              <a:rPr dirty="0" sz="1200" spc="32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What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does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the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 average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customer 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look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like?</a:t>
            </a:r>
            <a:endParaRPr sz="1200">
              <a:latin typeface="Calibri"/>
              <a:cs typeface="Calibri"/>
            </a:endParaRPr>
          </a:p>
          <a:p>
            <a:pPr marL="241300" marR="5080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Based on the charts, we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see that </a:t>
            </a:r>
            <a:r>
              <a:rPr dirty="0" sz="1100" spc="-5" b="1">
                <a:latin typeface="Calibri"/>
                <a:cs typeface="Calibri"/>
              </a:rPr>
              <a:t>birth year between </a:t>
            </a:r>
            <a:r>
              <a:rPr dirty="0" sz="1100" b="1">
                <a:latin typeface="Calibri"/>
                <a:cs typeface="Calibri"/>
              </a:rPr>
              <a:t>1953 to </a:t>
            </a:r>
            <a:r>
              <a:rPr dirty="0" sz="1100" spc="-5" b="1">
                <a:latin typeface="Calibri"/>
                <a:cs typeface="Calibri"/>
              </a:rPr>
              <a:t>1982</a:t>
            </a:r>
            <a:r>
              <a:rPr dirty="0" sz="1100" spc="-5">
                <a:latin typeface="Calibri"/>
                <a:cs typeface="Calibri"/>
              </a:rPr>
              <a:t>, education level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'</a:t>
            </a:r>
            <a:r>
              <a:rPr dirty="0" sz="1100" spc="-5" b="1">
                <a:latin typeface="Calibri"/>
                <a:cs typeface="Calibri"/>
              </a:rPr>
              <a:t>Graduation'</a:t>
            </a:r>
            <a:r>
              <a:rPr dirty="0" sz="1100" spc="-5">
                <a:latin typeface="Calibri"/>
                <a:cs typeface="Calibri"/>
              </a:rPr>
              <a:t>, </a:t>
            </a:r>
            <a:r>
              <a:rPr dirty="0" sz="1100">
                <a:latin typeface="Calibri"/>
                <a:cs typeface="Calibri"/>
              </a:rPr>
              <a:t>marital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status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'married</a:t>
            </a:r>
            <a:r>
              <a:rPr dirty="0" sz="1100" b="1">
                <a:latin typeface="Calibri"/>
                <a:cs typeface="Calibri"/>
              </a:rPr>
              <a:t> &amp;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together'</a:t>
            </a:r>
            <a:r>
              <a:rPr dirty="0" sz="1100" spc="-5">
                <a:latin typeface="Calibri"/>
                <a:cs typeface="Calibri"/>
              </a:rPr>
              <a:t>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 b="1">
                <a:latin typeface="Calibri"/>
                <a:cs typeface="Calibri"/>
              </a:rPr>
              <a:t>income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between</a:t>
            </a:r>
            <a:r>
              <a:rPr dirty="0" sz="1100" b="1">
                <a:latin typeface="Calibri"/>
                <a:cs typeface="Calibri"/>
              </a:rPr>
              <a:t> 46k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to</a:t>
            </a:r>
            <a:r>
              <a:rPr dirty="0" sz="1100" spc="-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76k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most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significant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</a:t>
            </a:r>
            <a:r>
              <a:rPr dirty="0" sz="1100">
                <a:latin typeface="Calibri"/>
                <a:cs typeface="Calibri"/>
              </a:rPr>
              <a:t> 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5">
                <a:latin typeface="Calibri"/>
                <a:cs typeface="Calibri"/>
              </a:rPr>
              <a:t> purchases.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8167878"/>
            <a:ext cx="4147820" cy="396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5.</a:t>
            </a:r>
            <a:r>
              <a:rPr dirty="0" sz="1200" spc="31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Which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products</a:t>
            </a:r>
            <a:r>
              <a:rPr dirty="0" sz="1200" spc="-15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are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performing</a:t>
            </a:r>
            <a:r>
              <a:rPr dirty="0" sz="1200" spc="-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best?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5"/>
              </a:spcBef>
            </a:pPr>
            <a:r>
              <a:rPr dirty="0" sz="1200" spc="-5" b="1">
                <a:latin typeface="Calibri"/>
                <a:cs typeface="Calibri"/>
              </a:rPr>
              <a:t>Based</a:t>
            </a:r>
            <a:r>
              <a:rPr dirty="0" sz="1200" b="1">
                <a:latin typeface="Calibri"/>
                <a:cs typeface="Calibri"/>
              </a:rPr>
              <a:t> on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below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chart the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best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performing product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is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"Wines"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600" y="914400"/>
            <a:ext cx="5943600" cy="2346960"/>
            <a:chOff x="1371600" y="914400"/>
            <a:chExt cx="5943600" cy="2346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14400"/>
              <a:ext cx="5943600" cy="2346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47265" y="1644904"/>
              <a:ext cx="4059554" cy="0"/>
            </a:xfrm>
            <a:custGeom>
              <a:avLst/>
              <a:gdLst/>
              <a:ahLst/>
              <a:cxnLst/>
              <a:rect l="l" t="t" r="r" b="b"/>
              <a:pathLst>
                <a:path w="4059554" h="0">
                  <a:moveTo>
                    <a:pt x="0" y="0"/>
                  </a:moveTo>
                  <a:lnTo>
                    <a:pt x="4059301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49651" y="2833141"/>
            <a:ext cx="609600" cy="147955"/>
            <a:chOff x="2549651" y="2833141"/>
            <a:chExt cx="609600" cy="1479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9651" y="2833141"/>
              <a:ext cx="609587" cy="14780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4515" y="2869692"/>
              <a:ext cx="502157" cy="10591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740916" y="1805749"/>
            <a:ext cx="4072254" cy="1203325"/>
            <a:chOff x="1740916" y="1805749"/>
            <a:chExt cx="4072254" cy="1203325"/>
          </a:xfrm>
        </p:grpSpPr>
        <p:sp>
          <p:nvSpPr>
            <p:cNvPr id="11" name="object 11"/>
            <p:cNvSpPr/>
            <p:nvPr/>
          </p:nvSpPr>
          <p:spPr>
            <a:xfrm>
              <a:off x="1747266" y="2474975"/>
              <a:ext cx="4059554" cy="0"/>
            </a:xfrm>
            <a:custGeom>
              <a:avLst/>
              <a:gdLst/>
              <a:ahLst/>
              <a:cxnLst/>
              <a:rect l="l" t="t" r="r" b="b"/>
              <a:pathLst>
                <a:path w="4059554" h="0">
                  <a:moveTo>
                    <a:pt x="0" y="0"/>
                  </a:moveTo>
                  <a:lnTo>
                    <a:pt x="4059301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5480" y="2453639"/>
              <a:ext cx="609587" cy="5273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300" y="2391143"/>
              <a:ext cx="609587" cy="589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6472" y="2377465"/>
              <a:ext cx="609587" cy="6034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0644" y="2391143"/>
              <a:ext cx="609587" cy="589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47266" y="1810511"/>
              <a:ext cx="4059554" cy="498475"/>
            </a:xfrm>
            <a:custGeom>
              <a:avLst/>
              <a:gdLst/>
              <a:ahLst/>
              <a:cxnLst/>
              <a:rect l="l" t="t" r="r" b="b"/>
              <a:pathLst>
                <a:path w="4059554" h="498475">
                  <a:moveTo>
                    <a:pt x="0" y="498348"/>
                  </a:moveTo>
                  <a:lnTo>
                    <a:pt x="4059301" y="498348"/>
                  </a:lnTo>
                </a:path>
                <a:path w="4059554" h="498475">
                  <a:moveTo>
                    <a:pt x="0" y="0"/>
                  </a:moveTo>
                  <a:lnTo>
                    <a:pt x="4059301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04816" y="1824227"/>
              <a:ext cx="609587" cy="11567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0344" y="2490203"/>
              <a:ext cx="500659" cy="4838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8688" y="2427731"/>
              <a:ext cx="500634" cy="5463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32860" y="2414015"/>
              <a:ext cx="500659" cy="56007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47032" y="2427731"/>
              <a:ext cx="499135" cy="5463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59680" y="1860803"/>
              <a:ext cx="500659" cy="11132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747266" y="2972434"/>
              <a:ext cx="4059554" cy="36195"/>
            </a:xfrm>
            <a:custGeom>
              <a:avLst/>
              <a:gdLst/>
              <a:ahLst/>
              <a:cxnLst/>
              <a:rect l="l" t="t" r="r" b="b"/>
              <a:pathLst>
                <a:path w="4059554" h="36194">
                  <a:moveTo>
                    <a:pt x="0" y="0"/>
                  </a:moveTo>
                  <a:lnTo>
                    <a:pt x="0" y="36195"/>
                  </a:lnTo>
                </a:path>
                <a:path w="4059554" h="36194">
                  <a:moveTo>
                    <a:pt x="4059301" y="0"/>
                  </a:moveTo>
                  <a:lnTo>
                    <a:pt x="4059301" y="36195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03952" y="1654302"/>
            <a:ext cx="21780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5">
                <a:solidFill>
                  <a:srgbClr val="D9D9D9"/>
                </a:solidFill>
                <a:latin typeface="Cambria"/>
                <a:cs typeface="Cambria"/>
              </a:rPr>
              <a:t>334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1830" y="1526031"/>
            <a:ext cx="217170" cy="15189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32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3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5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3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5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5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225"/>
              </a:spcBef>
            </a:pPr>
            <a:r>
              <a:rPr dirty="0" sz="900" spc="5">
                <a:solidFill>
                  <a:srgbClr val="D9D9D9"/>
                </a:solidFill>
                <a:latin typeface="Cambria"/>
                <a:cs typeface="Cambria"/>
              </a:rPr>
              <a:t>50</a:t>
            </a:r>
            <a:endParaRPr sz="900">
              <a:latin typeface="Cambria"/>
              <a:cs typeface="Cambria"/>
            </a:endParaRPr>
          </a:p>
          <a:p>
            <a:pPr algn="r" marR="6985">
              <a:lnSpc>
                <a:spcPct val="100000"/>
              </a:lnSpc>
              <a:spcBef>
                <a:spcPts val="229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76272" y="944867"/>
            <a:ext cx="4394835" cy="691515"/>
            <a:chOff x="2176272" y="944867"/>
            <a:chExt cx="4394835" cy="691515"/>
          </a:xfrm>
        </p:grpSpPr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76272" y="944867"/>
              <a:ext cx="4394454" cy="45340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2652" y="1182611"/>
              <a:ext cx="1297686" cy="45340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302891" y="987933"/>
            <a:ext cx="4062095" cy="50673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29080" marR="5080" indent="-1516380">
              <a:lnSpc>
                <a:spcPts val="1870"/>
              </a:lnSpc>
              <a:spcBef>
                <a:spcPts val="200"/>
              </a:spcBef>
            </a:pPr>
            <a:r>
              <a:rPr dirty="0" sz="1600" spc="70" b="1">
                <a:solidFill>
                  <a:srgbClr val="F1F1F1"/>
                </a:solidFill>
                <a:latin typeface="Cambria"/>
                <a:cs typeface="Cambria"/>
              </a:rPr>
              <a:t>Customer</a:t>
            </a:r>
            <a:r>
              <a:rPr dirty="0" sz="1600" spc="23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65" b="1">
                <a:solidFill>
                  <a:srgbClr val="F1F1F1"/>
                </a:solidFill>
                <a:latin typeface="Cambria"/>
                <a:cs typeface="Cambria"/>
              </a:rPr>
              <a:t>Accepted</a:t>
            </a:r>
            <a:r>
              <a:rPr dirty="0" sz="1600" spc="24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65" b="1">
                <a:solidFill>
                  <a:srgbClr val="F1F1F1"/>
                </a:solidFill>
                <a:latin typeface="Cambria"/>
                <a:cs typeface="Cambria"/>
              </a:rPr>
              <a:t>Offer</a:t>
            </a:r>
            <a:r>
              <a:rPr dirty="0" sz="1600" spc="22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40" b="1">
                <a:solidFill>
                  <a:srgbClr val="F1F1F1"/>
                </a:solidFill>
                <a:latin typeface="Cambria"/>
                <a:cs typeface="Cambria"/>
              </a:rPr>
              <a:t>By</a:t>
            </a:r>
            <a:r>
              <a:rPr dirty="0" sz="1600" spc="19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75" b="1">
                <a:solidFill>
                  <a:srgbClr val="F1F1F1"/>
                </a:solidFill>
                <a:latin typeface="Cambria"/>
                <a:cs typeface="Cambria"/>
              </a:rPr>
              <a:t>Marketing </a:t>
            </a:r>
            <a:r>
              <a:rPr dirty="0" sz="1600" spc="-340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75" b="1">
                <a:solidFill>
                  <a:srgbClr val="F1F1F1"/>
                </a:solidFill>
                <a:latin typeface="Cambria"/>
                <a:cs typeface="Cambria"/>
              </a:rPr>
              <a:t>Campaign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747266" y="1789026"/>
          <a:ext cx="5472430" cy="139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005"/>
                <a:gridCol w="445134"/>
                <a:gridCol w="1414780"/>
                <a:gridCol w="1412875"/>
              </a:tblGrid>
              <a:tr h="18760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035"/>
                        </a:lnSpc>
                      </a:pP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1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AcceptedCmp1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1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1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AcceptedCmp2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15240"/>
                </a:tc>
              </a:tr>
              <a:tr h="481815"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1626870" algn="l"/>
                        </a:tabLst>
                      </a:pPr>
                      <a:r>
                        <a:rPr dirty="0" baseline="-30864" sz="135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144	</a:t>
                      </a:r>
                      <a:r>
                        <a:rPr dirty="0" sz="900" spc="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163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9144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900" spc="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167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78105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900" spc="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163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9144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 marR="24130">
                        <a:lnSpc>
                          <a:spcPts val="1639"/>
                        </a:lnSpc>
                        <a:spcBef>
                          <a:spcPts val="50"/>
                        </a:spcBef>
                      </a:pP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2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AcceptedCmp3 </a:t>
                      </a:r>
                      <a:r>
                        <a:rPr dirty="0" sz="900" spc="-18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2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AcceptedCmp4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6350"/>
                </a:tc>
              </a:tr>
              <a:tr h="182648">
                <a:tc>
                  <a:txBody>
                    <a:bodyPr/>
                    <a:lstStyle/>
                    <a:p>
                      <a:pPr algn="ctr" marL="19050">
                        <a:lnSpc>
                          <a:spcPts val="930"/>
                        </a:lnSpc>
                        <a:spcBef>
                          <a:spcPts val="275"/>
                        </a:spcBef>
                      </a:pPr>
                      <a:r>
                        <a:rPr dirty="0" sz="900" spc="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30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34925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035"/>
                        </a:lnSpc>
                      </a:pP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10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AcceptedCmp5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0"/>
                </a:tc>
              </a:tr>
              <a:tr h="1652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040"/>
                        </a:lnSpc>
                        <a:spcBef>
                          <a:spcPts val="160"/>
                        </a:spcBef>
                      </a:pP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Sum</a:t>
                      </a:r>
                      <a:r>
                        <a:rPr dirty="0" sz="900" spc="-2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900" spc="-1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Response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20320"/>
                </a:tc>
              </a:tr>
              <a:tr h="206368">
                <a:tc>
                  <a:txBody>
                    <a:bodyPr/>
                    <a:lstStyle/>
                    <a:p>
                      <a:pPr algn="r" marR="34290">
                        <a:lnSpc>
                          <a:spcPts val="1000"/>
                        </a:lnSpc>
                        <a:spcBef>
                          <a:spcPts val="525"/>
                        </a:spcBef>
                      </a:pPr>
                      <a:r>
                        <a:rPr dirty="0" sz="900" spc="-5">
                          <a:solidFill>
                            <a:srgbClr val="D9D9D9"/>
                          </a:solidFill>
                          <a:latin typeface="Cambria"/>
                          <a:cs typeface="Cambria"/>
                        </a:rPr>
                        <a:t>Total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F1F1F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1F1F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F1F1F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01511" y="1827276"/>
            <a:ext cx="66294" cy="6781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001511" y="2036064"/>
            <a:ext cx="66294" cy="6781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01511" y="2244851"/>
            <a:ext cx="66294" cy="6781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01511" y="2453639"/>
            <a:ext cx="66294" cy="6781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01511" y="2662427"/>
            <a:ext cx="66294" cy="6781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01511" y="2871216"/>
            <a:ext cx="66294" cy="6781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33475" y="4224654"/>
            <a:ext cx="5943600" cy="3776344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39" name="object 39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pc="-16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3386455"/>
            <a:ext cx="4064635" cy="506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6.</a:t>
            </a:r>
            <a:r>
              <a:rPr dirty="0" sz="1200" spc="31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Which</a:t>
            </a:r>
            <a:r>
              <a:rPr dirty="0" sz="120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channels are</a:t>
            </a:r>
            <a:r>
              <a:rPr dirty="0" sz="1200" spc="-20" b="1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dirty="0" sz="1200" spc="-5" b="1">
                <a:solidFill>
                  <a:srgbClr val="974707"/>
                </a:solidFill>
                <a:latin typeface="Calibri"/>
                <a:cs typeface="Calibri"/>
              </a:rPr>
              <a:t>underperforming?</a:t>
            </a:r>
            <a:endParaRPr sz="12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1019"/>
              </a:spcBef>
            </a:pP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chart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underperforming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channel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"</a:t>
            </a:r>
            <a:r>
              <a:rPr dirty="0" sz="1100" spc="-5" b="1">
                <a:latin typeface="Calibri"/>
                <a:cs typeface="Calibri"/>
              </a:rPr>
              <a:t>Web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Purchase</a:t>
            </a:r>
            <a:r>
              <a:rPr dirty="0" sz="1100" spc="-5">
                <a:latin typeface="Calibri"/>
                <a:cs typeface="Calibri"/>
              </a:rPr>
              <a:t>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6474333"/>
            <a:ext cx="5695950" cy="2431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Calibri"/>
                <a:cs typeface="Calibri"/>
              </a:rPr>
              <a:t>Recommendations:</a:t>
            </a:r>
            <a:endParaRPr sz="1600">
              <a:latin typeface="Calibri"/>
              <a:cs typeface="Calibri"/>
            </a:endParaRPr>
          </a:p>
          <a:p>
            <a:pPr marL="12700" marR="419734">
              <a:lnSpc>
                <a:spcPct val="101800"/>
              </a:lnSpc>
              <a:spcBef>
                <a:spcPts val="1005"/>
              </a:spcBef>
            </a:pP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improve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purchases, we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recommend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actions: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Enhance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experience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providing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user-friendly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easy-to-navigate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website.</a:t>
            </a:r>
            <a:endParaRPr sz="1100">
              <a:latin typeface="Calibri"/>
              <a:cs typeface="Calibri"/>
            </a:endParaRPr>
          </a:p>
          <a:p>
            <a:pPr marL="12700" marR="48895">
              <a:lnSpc>
                <a:spcPts val="1350"/>
              </a:lnSpc>
              <a:spcBef>
                <a:spcPts val="45"/>
              </a:spcBef>
            </a:pPr>
            <a:r>
              <a:rPr dirty="0" sz="1100">
                <a:latin typeface="Calibri"/>
                <a:cs typeface="Calibri"/>
              </a:rPr>
              <a:t>Increase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visibility</a:t>
            </a:r>
            <a:r>
              <a:rPr dirty="0" sz="1100">
                <a:latin typeface="Calibri"/>
                <a:cs typeface="Calibri"/>
              </a:rPr>
              <a:t> of</a:t>
            </a:r>
            <a:r>
              <a:rPr dirty="0" sz="1100" spc="-5">
                <a:latin typeface="Calibri"/>
                <a:cs typeface="Calibri"/>
              </a:rPr>
              <a:t> web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investing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search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engine </a:t>
            </a:r>
            <a:r>
              <a:rPr dirty="0" sz="1100" spc="-5">
                <a:latin typeface="Calibri"/>
                <a:cs typeface="Calibri"/>
              </a:rPr>
              <a:t>optimization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(SEO)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search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engine </a:t>
            </a:r>
            <a:r>
              <a:rPr dirty="0" sz="1100" spc="-5">
                <a:latin typeface="Calibri"/>
                <a:cs typeface="Calibri"/>
              </a:rPr>
              <a:t>marketing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(SEM)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campaigns.</a:t>
            </a:r>
            <a:endParaRPr sz="1100">
              <a:latin typeface="Calibri"/>
              <a:cs typeface="Calibri"/>
            </a:endParaRPr>
          </a:p>
          <a:p>
            <a:pPr marL="12700" marR="181610">
              <a:lnSpc>
                <a:spcPts val="1330"/>
              </a:lnSpc>
              <a:spcBef>
                <a:spcPts val="5"/>
              </a:spcBef>
            </a:pPr>
            <a:r>
              <a:rPr dirty="0" sz="1100" spc="-5">
                <a:latin typeface="Calibri"/>
                <a:cs typeface="Calibri"/>
              </a:rPr>
              <a:t>Offer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personalized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recommendations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promotions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the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customer's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history.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social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platforms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promote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5">
                <a:latin typeface="Calibri"/>
                <a:cs typeface="Calibri"/>
              </a:rPr>
              <a:t> purchases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engage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dirty="0" sz="1100" spc="-5">
                <a:latin typeface="Calibri"/>
                <a:cs typeface="Calibri"/>
              </a:rPr>
              <a:t>Provide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secure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convenient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payment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options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build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trust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confidence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customers.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Calibri"/>
                <a:cs typeface="Calibri"/>
              </a:rPr>
              <a:t>Conclusion: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015"/>
              </a:spcBef>
            </a:pPr>
            <a:r>
              <a:rPr dirty="0" sz="1100">
                <a:latin typeface="Calibri"/>
                <a:cs typeface="Calibri"/>
              </a:rPr>
              <a:t>In </a:t>
            </a:r>
            <a:r>
              <a:rPr dirty="0" sz="1100" spc="-5">
                <a:latin typeface="Calibri"/>
                <a:cs typeface="Calibri"/>
              </a:rPr>
              <a:t>conclusion,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understanding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factors</a:t>
            </a:r>
            <a:r>
              <a:rPr dirty="0" sz="1100">
                <a:latin typeface="Calibri"/>
                <a:cs typeface="Calibri"/>
              </a:rPr>
              <a:t> that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influence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focusing</a:t>
            </a:r>
            <a:r>
              <a:rPr dirty="0" sz="1100">
                <a:latin typeface="Calibri"/>
                <a:cs typeface="Calibri"/>
              </a:rPr>
              <a:t> 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best- 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products,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improving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customer</a:t>
            </a:r>
            <a:r>
              <a:rPr dirty="0" sz="1100">
                <a:latin typeface="Calibri"/>
                <a:cs typeface="Calibri"/>
              </a:rPr>
              <a:t> experience, companies can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increase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revenue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33475" y="914400"/>
            <a:ext cx="5943600" cy="2301240"/>
            <a:chOff x="1133475" y="914400"/>
            <a:chExt cx="5943600" cy="2301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475" y="914400"/>
              <a:ext cx="5943600" cy="23012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30323" y="1551305"/>
              <a:ext cx="3062605" cy="1214755"/>
            </a:xfrm>
            <a:custGeom>
              <a:avLst/>
              <a:gdLst/>
              <a:ahLst/>
              <a:cxnLst/>
              <a:rect l="l" t="t" r="r" b="b"/>
              <a:pathLst>
                <a:path w="3062604" h="1214755">
                  <a:moveTo>
                    <a:pt x="0" y="1214754"/>
                  </a:moveTo>
                  <a:lnTo>
                    <a:pt x="3062097" y="1214754"/>
                  </a:lnTo>
                </a:path>
                <a:path w="3062604" h="1214755">
                  <a:moveTo>
                    <a:pt x="0" y="1012063"/>
                  </a:moveTo>
                  <a:lnTo>
                    <a:pt x="3062097" y="1012063"/>
                  </a:lnTo>
                </a:path>
                <a:path w="3062604" h="1214755">
                  <a:moveTo>
                    <a:pt x="0" y="809371"/>
                  </a:moveTo>
                  <a:lnTo>
                    <a:pt x="3062097" y="809371"/>
                  </a:lnTo>
                </a:path>
                <a:path w="3062604" h="1214755">
                  <a:moveTo>
                    <a:pt x="0" y="606678"/>
                  </a:moveTo>
                  <a:lnTo>
                    <a:pt x="3062097" y="606678"/>
                  </a:lnTo>
                </a:path>
                <a:path w="3062604" h="1214755">
                  <a:moveTo>
                    <a:pt x="0" y="405511"/>
                  </a:moveTo>
                  <a:lnTo>
                    <a:pt x="3062097" y="405511"/>
                  </a:lnTo>
                </a:path>
                <a:path w="3062604" h="1214755">
                  <a:moveTo>
                    <a:pt x="0" y="202819"/>
                  </a:moveTo>
                  <a:lnTo>
                    <a:pt x="3062097" y="202819"/>
                  </a:lnTo>
                </a:path>
                <a:path w="3062604" h="1214755">
                  <a:moveTo>
                    <a:pt x="0" y="0"/>
                  </a:moveTo>
                  <a:lnTo>
                    <a:pt x="3062097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3327" y="2002536"/>
              <a:ext cx="1059167" cy="9753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5283" y="1615440"/>
              <a:ext cx="1059167" cy="13624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9716" y="2039111"/>
              <a:ext cx="950226" cy="9304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1672" y="1652016"/>
              <a:ext cx="950226" cy="13174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0323" y="2968498"/>
              <a:ext cx="3062605" cy="0"/>
            </a:xfrm>
            <a:custGeom>
              <a:avLst/>
              <a:gdLst/>
              <a:ahLst/>
              <a:cxnLst/>
              <a:rect l="l" t="t" r="r" b="b"/>
              <a:pathLst>
                <a:path w="3062604" h="0">
                  <a:moveTo>
                    <a:pt x="0" y="0"/>
                  </a:moveTo>
                  <a:lnTo>
                    <a:pt x="3062097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98269" y="1395222"/>
            <a:ext cx="342900" cy="164592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715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715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8000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6000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4000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2000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22498" y="3022472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o</a:t>
            </a:r>
            <a:r>
              <a:rPr dirty="0" sz="900" spc="5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a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9879" y="944867"/>
            <a:ext cx="2509266" cy="45340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76117" y="987933"/>
            <a:ext cx="22434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" b="1">
                <a:solidFill>
                  <a:srgbClr val="F1F1F1"/>
                </a:solidFill>
                <a:latin typeface="Cambria"/>
                <a:cs typeface="Cambria"/>
              </a:rPr>
              <a:t>Product</a:t>
            </a:r>
            <a:r>
              <a:rPr dirty="0" sz="1600" spc="170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80" b="1">
                <a:solidFill>
                  <a:srgbClr val="F1F1F1"/>
                </a:solidFill>
                <a:latin typeface="Cambria"/>
                <a:cs typeface="Cambria"/>
              </a:rPr>
              <a:t>performance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04688" y="2103120"/>
            <a:ext cx="67945" cy="275590"/>
            <a:chOff x="5504688" y="2103120"/>
            <a:chExt cx="67945" cy="27559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04688" y="2103120"/>
              <a:ext cx="67817" cy="6629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04688" y="2311908"/>
              <a:ext cx="67817" cy="6629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582792" y="1974850"/>
            <a:ext cx="1378585" cy="44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Sum of NumWebPurchases 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Sum</a:t>
            </a:r>
            <a:r>
              <a:rPr dirty="0" sz="900" spc="-25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of</a:t>
            </a:r>
            <a:r>
              <a:rPr dirty="0" sz="900" spc="-15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NumStorePurchases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14400" y="4101338"/>
            <a:ext cx="6088380" cy="2164080"/>
            <a:chOff x="914400" y="4101338"/>
            <a:chExt cx="6088380" cy="216408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400" y="4101338"/>
              <a:ext cx="6088380" cy="216408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51177" y="4630166"/>
              <a:ext cx="3142615" cy="1202690"/>
            </a:xfrm>
            <a:custGeom>
              <a:avLst/>
              <a:gdLst/>
              <a:ahLst/>
              <a:cxnLst/>
              <a:rect l="l" t="t" r="r" b="b"/>
              <a:pathLst>
                <a:path w="3142615" h="1202689">
                  <a:moveTo>
                    <a:pt x="0" y="1202182"/>
                  </a:moveTo>
                  <a:lnTo>
                    <a:pt x="3142615" y="1202182"/>
                  </a:lnTo>
                </a:path>
                <a:path w="3142615" h="1202689">
                  <a:moveTo>
                    <a:pt x="0" y="1002538"/>
                  </a:moveTo>
                  <a:lnTo>
                    <a:pt x="3142615" y="1002538"/>
                  </a:lnTo>
                </a:path>
                <a:path w="3142615" h="1202689">
                  <a:moveTo>
                    <a:pt x="0" y="801370"/>
                  </a:moveTo>
                  <a:lnTo>
                    <a:pt x="3142615" y="801370"/>
                  </a:lnTo>
                </a:path>
                <a:path w="3142615" h="1202689">
                  <a:moveTo>
                    <a:pt x="0" y="601726"/>
                  </a:moveTo>
                  <a:lnTo>
                    <a:pt x="3142615" y="601726"/>
                  </a:lnTo>
                </a:path>
                <a:path w="3142615" h="1202689">
                  <a:moveTo>
                    <a:pt x="0" y="400558"/>
                  </a:moveTo>
                  <a:lnTo>
                    <a:pt x="3142615" y="400558"/>
                  </a:lnTo>
                </a:path>
                <a:path w="3142615" h="1202689">
                  <a:moveTo>
                    <a:pt x="0" y="200913"/>
                  </a:moveTo>
                  <a:lnTo>
                    <a:pt x="3142615" y="200913"/>
                  </a:lnTo>
                </a:path>
                <a:path w="3142615" h="1202689">
                  <a:moveTo>
                    <a:pt x="0" y="0"/>
                  </a:moveTo>
                  <a:lnTo>
                    <a:pt x="3142615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6627" y="5076431"/>
              <a:ext cx="1083564" cy="9647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79064" y="4692396"/>
              <a:ext cx="1085075" cy="13487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33016" y="5113007"/>
              <a:ext cx="974610" cy="92127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5451" y="4728972"/>
              <a:ext cx="974610" cy="130530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1177" y="6033008"/>
              <a:ext cx="3142615" cy="0"/>
            </a:xfrm>
            <a:custGeom>
              <a:avLst/>
              <a:gdLst/>
              <a:ahLst/>
              <a:cxnLst/>
              <a:rect l="l" t="t" r="r" b="b"/>
              <a:pathLst>
                <a:path w="3142615" h="0">
                  <a:moveTo>
                    <a:pt x="0" y="0"/>
                  </a:moveTo>
                  <a:lnTo>
                    <a:pt x="3142615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119022" y="4476749"/>
            <a:ext cx="342265" cy="16294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00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4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2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1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8000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6000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4000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50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2000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495"/>
              </a:spcBef>
            </a:pP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3483" y="6087617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o</a:t>
            </a:r>
            <a:r>
              <a:rPr dirty="0" sz="900" spc="5">
                <a:solidFill>
                  <a:srgbClr val="D9D9D9"/>
                </a:solidFill>
                <a:latin typeface="Cambria"/>
                <a:cs typeface="Cambria"/>
              </a:rPr>
              <a:t>t</a:t>
            </a:r>
            <a:r>
              <a:rPr dirty="0" sz="900" spc="-10">
                <a:solidFill>
                  <a:srgbClr val="D9D9D9"/>
                </a:solidFill>
                <a:latin typeface="Cambria"/>
                <a:cs typeface="Cambria"/>
              </a:rPr>
              <a:t>a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l</a:t>
            </a:r>
            <a:endParaRPr sz="900">
              <a:latin typeface="Cambria"/>
              <a:cs typeface="Cambr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20111" y="4131551"/>
            <a:ext cx="3076193" cy="45340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545842" y="4175252"/>
            <a:ext cx="280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70" b="1">
                <a:solidFill>
                  <a:srgbClr val="F1F1F1"/>
                </a:solidFill>
                <a:latin typeface="Cambria"/>
                <a:cs typeface="Cambria"/>
              </a:rPr>
              <a:t>Purchase</a:t>
            </a:r>
            <a:r>
              <a:rPr dirty="0" sz="1600" spc="24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65" b="1">
                <a:solidFill>
                  <a:srgbClr val="F1F1F1"/>
                </a:solidFill>
                <a:latin typeface="Cambria"/>
                <a:cs typeface="Cambria"/>
              </a:rPr>
              <a:t>count</a:t>
            </a:r>
            <a:r>
              <a:rPr dirty="0" sz="1600" spc="22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25" b="1">
                <a:solidFill>
                  <a:srgbClr val="F1F1F1"/>
                </a:solidFill>
                <a:latin typeface="Cambria"/>
                <a:cs typeface="Cambria"/>
              </a:rPr>
              <a:t>by</a:t>
            </a:r>
            <a:r>
              <a:rPr dirty="0" sz="1600" spc="185" b="1">
                <a:solidFill>
                  <a:srgbClr val="F1F1F1"/>
                </a:solidFill>
                <a:latin typeface="Cambria"/>
                <a:cs typeface="Cambria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Cambria"/>
                <a:cs typeface="Cambria"/>
              </a:rPr>
              <a:t>channel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30011" y="5221223"/>
            <a:ext cx="67945" cy="276860"/>
            <a:chOff x="5430011" y="5221223"/>
            <a:chExt cx="67945" cy="276860"/>
          </a:xfrm>
        </p:grpSpPr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30011" y="5221223"/>
              <a:ext cx="67817" cy="678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0011" y="5430011"/>
              <a:ext cx="67817" cy="6781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508497" y="5093588"/>
            <a:ext cx="1378585" cy="44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100"/>
              </a:spcBef>
            </a:pP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Sum of NumWebPurchases </a:t>
            </a:r>
            <a:r>
              <a:rPr dirty="0" sz="900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Sum</a:t>
            </a:r>
            <a:r>
              <a:rPr dirty="0" sz="900" spc="-25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of</a:t>
            </a:r>
            <a:r>
              <a:rPr dirty="0" sz="900" spc="-15">
                <a:solidFill>
                  <a:srgbClr val="D9D9D9"/>
                </a:solidFill>
                <a:latin typeface="Cambria"/>
                <a:cs typeface="Cambria"/>
              </a:rPr>
              <a:t> </a:t>
            </a:r>
            <a:r>
              <a:rPr dirty="0" sz="900" spc="-5">
                <a:solidFill>
                  <a:srgbClr val="D9D9D9"/>
                </a:solidFill>
                <a:latin typeface="Cambria"/>
                <a:cs typeface="Cambria"/>
              </a:rPr>
              <a:t>NumStorePurchases</a:t>
            </a:r>
            <a:endParaRPr sz="9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37" name="object 37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pc="-16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860" y="894334"/>
            <a:ext cx="5752465" cy="364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 spc="-5">
                <a:latin typeface="Calibri"/>
                <a:cs typeface="Calibri"/>
              </a:rPr>
              <a:t>improve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performance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web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purchases.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right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strategies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tactics,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web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purchases can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become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</a:t>
            </a:r>
            <a:r>
              <a:rPr dirty="0" sz="1100" spc="-5">
                <a:latin typeface="Calibri"/>
                <a:cs typeface="Calibri"/>
              </a:rPr>
              <a:t>significant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source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revenue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growth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for</a:t>
            </a:r>
            <a:r>
              <a:rPr dirty="0" sz="1100">
                <a:latin typeface="Calibri"/>
                <a:cs typeface="Calibri"/>
              </a:rPr>
              <a:t> 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company.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860" y="1746249"/>
            <a:ext cx="1554480" cy="36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latin typeface="Calibri"/>
                <a:cs typeface="Calibri"/>
              </a:rPr>
              <a:t>Prepared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by: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Ruchi Kumari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5" b="1">
                <a:latin typeface="Calibri"/>
                <a:cs typeface="Calibri"/>
              </a:rPr>
              <a:t>Date: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9.10.2023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705" cy="9450705"/>
            <a:chOff x="304800" y="304800"/>
            <a:chExt cx="7164705" cy="9450705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39" h="66039">
                  <a:moveTo>
                    <a:pt x="65532" y="0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18288"/>
                  </a:lnTo>
                  <a:lnTo>
                    <a:pt x="0" y="65532"/>
                  </a:lnTo>
                  <a:lnTo>
                    <a:pt x="18288" y="65532"/>
                  </a:lnTo>
                  <a:lnTo>
                    <a:pt x="18288" y="18288"/>
                  </a:lnTo>
                  <a:lnTo>
                    <a:pt x="65532" y="18288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3088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38100" y="38100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61188" y="304799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39">
                  <a:moveTo>
                    <a:pt x="9144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9144" y="65532"/>
                  </a:lnTo>
                  <a:lnTo>
                    <a:pt x="9144" y="56388"/>
                  </a:lnTo>
                  <a:close/>
                </a:path>
                <a:path w="7042784" h="66039">
                  <a:moveTo>
                    <a:pt x="7042391" y="0"/>
                  </a:moveTo>
                  <a:lnTo>
                    <a:pt x="9144" y="0"/>
                  </a:lnTo>
                  <a:lnTo>
                    <a:pt x="9144" y="18288"/>
                  </a:lnTo>
                  <a:lnTo>
                    <a:pt x="7042391" y="18288"/>
                  </a:lnTo>
                  <a:lnTo>
                    <a:pt x="704239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0331" y="323088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332" y="304799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39">
                  <a:moveTo>
                    <a:pt x="7033247" y="56388"/>
                  </a:moveTo>
                  <a:lnTo>
                    <a:pt x="0" y="56388"/>
                  </a:lnTo>
                  <a:lnTo>
                    <a:pt x="0" y="65532"/>
                  </a:lnTo>
                  <a:lnTo>
                    <a:pt x="7033247" y="65532"/>
                  </a:lnTo>
                  <a:lnTo>
                    <a:pt x="7033247" y="56388"/>
                  </a:lnTo>
                  <a:close/>
                </a:path>
                <a:path w="7099300" h="66039">
                  <a:moveTo>
                    <a:pt x="7098792" y="0"/>
                  </a:moveTo>
                  <a:lnTo>
                    <a:pt x="7080504" y="0"/>
                  </a:lnTo>
                  <a:lnTo>
                    <a:pt x="7033260" y="0"/>
                  </a:lnTo>
                  <a:lnTo>
                    <a:pt x="7033260" y="18288"/>
                  </a:lnTo>
                  <a:lnTo>
                    <a:pt x="7080504" y="18288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18288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03592" y="32308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9144" y="38100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3810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04800" y="361187"/>
              <a:ext cx="7108190" cy="9328785"/>
            </a:xfrm>
            <a:custGeom>
              <a:avLst/>
              <a:gdLst/>
              <a:ahLst/>
              <a:cxnLst/>
              <a:rect l="l" t="t" r="r" b="b"/>
              <a:pathLst>
                <a:path w="7108190" h="9328785">
                  <a:moveTo>
                    <a:pt x="18288" y="9156"/>
                  </a:moveTo>
                  <a:lnTo>
                    <a:pt x="0" y="9156"/>
                  </a:lnTo>
                  <a:lnTo>
                    <a:pt x="0" y="9328404"/>
                  </a:lnTo>
                  <a:lnTo>
                    <a:pt x="18288" y="9328404"/>
                  </a:lnTo>
                  <a:lnTo>
                    <a:pt x="18288" y="9156"/>
                  </a:lnTo>
                  <a:close/>
                </a:path>
                <a:path w="7108190" h="9328785">
                  <a:moveTo>
                    <a:pt x="7107923" y="0"/>
                  </a:moveTo>
                  <a:lnTo>
                    <a:pt x="7098792" y="0"/>
                  </a:lnTo>
                  <a:lnTo>
                    <a:pt x="7098792" y="9144"/>
                  </a:lnTo>
                  <a:lnTo>
                    <a:pt x="7107923" y="9144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23088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61188" y="370344"/>
              <a:ext cx="7108190" cy="9319260"/>
            </a:xfrm>
            <a:custGeom>
              <a:avLst/>
              <a:gdLst/>
              <a:ahLst/>
              <a:cxnLst/>
              <a:rect l="l" t="t" r="r" b="b"/>
              <a:pathLst>
                <a:path w="7108190" h="9319260">
                  <a:moveTo>
                    <a:pt x="9144" y="0"/>
                  </a:moveTo>
                  <a:lnTo>
                    <a:pt x="0" y="0"/>
                  </a:lnTo>
                  <a:lnTo>
                    <a:pt x="0" y="9319247"/>
                  </a:lnTo>
                  <a:lnTo>
                    <a:pt x="9144" y="9319247"/>
                  </a:lnTo>
                  <a:lnTo>
                    <a:pt x="9144" y="0"/>
                  </a:lnTo>
                  <a:close/>
                </a:path>
                <a:path w="7108190" h="9319260">
                  <a:moveTo>
                    <a:pt x="7107936" y="0"/>
                  </a:moveTo>
                  <a:lnTo>
                    <a:pt x="7089648" y="0"/>
                  </a:lnTo>
                  <a:lnTo>
                    <a:pt x="7089648" y="9319247"/>
                  </a:lnTo>
                  <a:lnTo>
                    <a:pt x="7107936" y="9319247"/>
                  </a:lnTo>
                  <a:lnTo>
                    <a:pt x="7107936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12735" y="370331"/>
              <a:ext cx="38100" cy="9319260"/>
            </a:xfrm>
            <a:custGeom>
              <a:avLst/>
              <a:gdLst/>
              <a:ahLst/>
              <a:cxnLst/>
              <a:rect l="l" t="t" r="r" b="b"/>
              <a:pathLst>
                <a:path w="38100" h="9319260">
                  <a:moveTo>
                    <a:pt x="38100" y="0"/>
                  </a:moveTo>
                  <a:lnTo>
                    <a:pt x="0" y="0"/>
                  </a:lnTo>
                  <a:lnTo>
                    <a:pt x="0" y="9319260"/>
                  </a:lnTo>
                  <a:lnTo>
                    <a:pt x="38100" y="93192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04800" y="370344"/>
              <a:ext cx="7108190" cy="9385300"/>
            </a:xfrm>
            <a:custGeom>
              <a:avLst/>
              <a:gdLst/>
              <a:ahLst/>
              <a:cxnLst/>
              <a:rect l="l" t="t" r="r" b="b"/>
              <a:pathLst>
                <a:path w="7108190" h="9385300">
                  <a:moveTo>
                    <a:pt x="65532" y="9366491"/>
                  </a:moveTo>
                  <a:lnTo>
                    <a:pt x="18288" y="9366491"/>
                  </a:lnTo>
                  <a:lnTo>
                    <a:pt x="18288" y="9319247"/>
                  </a:lnTo>
                  <a:lnTo>
                    <a:pt x="0" y="9319247"/>
                  </a:lnTo>
                  <a:lnTo>
                    <a:pt x="0" y="9366491"/>
                  </a:lnTo>
                  <a:lnTo>
                    <a:pt x="0" y="9384779"/>
                  </a:lnTo>
                  <a:lnTo>
                    <a:pt x="18288" y="9384779"/>
                  </a:lnTo>
                  <a:lnTo>
                    <a:pt x="65532" y="9384779"/>
                  </a:lnTo>
                  <a:lnTo>
                    <a:pt x="65532" y="9366491"/>
                  </a:lnTo>
                  <a:close/>
                </a:path>
                <a:path w="7108190" h="9385300">
                  <a:moveTo>
                    <a:pt x="7107923" y="0"/>
                  </a:moveTo>
                  <a:lnTo>
                    <a:pt x="7098792" y="0"/>
                  </a:lnTo>
                  <a:lnTo>
                    <a:pt x="7098792" y="9319247"/>
                  </a:lnTo>
                  <a:lnTo>
                    <a:pt x="7107923" y="9319247"/>
                  </a:lnTo>
                  <a:lnTo>
                    <a:pt x="710792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23088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9144"/>
                  </a:moveTo>
                  <a:lnTo>
                    <a:pt x="38100" y="9144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38100" y="47244"/>
                  </a:lnTo>
                  <a:lnTo>
                    <a:pt x="47244" y="47244"/>
                  </a:lnTo>
                  <a:lnTo>
                    <a:pt x="47244" y="91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61188" y="9689604"/>
              <a:ext cx="7042784" cy="66040"/>
            </a:xfrm>
            <a:custGeom>
              <a:avLst/>
              <a:gdLst/>
              <a:ahLst/>
              <a:cxnLst/>
              <a:rect l="l" t="t" r="r" b="b"/>
              <a:pathLst>
                <a:path w="7042784" h="66040">
                  <a:moveTo>
                    <a:pt x="9144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44" y="9131"/>
                  </a:lnTo>
                  <a:lnTo>
                    <a:pt x="9144" y="0"/>
                  </a:lnTo>
                  <a:close/>
                </a:path>
                <a:path w="7042784" h="66040">
                  <a:moveTo>
                    <a:pt x="7042391" y="47231"/>
                  </a:moveTo>
                  <a:lnTo>
                    <a:pt x="9144" y="47231"/>
                  </a:lnTo>
                  <a:lnTo>
                    <a:pt x="9144" y="65519"/>
                  </a:lnTo>
                  <a:lnTo>
                    <a:pt x="7042391" y="65519"/>
                  </a:lnTo>
                  <a:lnTo>
                    <a:pt x="7042391" y="47231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70331" y="9698735"/>
              <a:ext cx="7033259" cy="38100"/>
            </a:xfrm>
            <a:custGeom>
              <a:avLst/>
              <a:gdLst/>
              <a:ahLst/>
              <a:cxnLst/>
              <a:rect l="l" t="t" r="r" b="b"/>
              <a:pathLst>
                <a:path w="7033259" h="38100">
                  <a:moveTo>
                    <a:pt x="703325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33259" y="38100"/>
                  </a:lnTo>
                  <a:lnTo>
                    <a:pt x="7033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70332" y="9689592"/>
              <a:ext cx="7099300" cy="66040"/>
            </a:xfrm>
            <a:custGeom>
              <a:avLst/>
              <a:gdLst/>
              <a:ahLst/>
              <a:cxnLst/>
              <a:rect l="l" t="t" r="r" b="b"/>
              <a:pathLst>
                <a:path w="7099300" h="66040">
                  <a:moveTo>
                    <a:pt x="7033247" y="12"/>
                  </a:moveTo>
                  <a:lnTo>
                    <a:pt x="0" y="12"/>
                  </a:lnTo>
                  <a:lnTo>
                    <a:pt x="0" y="9144"/>
                  </a:lnTo>
                  <a:lnTo>
                    <a:pt x="7033247" y="9144"/>
                  </a:lnTo>
                  <a:lnTo>
                    <a:pt x="7033247" y="12"/>
                  </a:lnTo>
                  <a:close/>
                </a:path>
                <a:path w="7099300" h="66040">
                  <a:moveTo>
                    <a:pt x="7098792" y="0"/>
                  </a:moveTo>
                  <a:lnTo>
                    <a:pt x="7080504" y="0"/>
                  </a:lnTo>
                  <a:lnTo>
                    <a:pt x="7080504" y="47244"/>
                  </a:lnTo>
                  <a:lnTo>
                    <a:pt x="7033260" y="47244"/>
                  </a:lnTo>
                  <a:lnTo>
                    <a:pt x="7033260" y="65532"/>
                  </a:lnTo>
                  <a:lnTo>
                    <a:pt x="7080504" y="65532"/>
                  </a:lnTo>
                  <a:lnTo>
                    <a:pt x="7098792" y="65532"/>
                  </a:lnTo>
                  <a:lnTo>
                    <a:pt x="7098792" y="47244"/>
                  </a:lnTo>
                  <a:lnTo>
                    <a:pt x="7098792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03592" y="968959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244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47244"/>
                  </a:lnTo>
                  <a:lnTo>
                    <a:pt x="9144" y="47244"/>
                  </a:lnTo>
                  <a:lnTo>
                    <a:pt x="47244" y="47244"/>
                  </a:lnTo>
                  <a:lnTo>
                    <a:pt x="47244" y="9144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403592" y="968960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 spc="-16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By Ruchi Kumari</dc:creator>
  <dc:title>Marketing Campaign Results Analysis</dc:title>
  <dcterms:created xsi:type="dcterms:W3CDTF">2024-11-29T11:39:40Z</dcterms:created>
  <dcterms:modified xsi:type="dcterms:W3CDTF">2024-11-29T11:39:40Z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2024-11-29T00:00:00Z</vt:filetime>
  </property>
</Properties>
</file>