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4th%20project%20module1\Ruchi%20Analysis\Telecom%20data%20churn%20case%20study%20by%20Ruchi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4th%20project%20module1\Ruchi%20Analysis\Telecom%20data%20churn%20case%20study%20by%20Ruchi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4th%20project%20module1\Ruchi%20Analysis\Telecom%20data%20churn%20case%20study%20by%20Ruchi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4th%20project%20module1\Ruchi%20Analysis\Telecom%20data%20churn%20case%20study%20by%20Ruchi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252573000153514E-4"/>
          <c:y val="0.14702673262505614"/>
          <c:w val="0.83278160436714377"/>
          <c:h val="0.85297326737494383"/>
        </c:manualLayout>
      </c:layout>
      <c:pie3DChart>
        <c:varyColors val="1"/>
        <c:ser>
          <c:idx val="0"/>
          <c:order val="0"/>
          <c:tx>
            <c:strRef>
              <c:f>Table!$B$11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CEC-473B-A55A-61596C4FB45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CEC-473B-A55A-61596C4FB4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CEC-473B-A55A-61596C4FB45A}"/>
              </c:ext>
            </c:extLst>
          </c:dPt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Table!$A$12:$A$14</c:f>
              <c:strCache>
                <c:ptCount val="3"/>
                <c:pt idx="0">
                  <c:v>Churned</c:v>
                </c:pt>
                <c:pt idx="1">
                  <c:v>Joined</c:v>
                </c:pt>
                <c:pt idx="2">
                  <c:v>Stayed</c:v>
                </c:pt>
              </c:strCache>
            </c:strRef>
          </c:cat>
          <c:val>
            <c:numRef>
              <c:f>Table!$B$12:$B$14</c:f>
              <c:numCache>
                <c:formatCode>General</c:formatCode>
                <c:ptCount val="3"/>
                <c:pt idx="0">
                  <c:v>1869</c:v>
                </c:pt>
                <c:pt idx="1">
                  <c:v>454</c:v>
                </c:pt>
                <c:pt idx="2">
                  <c:v>4720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EC-473B-A55A-61596C4FB45A}"/>
            </c:ext>
          </c:extLst>
        </c:ser>
        <c:ser>
          <c:idx val="1"/>
          <c:order val="1"/>
          <c:tx>
            <c:strRef>
              <c:f>Table!$C$11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0CEC-473B-A55A-61596C4FB45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A-0CEC-473B-A55A-61596C4FB4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0CEC-473B-A55A-61596C4FB45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Table!$A$12:$A$14</c:f>
              <c:strCache>
                <c:ptCount val="3"/>
                <c:pt idx="0">
                  <c:v>Churned</c:v>
                </c:pt>
                <c:pt idx="1">
                  <c:v>Joined</c:v>
                </c:pt>
                <c:pt idx="2">
                  <c:v>Stayed</c:v>
                </c:pt>
              </c:strCache>
            </c:strRef>
          </c:cat>
          <c:val>
            <c:numRef>
              <c:f>Table!$C$12:$C$14</c:f>
              <c:numCache>
                <c:formatCode>0%</c:formatCode>
                <c:ptCount val="3"/>
                <c:pt idx="0">
                  <c:v>0.26536987079369589</c:v>
                </c:pt>
                <c:pt idx="1">
                  <c:v>6.4461167116285675E-2</c:v>
                </c:pt>
                <c:pt idx="2">
                  <c:v>0.67016896209001842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CEC-473B-A55A-61596C4FB4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accent2">
            <a:lumMod val="75000"/>
          </a:schemeClr>
        </a:gs>
        <a:gs pos="0">
          <a:srgbClr val="00B0F0"/>
        </a:gs>
      </a:gsLst>
      <a:path path="circle">
        <a:fillToRect r="100000" b="10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 churn case study by Ruchi(AutoRecovered).xlsx]Table!PivotTable3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spc="100" baseline="0" dirty="0">
                <a:solidFill>
                  <a:schemeClr val="tx1"/>
                </a:solidFill>
                <a:effectLst/>
              </a:rPr>
              <a:t>Age group with churn %es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697087044447313E-2"/>
          <c:y val="0.26328484981044037"/>
          <c:w val="0.76129534013166378"/>
          <c:h val="0.537743875765529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Table!$B$17:$B$18</c:f>
              <c:strCache>
                <c:ptCount val="1"/>
                <c:pt idx="0">
                  <c:v>Count of Customer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Table!$A$19:$A$26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Table!$B$19:$B$26</c:f>
              <c:numCache>
                <c:formatCode>General</c:formatCode>
                <c:ptCount val="7"/>
                <c:pt idx="0">
                  <c:v>280</c:v>
                </c:pt>
                <c:pt idx="1">
                  <c:v>294</c:v>
                </c:pt>
                <c:pt idx="2">
                  <c:v>327</c:v>
                </c:pt>
                <c:pt idx="3">
                  <c:v>314</c:v>
                </c:pt>
                <c:pt idx="4">
                  <c:v>298</c:v>
                </c:pt>
                <c:pt idx="5">
                  <c:v>300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3-42A9-BBC4-426998CF3784}"/>
            </c:ext>
          </c:extLst>
        </c:ser>
        <c:ser>
          <c:idx val="1"/>
          <c:order val="1"/>
          <c:tx>
            <c:strRef>
              <c:f>Table!$C$17:$C$18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Table!$A$19:$A$26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Table!$C$19:$C$26</c:f>
              <c:numCache>
                <c:formatCode>0.00%</c:formatCode>
                <c:ptCount val="7"/>
                <c:pt idx="0">
                  <c:v>0.14981273408239701</c:v>
                </c:pt>
                <c:pt idx="1">
                  <c:v>0.15730337078651685</c:v>
                </c:pt>
                <c:pt idx="2">
                  <c:v>0.17495987158908508</c:v>
                </c:pt>
                <c:pt idx="3">
                  <c:v>0.16800428036383092</c:v>
                </c:pt>
                <c:pt idx="4">
                  <c:v>0.15944355270197966</c:v>
                </c:pt>
                <c:pt idx="5">
                  <c:v>0.16051364365971107</c:v>
                </c:pt>
                <c:pt idx="6">
                  <c:v>2.9962546816479401E-2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3-42A9-BBC4-426998CF37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7354992"/>
        <c:axId val="137355952"/>
        <c:axId val="0"/>
      </c:bar3DChart>
      <c:catAx>
        <c:axId val="137354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5952"/>
        <c:crosses val="autoZero"/>
        <c:auto val="1"/>
        <c:lblAlgn val="ctr"/>
        <c:lblOffset val="100"/>
        <c:noMultiLvlLbl val="0"/>
      </c:catAx>
      <c:valAx>
        <c:axId val="1373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50466608340643"/>
          <c:y val="0.27270888013998251"/>
          <c:w val="0.17510166553254919"/>
          <c:h val="0.40870261009040537"/>
        </c:manualLayout>
      </c:layout>
      <c:overlay val="0"/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accent2">
            <a:lumMod val="75000"/>
          </a:schemeClr>
        </a:gs>
        <a:gs pos="0">
          <a:srgbClr val="00B0F0"/>
        </a:gs>
      </a:gsLst>
      <a:path path="circle">
        <a:fillToRect r="100000" b="10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 churn case study by Ruchi(AutoRecovered).xlsx]Table!PivotTable5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Internet Service Count &amp; %es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Table!$I$4:$I$5</c:f>
              <c:strCache>
                <c:ptCount val="1"/>
                <c:pt idx="0">
                  <c:v>Count of Customer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Table!$H$6:$H$8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Table!$I$6:$I$8</c:f>
              <c:numCache>
                <c:formatCode>General</c:formatCode>
                <c:ptCount val="2"/>
                <c:pt idx="0">
                  <c:v>113</c:v>
                </c:pt>
                <c:pt idx="1">
                  <c:v>1756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0-44C2-BC19-5F15B49E0C5E}"/>
            </c:ext>
          </c:extLst>
        </c:ser>
        <c:ser>
          <c:idx val="1"/>
          <c:order val="1"/>
          <c:tx>
            <c:strRef>
              <c:f>Table!$J$4:$J$5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Table!$H$6:$H$8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Table!$J$6:$J$8</c:f>
              <c:numCache>
                <c:formatCode>0.00%</c:formatCode>
                <c:ptCount val="2"/>
                <c:pt idx="0">
                  <c:v>6.0460139111824504E-2</c:v>
                </c:pt>
                <c:pt idx="1">
                  <c:v>0.93953986088817554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70-44C2-BC19-5F15B49E0C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24395471"/>
        <c:axId val="1724396431"/>
        <c:axId val="0"/>
      </c:bar3DChart>
      <c:catAx>
        <c:axId val="172439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396431"/>
        <c:crosses val="autoZero"/>
        <c:auto val="1"/>
        <c:lblAlgn val="ctr"/>
        <c:lblOffset val="100"/>
        <c:noMultiLvlLbl val="0"/>
      </c:catAx>
      <c:valAx>
        <c:axId val="172439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39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accent2">
            <a:lumMod val="75000"/>
          </a:schemeClr>
        </a:gs>
        <a:gs pos="0">
          <a:srgbClr val="00B0F0"/>
        </a:gs>
      </a:gsLst>
      <a:path path="circle">
        <a:fillToRect r="100000" b="10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 churn case study by Ruchi(AutoRecovered).xlsx]Table!PivotTable4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Top 12 City by churn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Table!$F$4:$F$5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Table!$E$6:$E$18</c:f>
              <c:strCache>
                <c:ptCount val="12"/>
                <c:pt idx="0">
                  <c:v>San Diego</c:v>
                </c:pt>
                <c:pt idx="1">
                  <c:v>Los Angeles</c:v>
                </c:pt>
                <c:pt idx="2">
                  <c:v>San Francisco</c:v>
                </c:pt>
                <c:pt idx="3">
                  <c:v>San Jose</c:v>
                </c:pt>
                <c:pt idx="4">
                  <c:v>Fallbrook</c:v>
                </c:pt>
                <c:pt idx="5">
                  <c:v>Sacramento</c:v>
                </c:pt>
                <c:pt idx="6">
                  <c:v>Temecula</c:v>
                </c:pt>
                <c:pt idx="7">
                  <c:v>Escondido</c:v>
                </c:pt>
                <c:pt idx="8">
                  <c:v>Long Beach</c:v>
                </c:pt>
                <c:pt idx="9">
                  <c:v>Fresno</c:v>
                </c:pt>
                <c:pt idx="10">
                  <c:v>Glendale</c:v>
                </c:pt>
                <c:pt idx="11">
                  <c:v>Oakland</c:v>
                </c:pt>
              </c:strCache>
            </c:strRef>
          </c:cat>
          <c:val>
            <c:numRef>
              <c:f>Table!$F$6:$F$18</c:f>
              <c:numCache>
                <c:formatCode>General</c:formatCode>
                <c:ptCount val="12"/>
                <c:pt idx="0">
                  <c:v>185</c:v>
                </c:pt>
                <c:pt idx="1">
                  <c:v>78</c:v>
                </c:pt>
                <c:pt idx="2">
                  <c:v>31</c:v>
                </c:pt>
                <c:pt idx="3">
                  <c:v>29</c:v>
                </c:pt>
                <c:pt idx="4">
                  <c:v>26</c:v>
                </c:pt>
                <c:pt idx="5">
                  <c:v>26</c:v>
                </c:pt>
                <c:pt idx="6">
                  <c:v>22</c:v>
                </c:pt>
                <c:pt idx="7">
                  <c:v>16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04-40CF-ADF9-46381C2380E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0774432"/>
        <c:axId val="1880774912"/>
      </c:lineChart>
      <c:catAx>
        <c:axId val="18807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774912"/>
        <c:crosses val="autoZero"/>
        <c:auto val="1"/>
        <c:lblAlgn val="ctr"/>
        <c:lblOffset val="100"/>
        <c:noMultiLvlLbl val="0"/>
      </c:catAx>
      <c:valAx>
        <c:axId val="18807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77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accent2">
            <a:lumMod val="75000"/>
          </a:schemeClr>
        </a:gs>
        <a:gs pos="0">
          <a:srgbClr val="00B0F0"/>
        </a:gs>
      </a:gsLst>
      <a:path path="circle">
        <a:fillToRect r="100000" b="10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34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0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1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6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7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3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6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0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3D8F-A239-4506-8869-3FF542B512F2}" type="datetimeFigureOut">
              <a:rPr lang="en-IN" smtClean="0"/>
              <a:t>12-01-25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F8074A-1C82-4C3D-A797-A893C532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8DE7-4FE1-F8CB-8606-FEEF3F1A2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19" y="2404534"/>
            <a:ext cx="8231784" cy="1646302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Telecom Customer Churn Analysis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7DA0F-DFB0-087F-8F67-466BF8B0C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Presented By: Ruchi Kumari</a:t>
            </a:r>
          </a:p>
        </p:txBody>
      </p:sp>
    </p:spTree>
    <p:extLst>
      <p:ext uri="{BB962C8B-B14F-4D97-AF65-F5344CB8AC3E}">
        <p14:creationId xmlns:p14="http://schemas.microsoft.com/office/powerpoint/2010/main" val="402464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FE8A3-548E-7402-819E-1FC8345C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13" y="1632155"/>
            <a:ext cx="8101782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176E817-9FFD-9148-82B8-7C4052152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4818" y="1685439"/>
            <a:ext cx="894844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and Background</a:t>
            </a:r>
            <a:b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data for a telecommunications company serving 7,043 customers in California.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includes demographics, location, service usage, billing, and current customer status.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customer churn patterns and provide actionable insights for retention. </a:t>
            </a:r>
          </a:p>
        </p:txBody>
      </p:sp>
    </p:spTree>
    <p:extLst>
      <p:ext uri="{BB962C8B-B14F-4D97-AF65-F5344CB8AC3E}">
        <p14:creationId xmlns:p14="http://schemas.microsoft.com/office/powerpoint/2010/main" val="32851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8FB-BD83-836F-6DCD-D8260ED3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7" y="1123335"/>
            <a:ext cx="8596668" cy="4611330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Methodology</a:t>
            </a:r>
            <a:b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Analyze customer behavior for Joined, Stayed, and Churned customers.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Identify churn drivers and customer profiles.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Recommend strategies to improve retention.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Methodology: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Data Cleaning: Addressed duplicates, outliers, and missing values.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Analysis: Created pivot tables for metrics such as gender, age, revenue, and service usage.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Insights drawn using Excel tools like slicers and calculated fields.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3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F26C-1CE0-1830-A66A-C0948D1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u="sng" dirty="0"/>
              <a:t>Customer Status Breakdown</a:t>
            </a:r>
            <a:br>
              <a:rPr lang="en-US" sz="3200" b="1" u="sng" dirty="0"/>
            </a:br>
            <a:r>
              <a:rPr lang="en-US" sz="1600" b="1" dirty="0" err="1">
                <a:solidFill>
                  <a:schemeClr val="tx1"/>
                </a:solidFill>
              </a:rPr>
              <a:t>Breakdown</a:t>
            </a:r>
            <a:r>
              <a:rPr lang="en-US" sz="1600" b="1" dirty="0">
                <a:solidFill>
                  <a:schemeClr val="tx1"/>
                </a:solidFill>
              </a:rPr>
              <a:t> of Customer Status: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Joined:</a:t>
            </a:r>
            <a:r>
              <a:rPr lang="en-US" sz="1600" dirty="0">
                <a:solidFill>
                  <a:schemeClr val="tx1"/>
                </a:solidFill>
              </a:rPr>
              <a:t> 6%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Stayed:</a:t>
            </a:r>
            <a:r>
              <a:rPr lang="en-US" sz="1600" dirty="0">
                <a:solidFill>
                  <a:schemeClr val="tx1"/>
                </a:solidFill>
              </a:rPr>
              <a:t> 67%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Churned:</a:t>
            </a:r>
            <a:r>
              <a:rPr lang="en-US" sz="1600" dirty="0">
                <a:solidFill>
                  <a:schemeClr val="tx1"/>
                </a:solidFill>
              </a:rPr>
              <a:t> 27%</a:t>
            </a:r>
            <a:br>
              <a:rPr lang="en-US" sz="1600" dirty="0"/>
            </a:br>
            <a:endParaRPr lang="en-IN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3E3B0A-96FB-4FF8-A4EA-78AD63655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27534"/>
              </p:ext>
            </p:extLst>
          </p:nvPr>
        </p:nvGraphicFramePr>
        <p:xfrm>
          <a:off x="815514" y="2366963"/>
          <a:ext cx="6765157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34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4365-CC87-60E8-3E8E-258730C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4343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Gender and Age Group </a:t>
            </a:r>
            <a:br>
              <a:rPr lang="en-US" b="1" u="sng" dirty="0"/>
            </a:b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Analysis: </a:t>
            </a:r>
            <a:b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male and female customers.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comparison between genders.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 Analysis: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age groups among customers.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 with the highest churn rate.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5F7C07B-82A6-4592-9190-30F614D1FC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9758958"/>
              </p:ext>
            </p:extLst>
          </p:nvPr>
        </p:nvGraphicFramePr>
        <p:xfrm>
          <a:off x="1169477" y="2753032"/>
          <a:ext cx="67548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07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D8E9-B148-3130-CA78-3656461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 and Internet Service Analysis</a:t>
            </a:r>
            <a:br>
              <a:rPr lang="en-US" b="1" dirty="0"/>
            </a:br>
            <a:r>
              <a:rPr lang="en-US" sz="1800" b="1" dirty="0">
                <a:solidFill>
                  <a:schemeClr val="tx1"/>
                </a:solidFill>
              </a:rPr>
              <a:t>Cities: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Top cities with churned customers.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Internet Service: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Usage by percentage (93.95%).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829C0F-1E21-4BB8-8414-5CDEC603F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90881"/>
              </p:ext>
            </p:extLst>
          </p:nvPr>
        </p:nvGraphicFramePr>
        <p:xfrm>
          <a:off x="677334" y="2408340"/>
          <a:ext cx="4527863" cy="292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CAF99D-0B10-482E-A7E6-9EF520EB8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948582"/>
              </p:ext>
            </p:extLst>
          </p:nvPr>
        </p:nvGraphicFramePr>
        <p:xfrm>
          <a:off x="5205197" y="2408340"/>
          <a:ext cx="4676221" cy="292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81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3345-B3AA-9A72-505E-207C4614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98604"/>
            <a:ext cx="4083127" cy="1278466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Drivers of Customer Churn</a:t>
            </a:r>
            <a:br>
              <a:rPr lang="en-US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80AA63-8FF2-2C5F-1C56-4F022805E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43" y="1025830"/>
            <a:ext cx="3473475" cy="52176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5419-EE5D-A476-3897-7D18D665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Quality Issues: Poor internet speeds and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Costs: Higher bills leading to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Bundled Offers: Less loyalty among non-bundled service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Demographics: Younger age groups churn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5B62-C81C-3B78-4C15-1528D187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08" y="1524000"/>
            <a:ext cx="8596668" cy="619432"/>
          </a:xfrm>
        </p:spPr>
        <p:txBody>
          <a:bodyPr>
            <a:noAutofit/>
          </a:bodyPr>
          <a:lstStyle/>
          <a:p>
            <a:r>
              <a:rPr lang="en-US" b="1" u="sng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C0BC8-25B2-9F68-BC4B-099A477D28B0}"/>
              </a:ext>
            </a:extLst>
          </p:cNvPr>
          <p:cNvSpPr txBox="1"/>
          <p:nvPr/>
        </p:nvSpPr>
        <p:spPr>
          <a:xfrm>
            <a:off x="1032387" y="2277296"/>
            <a:ext cx="8118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Service Quality: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 internet speed and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Incentives: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Discounts and bundled offers for high-risk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High-Value Customers: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Loyalty programs for premium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Payment Options: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Flexible methods for customer convenience.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Support: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Premium tech support for bundled service users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3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159C-8FB2-00BF-3EF2-0C0F0E2F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6E97-926D-A6B4-7606-1FC72ED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08" y="1524000"/>
            <a:ext cx="8596668" cy="619432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FB6D0-5EA9-16EC-A7C6-3F5DA75C5637}"/>
              </a:ext>
            </a:extLst>
          </p:cNvPr>
          <p:cNvSpPr txBox="1"/>
          <p:nvPr/>
        </p:nvSpPr>
        <p:spPr>
          <a:xfrm>
            <a:off x="1032387" y="2277296"/>
            <a:ext cx="8118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Improvement: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Potential increase in customer retention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Growth: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Targeted offers to high-value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Improved experience in high-churn areas and demographics.</a:t>
            </a:r>
          </a:p>
        </p:txBody>
      </p:sp>
    </p:spTree>
    <p:extLst>
      <p:ext uri="{BB962C8B-B14F-4D97-AF65-F5344CB8AC3E}">
        <p14:creationId xmlns:p14="http://schemas.microsoft.com/office/powerpoint/2010/main" val="3864501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402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Telecom Customer Churn Analysis</vt:lpstr>
      <vt:lpstr>Problem and Background  Overview: Churn data for a telecommunications company serving 7,043 customers in California. Data includes demographics, location, service usage, billing, and current customer status.  Objective: Analyze customer churn patterns and provide actionable insights for retention. </vt:lpstr>
      <vt:lpstr>Objectives and Methodology Objectives: 1. Analyze customer behavior for Joined, Stayed, and Churned customers. 2. Identify churn drivers and customer profiles. 3. Recommend strategies to improve retention.  Methodology: 1. Data Cleaning: Addressed duplicates, outliers, and missing values. 2. Analysis: Created pivot tables for metrics such as gender, age, revenue, and service usage. 3. Insights drawn using Excel tools like slicers and calculated fields. </vt:lpstr>
      <vt:lpstr>Customer Status Breakdown Breakdown of Customer Status: Joined: 6% Stayed: 67% Churned: 27% </vt:lpstr>
      <vt:lpstr>Gender and Age Group  Gender Analysis:  Percentage of male and female customers. Churn comparison between genders. Age Group Analysis: Top age groups among customers. Age group with the highest churn rate.  </vt:lpstr>
      <vt:lpstr>Cities and Internet Service Analysis Cities: Top cities with churned customers. Internet Service: Usage by percentage (93.95%).   </vt:lpstr>
      <vt:lpstr>Key Drivers of Customer Churn </vt:lpstr>
      <vt:lpstr>Recommendations</vt:lpstr>
      <vt:lpstr>Business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Chaubey</dc:creator>
  <cp:lastModifiedBy>Amit Chaubey</cp:lastModifiedBy>
  <cp:revision>2</cp:revision>
  <dcterms:created xsi:type="dcterms:W3CDTF">2025-01-12T16:10:44Z</dcterms:created>
  <dcterms:modified xsi:type="dcterms:W3CDTF">2025-01-12T16:54:49Z</dcterms:modified>
</cp:coreProperties>
</file>