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70" r:id="rId6"/>
    <p:sldId id="262" r:id="rId7"/>
    <p:sldId id="263" r:id="rId8"/>
    <p:sldId id="266" r:id="rId9"/>
    <p:sldId id="274"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93" d="100"/>
          <a:sy n="93" d="100"/>
        </p:scale>
        <p:origin x="259"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4/27/2021</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1524000"/>
            <a:ext cx="10605793" cy="2759676"/>
          </a:xfrm>
        </p:spPr>
        <p:txBody>
          <a:bodyPr>
            <a:noAutofit/>
          </a:bodyPr>
          <a:lstStyle/>
          <a:p>
            <a:r>
              <a:rPr lang="en-US" sz="4800" dirty="0">
                <a:solidFill>
                  <a:schemeClr val="bg1"/>
                </a:solidFill>
              </a:rPr>
              <a:t>A Systematic Knowledge Mining Approach towards Mobile Apps Analysis and Rate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4668708"/>
            <a:ext cx="10993546" cy="1449068"/>
          </a:xfrm>
        </p:spPr>
        <p:txBody>
          <a:bodyPr>
            <a:normAutofit/>
          </a:bodyPr>
          <a:lstStyle/>
          <a:p>
            <a:r>
              <a:rPr lang="en-US" dirty="0" smtClean="0">
                <a:solidFill>
                  <a:srgbClr val="7CEBFF"/>
                </a:solidFill>
              </a:rPr>
              <a:t>Ruchi  Mantri 20mca0132</a:t>
            </a:r>
          </a:p>
          <a:p>
            <a:r>
              <a:rPr lang="en-US" dirty="0" smtClean="0">
                <a:solidFill>
                  <a:srgbClr val="7CEBFF"/>
                </a:solidFill>
              </a:rPr>
              <a:t>Dev Sharma 20mca0129</a:t>
            </a:r>
          </a:p>
          <a:p>
            <a:r>
              <a:rPr lang="en-US" dirty="0" smtClean="0">
                <a:solidFill>
                  <a:srgbClr val="7CEBFF"/>
                </a:solidFill>
              </a:rPr>
              <a:t>Arka Seal 20MCA0126</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524" y="3244334"/>
            <a:ext cx="7208108" cy="1107996"/>
          </a:xfrm>
          <a:prstGeom prst="rect">
            <a:avLst/>
          </a:prstGeom>
        </p:spPr>
        <p:txBody>
          <a:bodyPr wrap="square">
            <a:spAutoFit/>
          </a:bodyPr>
          <a:lstStyle/>
          <a:p>
            <a:r>
              <a:rPr lang="en-US" sz="6600" dirty="0"/>
              <a:t>Thank You</a:t>
            </a:r>
            <a:endParaRPr lang="en-IN" sz="6600" dirty="0"/>
          </a:p>
        </p:txBody>
      </p:sp>
    </p:spTree>
    <p:extLst>
      <p:ext uri="{BB962C8B-B14F-4D97-AF65-F5344CB8AC3E}">
        <p14:creationId xmlns:p14="http://schemas.microsoft.com/office/powerpoint/2010/main" val="79948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pPr marL="0" indent="0">
              <a:buNone/>
            </a:pPr>
            <a:r>
              <a:rPr lang="en-IN" dirty="0" smtClean="0"/>
              <a:t>	Data Mining is a vast domain to extract useful knowledge from a set of data.  It has its huge application in mobile app rating prediction for the developers to acquire knowledge about which apps are prioritized over which others. Keeping that is mind we in this </a:t>
            </a:r>
            <a:r>
              <a:rPr lang="en-IN" dirty="0"/>
              <a:t>paper describes a systematic knowledge for mobile app ratings as a data mining approach</a:t>
            </a:r>
            <a:r>
              <a:rPr lang="en-IN" dirty="0" smtClean="0"/>
              <a:t>. Here, we have tried to  develop </a:t>
            </a:r>
            <a:r>
              <a:rPr lang="en-IN" dirty="0"/>
              <a:t>a noble algorithm </a:t>
            </a:r>
            <a:r>
              <a:rPr lang="en-IN" dirty="0" smtClean="0"/>
              <a:t>modifying KNN </a:t>
            </a:r>
            <a:r>
              <a:rPr lang="en-IN" dirty="0"/>
              <a:t>for predicting the </a:t>
            </a:r>
            <a:r>
              <a:rPr lang="en-IN" dirty="0" smtClean="0"/>
              <a:t>‘Rating’  of Apps from Google  App-store. For that we’ve  required to split </a:t>
            </a:r>
            <a:r>
              <a:rPr lang="en-IN" dirty="0"/>
              <a:t>our dataset in two phases first one is </a:t>
            </a:r>
            <a:r>
              <a:rPr lang="en-IN" dirty="0" smtClean="0"/>
              <a:t>train dataset and </a:t>
            </a:r>
            <a:r>
              <a:rPr lang="en-IN" dirty="0"/>
              <a:t>the other one is </a:t>
            </a:r>
            <a:r>
              <a:rPr lang="en-IN" dirty="0" smtClean="0"/>
              <a:t>test dataset.  We analysed </a:t>
            </a:r>
            <a:r>
              <a:rPr lang="en-IN" dirty="0"/>
              <a:t>a pattern from the trained phase and applied it on the test phase to get the ratings on the scale of </a:t>
            </a:r>
            <a:r>
              <a:rPr lang="en-IN" dirty="0" smtClean="0"/>
              <a:t>0 </a:t>
            </a:r>
            <a:r>
              <a:rPr lang="en-IN" dirty="0"/>
              <a:t>to 5.</a:t>
            </a:r>
          </a:p>
          <a:p>
            <a:pPr marL="0" indent="0">
              <a:buNone/>
            </a:pPr>
            <a:r>
              <a:rPr lang="en-US" dirty="0" smtClean="0"/>
              <a:t>	We have modified the KNN algorithm by considering a range of values starting from lest distance for each element instead of pre defining K value of KNN with any constant number. In this way the difference will be maintained thoroughly instead of jumping from a smaller distance to a relatively larger one. For better visualization a graphical representation is being presented. </a:t>
            </a:r>
            <a:endParaRPr lang="en-IN" dirty="0"/>
          </a:p>
        </p:txBody>
      </p:sp>
    </p:spTree>
    <p:extLst>
      <p:ext uri="{BB962C8B-B14F-4D97-AF65-F5344CB8AC3E}">
        <p14:creationId xmlns:p14="http://schemas.microsoft.com/office/powerpoint/2010/main" val="412287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pic>
        <p:nvPicPr>
          <p:cNvPr id="4" name="Content Placeholder 3"/>
          <p:cNvPicPr>
            <a:picLocks noGrp="1" noChangeAspect="1"/>
          </p:cNvPicPr>
          <p:nvPr>
            <p:ph idx="1"/>
          </p:nvPr>
        </p:nvPicPr>
        <p:blipFill>
          <a:blip r:embed="rId2"/>
          <a:stretch>
            <a:fillRect/>
          </a:stretch>
        </p:blipFill>
        <p:spPr>
          <a:xfrm>
            <a:off x="2441608" y="2181225"/>
            <a:ext cx="7308784" cy="3678238"/>
          </a:xfrm>
          <a:prstGeom prst="rect">
            <a:avLst/>
          </a:prstGeom>
        </p:spPr>
      </p:pic>
    </p:spTree>
    <p:extLst>
      <p:ext uri="{BB962C8B-B14F-4D97-AF65-F5344CB8AC3E}">
        <p14:creationId xmlns:p14="http://schemas.microsoft.com/office/powerpoint/2010/main" val="393655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info</a:t>
            </a:r>
            <a:endParaRPr lang="en-IN" dirty="0"/>
          </a:p>
        </p:txBody>
      </p:sp>
      <p:pic>
        <p:nvPicPr>
          <p:cNvPr id="4" name="Content Placeholder 3"/>
          <p:cNvPicPr>
            <a:picLocks noGrp="1" noChangeAspect="1"/>
          </p:cNvPicPr>
          <p:nvPr>
            <p:ph idx="1"/>
          </p:nvPr>
        </p:nvPicPr>
        <p:blipFill>
          <a:blip r:embed="rId2"/>
          <a:stretch>
            <a:fillRect/>
          </a:stretch>
        </p:blipFill>
        <p:spPr>
          <a:xfrm>
            <a:off x="3658614" y="2181225"/>
            <a:ext cx="4874772" cy="3678238"/>
          </a:xfrm>
          <a:prstGeom prst="rect">
            <a:avLst/>
          </a:prstGeom>
        </p:spPr>
      </p:pic>
    </p:spTree>
    <p:extLst>
      <p:ext uri="{BB962C8B-B14F-4D97-AF65-F5344CB8AC3E}">
        <p14:creationId xmlns:p14="http://schemas.microsoft.com/office/powerpoint/2010/main" val="29011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Cleaned DATASET</a:t>
            </a:r>
            <a:endParaRPr lang="en-IN" dirty="0"/>
          </a:p>
        </p:txBody>
      </p:sp>
      <p:pic>
        <p:nvPicPr>
          <p:cNvPr id="4" name="Content Placeholder 3"/>
          <p:cNvPicPr>
            <a:picLocks noGrp="1" noChangeAspect="1"/>
          </p:cNvPicPr>
          <p:nvPr>
            <p:ph idx="1"/>
          </p:nvPr>
        </p:nvPicPr>
        <p:blipFill>
          <a:blip r:embed="rId2"/>
          <a:stretch>
            <a:fillRect/>
          </a:stretch>
        </p:blipFill>
        <p:spPr>
          <a:xfrm>
            <a:off x="1616199" y="2181225"/>
            <a:ext cx="8959601" cy="3678238"/>
          </a:xfrm>
          <a:prstGeom prst="rect">
            <a:avLst/>
          </a:prstGeom>
        </p:spPr>
      </p:pic>
    </p:spTree>
    <p:extLst>
      <p:ext uri="{BB962C8B-B14F-4D97-AF65-F5344CB8AC3E}">
        <p14:creationId xmlns:p14="http://schemas.microsoft.com/office/powerpoint/2010/main" val="3823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KNN</a:t>
            </a:r>
            <a:endParaRPr lang="en-IN" dirty="0"/>
          </a:p>
        </p:txBody>
      </p:sp>
      <p:sp>
        <p:nvSpPr>
          <p:cNvPr id="3" name="Content Placeholder 2"/>
          <p:cNvSpPr>
            <a:spLocks noGrp="1"/>
          </p:cNvSpPr>
          <p:nvPr>
            <p:ph idx="1"/>
          </p:nvPr>
        </p:nvSpPr>
        <p:spPr/>
        <p:txBody>
          <a:bodyPr/>
          <a:lstStyle/>
          <a:p>
            <a:r>
              <a:rPr lang="en-US" dirty="0" smtClean="0"/>
              <a:t>If k=3</a:t>
            </a:r>
          </a:p>
          <a:p>
            <a:r>
              <a:rPr lang="en-US" dirty="0" smtClean="0"/>
              <a:t>L=[10 20 60 70 80…]-&gt; 10 20 60</a:t>
            </a:r>
          </a:p>
          <a:p>
            <a:r>
              <a:rPr lang="en-US" dirty="0" smtClean="0"/>
              <a:t>But with modification we can change it to: min(L) </a:t>
            </a:r>
            <a:r>
              <a:rPr lang="en-IN" dirty="0" smtClean="0"/>
              <a:t>+ </a:t>
            </a:r>
            <a:r>
              <a:rPr lang="en-IN" smtClean="0"/>
              <a:t>a range</a:t>
            </a:r>
            <a:endParaRPr lang="en-US" dirty="0" smtClean="0"/>
          </a:p>
        </p:txBody>
      </p:sp>
    </p:spTree>
    <p:extLst>
      <p:ext uri="{BB962C8B-B14F-4D97-AF65-F5344CB8AC3E}">
        <p14:creationId xmlns:p14="http://schemas.microsoft.com/office/powerpoint/2010/main" val="26521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subset</a:t>
            </a:r>
            <a:endParaRPr lang="en-IN" dirty="0"/>
          </a:p>
        </p:txBody>
      </p:sp>
      <p:pic>
        <p:nvPicPr>
          <p:cNvPr id="4" name="Content Placeholder 3"/>
          <p:cNvPicPr>
            <a:picLocks noGrp="1" noChangeAspect="1"/>
          </p:cNvPicPr>
          <p:nvPr>
            <p:ph idx="1"/>
          </p:nvPr>
        </p:nvPicPr>
        <p:blipFill>
          <a:blip r:embed="rId2"/>
          <a:stretch>
            <a:fillRect/>
          </a:stretch>
        </p:blipFill>
        <p:spPr>
          <a:xfrm>
            <a:off x="2532887" y="2181225"/>
            <a:ext cx="7126225" cy="3678238"/>
          </a:xfrm>
          <a:prstGeom prst="rect">
            <a:avLst/>
          </a:prstGeom>
        </p:spPr>
      </p:pic>
    </p:spTree>
    <p:extLst>
      <p:ext uri="{BB962C8B-B14F-4D97-AF65-F5344CB8AC3E}">
        <p14:creationId xmlns:p14="http://schemas.microsoft.com/office/powerpoint/2010/main" val="402334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subset</a:t>
            </a:r>
            <a:endParaRPr lang="en-IN" dirty="0"/>
          </a:p>
        </p:txBody>
      </p:sp>
      <p:pic>
        <p:nvPicPr>
          <p:cNvPr id="4" name="Content Placeholder 3"/>
          <p:cNvPicPr>
            <a:picLocks noGrp="1" noChangeAspect="1"/>
          </p:cNvPicPr>
          <p:nvPr>
            <p:ph idx="1"/>
          </p:nvPr>
        </p:nvPicPr>
        <p:blipFill>
          <a:blip r:embed="rId2"/>
          <a:stretch>
            <a:fillRect/>
          </a:stretch>
        </p:blipFill>
        <p:spPr>
          <a:xfrm>
            <a:off x="1477432" y="2197554"/>
            <a:ext cx="9237136" cy="3678238"/>
          </a:xfrm>
          <a:prstGeom prst="rect">
            <a:avLst/>
          </a:prstGeom>
        </p:spPr>
      </p:pic>
    </p:spTree>
    <p:extLst>
      <p:ext uri="{BB962C8B-B14F-4D97-AF65-F5344CB8AC3E}">
        <p14:creationId xmlns:p14="http://schemas.microsoft.com/office/powerpoint/2010/main" val="153491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a:t>
            </a:r>
            <a:endParaRPr lang="en-IN" dirty="0"/>
          </a:p>
        </p:txBody>
      </p:sp>
      <p:sp>
        <p:nvSpPr>
          <p:cNvPr id="4" name="AutoShape 2" descr="blob:https://web.whatsapp.com/a1e3a547-a7f3-4133-8872-15ab444d7e7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Content Placeholder 5"/>
          <p:cNvPicPr>
            <a:picLocks noGrp="1" noChangeAspect="1"/>
          </p:cNvPicPr>
          <p:nvPr>
            <p:ph idx="1"/>
          </p:nvPr>
        </p:nvPicPr>
        <p:blipFill>
          <a:blip r:embed="rId2"/>
          <a:stretch>
            <a:fillRect/>
          </a:stretch>
        </p:blipFill>
        <p:spPr>
          <a:xfrm>
            <a:off x="3643841" y="2181225"/>
            <a:ext cx="4904317" cy="3678238"/>
          </a:xfrm>
          <a:prstGeom prst="rect">
            <a:avLst/>
          </a:prstGeom>
        </p:spPr>
      </p:pic>
    </p:spTree>
    <p:extLst>
      <p:ext uri="{BB962C8B-B14F-4D97-AF65-F5344CB8AC3E}">
        <p14:creationId xmlns:p14="http://schemas.microsoft.com/office/powerpoint/2010/main" val="1074180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269</Words>
  <Application>Microsoft Office PowerPoint</Application>
  <PresentationFormat>Widescreen</PresentationFormat>
  <Paragraphs>19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A Systematic Knowledge Mining Approach towards Mobile Apps Analysis and Rate Prediction</vt:lpstr>
      <vt:lpstr>Abstract</vt:lpstr>
      <vt:lpstr>Dataset</vt:lpstr>
      <vt:lpstr>Dataset info</vt:lpstr>
      <vt:lpstr>Cleaned DATASET</vt:lpstr>
      <vt:lpstr>Modified KNN</vt:lpstr>
      <vt:lpstr>Test subset</vt:lpstr>
      <vt:lpstr>Train subset</vt:lpstr>
      <vt:lpstr>Graphical Representation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2021-04-25T15:33:08Z</dcterms:created>
  <dcterms:modified xsi:type="dcterms:W3CDTF">2021-04-27T08:46:06Z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