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59" r:id="rId5"/>
    <p:sldId id="266" r:id="rId6"/>
    <p:sldId id="267" r:id="rId7"/>
    <p:sldId id="260" r:id="rId8"/>
    <p:sldId id="261" r:id="rId9"/>
    <p:sldId id="264" r:id="rId10"/>
    <p:sldId id="263" r:id="rId11"/>
    <p:sldId id="268" r:id="rId12"/>
    <p:sldId id="262" r:id="rId13"/>
    <p:sldId id="269" r:id="rId14"/>
    <p:sldId id="270" r:id="rId15"/>
    <p:sldId id="273" r:id="rId16"/>
    <p:sldId id="275" r:id="rId17"/>
    <p:sldId id="277" r:id="rId18"/>
    <p:sldId id="278" r:id="rId19"/>
    <p:sldId id="279" r:id="rId20"/>
    <p:sldId id="272" r:id="rId21"/>
    <p:sldId id="274" r:id="rId22"/>
    <p:sldId id="27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7974-C5E8-4988-AA63-D36D881422CE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90BDE-041F-4E35-9C05-B35D50B0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6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90BDE-041F-4E35-9C05-B35D50B0DB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7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90BDE-041F-4E35-9C05-B35D50B0DB4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8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9A1F-FBE8-4AF3-BE75-AAC755ECE6D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F713-84AE-4B53-A94D-EC1504CB904A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8D8-DACD-4D60-B965-A18145CB196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FC-550F-4FA5-AD3A-CB7E7770E2BF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A847-BD7C-4C56-9F63-EE30EAD1F046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440F-9785-4851-A30C-65B388AF83D6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3933-8D36-440C-92D8-C67236484DCF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25ED-2195-44B2-B70E-445699EB9A86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D3B-B0DC-4DB6-81E9-6AD204738FF0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49E0-915D-4E65-A9F4-DA9D74062292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EEA-28D5-4D27-916C-10F867550C2B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A63E-1873-433E-A6D4-05E13A919517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D4D8-9D6C-411E-8B5D-415708B97C99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E412-6551-43EF-9D15-D26576672190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FA8-EEFF-4AE4-A1EF-C4A1E508657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8606-1176-4663-8770-F364ACF65AE3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B37F4-C0F8-4222-8A89-9B768E079A3A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log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85610"/>
            <a:ext cx="7766936" cy="2253803"/>
          </a:xfrm>
        </p:spPr>
        <p:txBody>
          <a:bodyPr/>
          <a:lstStyle/>
          <a:p>
            <a:pPr algn="ctr"/>
            <a:r>
              <a:rPr lang="en-IN" dirty="0" smtClean="0">
                <a:latin typeface="Bookman Old Style" panose="02050604050505020204" pitchFamily="18" charset="0"/>
              </a:rPr>
              <a:t>Capstone 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>
                <a:latin typeface="Bookman Old Style" panose="02050604050505020204" pitchFamily="18" charset="0"/>
              </a:rPr>
              <a:t>Student’s Early Attrition Modelling for Clearwater State University   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321" y="3419769"/>
            <a:ext cx="2472744" cy="971927"/>
          </a:xfrm>
        </p:spPr>
        <p:txBody>
          <a:bodyPr/>
          <a:lstStyle/>
          <a:p>
            <a:r>
              <a:rPr lang="en-IN" dirty="0" err="1" smtClean="0">
                <a:latin typeface="Bookman Old Style" panose="02050604050505020204" pitchFamily="18" charset="0"/>
              </a:rPr>
              <a:t>Ruchi</a:t>
            </a:r>
            <a:r>
              <a:rPr lang="en-IN" dirty="0" smtClean="0">
                <a:latin typeface="Bookman Old Style" panose="02050604050505020204" pitchFamily="18" charset="0"/>
              </a:rPr>
              <a:t> Manoj </a:t>
            </a:r>
            <a:r>
              <a:rPr lang="en-IN" dirty="0" err="1" smtClean="0">
                <a:latin typeface="Bookman Old Style" panose="02050604050505020204" pitchFamily="18" charset="0"/>
              </a:rPr>
              <a:t>Porwal</a:t>
            </a:r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 smtClean="0">
                <a:latin typeface="Bookman Old Style" panose="02050604050505020204" pitchFamily="18" charset="0"/>
              </a:rPr>
              <a:t>FSDS- April 2020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Data Insights and EDA continued..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4" y="1390919"/>
            <a:ext cx="878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Bookman Old Style" panose="02050604050505020204" pitchFamily="18" charset="0"/>
              </a:rPr>
              <a:t>GROSS_FIN_NEED, COST_OF_ATTEND, EST_FAM_CONTRIBUTION &amp; </a:t>
            </a:r>
            <a:r>
              <a:rPr lang="en-IN" sz="1600" dirty="0" smtClean="0">
                <a:latin typeface="Bookman Old Style" panose="02050604050505020204" pitchFamily="18" charset="0"/>
              </a:rPr>
              <a:t>UNMET_NEED are the 4 numerical variables and detail analysis has been done.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4" y="2167941"/>
            <a:ext cx="4057650" cy="2752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657" y="4920666"/>
            <a:ext cx="45271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There is a strong correlation between them. GROSS_FIN_NEED has been deleted to avoid multicollinearity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No effect </a:t>
            </a:r>
            <a:r>
              <a:rPr lang="en-IN" sz="1600" dirty="0">
                <a:latin typeface="Bookman Old Style" panose="02050604050505020204" pitchFamily="18" charset="0"/>
              </a:rPr>
              <a:t>of COST_OF_ATTEND on returning and non-returning </a:t>
            </a:r>
            <a:r>
              <a:rPr lang="en-IN" sz="1600" dirty="0" smtClean="0">
                <a:latin typeface="Bookman Old Style" panose="02050604050505020204" pitchFamily="18" charset="0"/>
              </a:rPr>
              <a:t>students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851" y="1959002"/>
            <a:ext cx="5396248" cy="37052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6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0978"/>
            <a:ext cx="8596668" cy="65253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Data Insights and EDA continued..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5089" y="1544998"/>
            <a:ext cx="43043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Approx. 50% of COST_OF_ATTEND is having zero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ookman Old Style" panose="02050604050505020204" pitchFamily="18" charset="0"/>
              </a:rPr>
              <a:t>Further analysis of 5 major STREAMS with COST_OF_ATTEND reveals that different STREAMS have different </a:t>
            </a:r>
            <a:r>
              <a:rPr lang="en-IN" sz="1600" dirty="0" smtClean="0">
                <a:latin typeface="Bookman Old Style" panose="02050604050505020204" pitchFamily="18" charset="0"/>
              </a:rPr>
              <a:t>COST_OF_ATTEND</a:t>
            </a:r>
            <a:endParaRPr lang="en-IN" sz="16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Outliers has been replaced with the lower/upper quartile value for corresponding SESSION &amp; STREAM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ookman Old Style" panose="02050604050505020204" pitchFamily="18" charset="0"/>
              </a:rPr>
              <a:t>Zero values has been replaced with median value for corresponding SESSION &amp; STREAM </a:t>
            </a:r>
            <a:r>
              <a:rPr lang="en-IN" sz="1600" dirty="0" smtClean="0">
                <a:latin typeface="Bookman Old Style" panose="02050604050505020204" pitchFamily="18" charset="0"/>
              </a:rPr>
              <a:t>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COST_OF_ATTEND has been converted into FEES variable</a:t>
            </a:r>
            <a:endParaRPr lang="en-IN" sz="16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30" y="1262130"/>
            <a:ext cx="5772150" cy="51911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4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7" y="1246134"/>
            <a:ext cx="5083935" cy="3569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9723" y="1570766"/>
            <a:ext cx="39464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Bookman Old Style" panose="02050604050505020204" pitchFamily="18" charset="0"/>
              </a:rPr>
              <a:t>There seems to be no difference between returning </a:t>
            </a:r>
            <a:r>
              <a:rPr lang="en-IN" sz="1600" dirty="0" smtClean="0">
                <a:latin typeface="Bookman Old Style" panose="02050604050505020204" pitchFamily="18" charset="0"/>
              </a:rPr>
              <a:t>&amp; </a:t>
            </a:r>
            <a:r>
              <a:rPr lang="en-IN" sz="1600" dirty="0">
                <a:latin typeface="Bookman Old Style" panose="02050604050505020204" pitchFamily="18" charset="0"/>
              </a:rPr>
              <a:t>non-returning students for UNMET_NEED, so converting it into categorical </a:t>
            </a:r>
            <a:r>
              <a:rPr lang="en-IN" sz="1600" dirty="0" smtClean="0">
                <a:latin typeface="Bookman Old Style" panose="02050604050505020204" pitchFamily="18" charset="0"/>
              </a:rPr>
              <a:t>variable “UNMET_NEED_FLAG”, which takes value “1” when there is a positive value for UNMET_NEED, otherwise it is “0”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14" y="5069675"/>
            <a:ext cx="3544762" cy="782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6052" y="2846231"/>
            <a:ext cx="379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9723" y="4875932"/>
            <a:ext cx="433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ookman Old Style" panose="02050604050505020204" pitchFamily="18" charset="0"/>
              </a:rPr>
              <a:t>No effect of EST_FAM_CONTRIBUTION on returning &amp; non-returning students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944" y="437882"/>
            <a:ext cx="794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Data Insights and EDA continued..</a:t>
            </a:r>
            <a:endParaRPr lang="en-I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7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Key Drivers / Feature Selection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3" y="1352282"/>
            <a:ext cx="9213641" cy="46523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Bookman Old Style" panose="02050604050505020204" pitchFamily="18" charset="0"/>
              </a:rPr>
              <a:t>Feature selection </a:t>
            </a:r>
            <a:r>
              <a:rPr lang="en-IN" sz="1900" dirty="0">
                <a:latin typeface="Bookman Old Style" panose="02050604050505020204" pitchFamily="18" charset="0"/>
              </a:rPr>
              <a:t>is a process of identifying and selecting features from data that contribute most to the prediction of dependent/response/output </a:t>
            </a:r>
            <a:r>
              <a:rPr lang="en-IN" sz="1900" dirty="0" smtClean="0">
                <a:latin typeface="Bookman Old Style" panose="02050604050505020204" pitchFamily="18" charset="0"/>
              </a:rPr>
              <a:t>variable</a:t>
            </a:r>
          </a:p>
          <a:p>
            <a:pPr marL="0" indent="0">
              <a:buClrTx/>
              <a:buSzPct val="100000"/>
              <a:buNone/>
            </a:pPr>
            <a:endParaRPr lang="en-IN" sz="19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Bookman Old Style" panose="02050604050505020204" pitchFamily="18" charset="0"/>
              </a:rPr>
              <a:t>Univariate selection using Chi-square test of independence </a:t>
            </a:r>
            <a:r>
              <a:rPr lang="en-IN" sz="1900" dirty="0">
                <a:latin typeface="Bookman Old Style" panose="02050604050505020204" pitchFamily="18" charset="0"/>
              </a:rPr>
              <a:t>between </a:t>
            </a:r>
            <a:r>
              <a:rPr lang="en-IN" sz="1900" dirty="0" smtClean="0">
                <a:latin typeface="Bookman Old Style" panose="02050604050505020204" pitchFamily="18" charset="0"/>
              </a:rPr>
              <a:t>dependent variable “RETURNED_2ND_YR</a:t>
            </a:r>
            <a:r>
              <a:rPr lang="en-IN" sz="1900" dirty="0" smtClean="0">
                <a:latin typeface="Bookman Old Style" panose="02050604050505020204" pitchFamily="18" charset="0"/>
              </a:rPr>
              <a:t>”, which takes value [0,1] and categorical independent variables has been done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9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Bookman Old Style" panose="02050604050505020204" pitchFamily="18" charset="0"/>
              </a:rPr>
              <a:t>Spearman’s rank correlation has been done between “RETURNED_2ND_YR” and numerical independent variables</a:t>
            </a:r>
            <a:endParaRPr lang="en-IN" sz="1900" dirty="0">
              <a:latin typeface="Bookman Old Style" panose="02050604050505020204" pitchFamily="18" charset="0"/>
            </a:endParaRPr>
          </a:p>
          <a:p>
            <a:pPr marL="0" indent="0">
              <a:buClrTx/>
              <a:buSzPct val="100000"/>
              <a:buNone/>
            </a:pPr>
            <a:endParaRPr lang="en-IN" sz="1900" dirty="0" smtClean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900" dirty="0">
                <a:latin typeface="Bookman Old Style" panose="02050604050505020204" pitchFamily="18" charset="0"/>
              </a:rPr>
              <a:t>Used python’s </a:t>
            </a:r>
            <a:r>
              <a:rPr lang="en-IN" sz="1900" dirty="0" err="1" smtClean="0">
                <a:latin typeface="Bookman Old Style" panose="02050604050505020204" pitchFamily="18" charset="0"/>
              </a:rPr>
              <a:t>SelectKBest</a:t>
            </a:r>
            <a:r>
              <a:rPr lang="en-IN" sz="1900" b="1" dirty="0" smtClean="0">
                <a:latin typeface="Bookman Old Style" panose="02050604050505020204" pitchFamily="18" charset="0"/>
              </a:rPr>
              <a:t> </a:t>
            </a:r>
            <a:r>
              <a:rPr lang="en-IN" sz="1900" dirty="0" smtClean="0">
                <a:latin typeface="Bookman Old Style" panose="02050604050505020204" pitchFamily="18" charset="0"/>
              </a:rPr>
              <a:t>functionality from </a:t>
            </a:r>
            <a:r>
              <a:rPr lang="en-IN" sz="1900" dirty="0" err="1" smtClean="0">
                <a:latin typeface="Bookman Old Style" panose="02050604050505020204" pitchFamily="18" charset="0"/>
              </a:rPr>
              <a:t>sklearn</a:t>
            </a:r>
            <a:r>
              <a:rPr lang="en-IN" sz="1900" dirty="0" smtClean="0">
                <a:latin typeface="Bookman Old Style" panose="02050604050505020204" pitchFamily="18" charset="0"/>
              </a:rPr>
              <a:t> module to get key features</a:t>
            </a:r>
            <a:endParaRPr lang="en-IN" sz="1900" b="1" dirty="0" smtClean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9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Bookman Old Style" panose="02050604050505020204" pitchFamily="18" charset="0"/>
              </a:rPr>
              <a:t>Details of Chi-square test, Spearman’s Rank correlation and </a:t>
            </a:r>
            <a:r>
              <a:rPr lang="en-IN" sz="1900" dirty="0" err="1" smtClean="0">
                <a:latin typeface="Bookman Old Style" panose="02050604050505020204" pitchFamily="18" charset="0"/>
              </a:rPr>
              <a:t>SelectKBest</a:t>
            </a:r>
            <a:r>
              <a:rPr lang="en-IN" sz="1900" dirty="0" smtClean="0">
                <a:latin typeface="Bookman Old Style" panose="02050604050505020204" pitchFamily="18" charset="0"/>
              </a:rPr>
              <a:t> are in Appendix-A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Key Drivers / Feature Selection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1568161"/>
            <a:ext cx="4306790" cy="43303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220" y="1565099"/>
            <a:ext cx="329699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Key Categorical Drivers  </a:t>
            </a:r>
            <a:r>
              <a:rPr lang="en-IN" sz="1600" dirty="0">
                <a:latin typeface="Bookman Old Style" panose="02050604050505020204" pitchFamily="18" charset="0"/>
              </a:rPr>
              <a:t>are-</a:t>
            </a:r>
          </a:p>
          <a:p>
            <a:r>
              <a:rPr lang="en-IN" sz="1600" dirty="0" smtClean="0">
                <a:latin typeface="Bookman Old Style" panose="02050604050505020204" pitchFamily="18" charset="0"/>
              </a:rPr>
              <a:t>STDNT_BACKGROUND,</a:t>
            </a:r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sz="1600" dirty="0" smtClean="0">
                <a:latin typeface="Bookman Old Style" panose="02050604050505020204" pitchFamily="18" charset="0"/>
              </a:rPr>
              <a:t>IN_STATE_FLAG,</a:t>
            </a:r>
            <a:r>
              <a:rPr lang="en-IN" sz="1600" dirty="0">
                <a:latin typeface="Bookman Old Style" panose="02050604050505020204" pitchFamily="18" charset="0"/>
              </a:rPr>
              <a:t> </a:t>
            </a:r>
            <a:r>
              <a:rPr lang="en-IN" sz="1600" dirty="0" smtClean="0">
                <a:latin typeface="Bookman Old Style" panose="02050604050505020204" pitchFamily="18" charset="0"/>
              </a:rPr>
              <a:t>STREAM,</a:t>
            </a:r>
          </a:p>
          <a:p>
            <a:r>
              <a:rPr lang="en-IN" sz="1600" dirty="0" smtClean="0">
                <a:latin typeface="Bookman Old Style" panose="02050604050505020204" pitchFamily="18" charset="0"/>
              </a:rPr>
              <a:t>CORE_COURSE_GRADE_1_F</a:t>
            </a:r>
            <a:r>
              <a:rPr lang="en-IN" sz="1600" dirty="0">
                <a:latin typeface="Bookman Old Style" panose="02050604050505020204" pitchFamily="18" charset="0"/>
              </a:rPr>
              <a:t>, CORE_COURSE_GRADE_2_F</a:t>
            </a:r>
            <a:r>
              <a:rPr lang="en-IN" sz="1600" dirty="0" smtClean="0">
                <a:latin typeface="Bookman Old Style" panose="02050604050505020204" pitchFamily="18" charset="0"/>
              </a:rPr>
              <a:t>,</a:t>
            </a:r>
          </a:p>
          <a:p>
            <a:r>
              <a:rPr lang="en-IN" sz="1600" dirty="0" smtClean="0">
                <a:latin typeface="Bookman Old Style" panose="02050604050505020204" pitchFamily="18" charset="0"/>
              </a:rPr>
              <a:t>CORE_COURSE_GRADE_1_S</a:t>
            </a:r>
            <a:r>
              <a:rPr lang="en-IN" sz="1600" dirty="0">
                <a:latin typeface="Bookman Old Style" panose="02050604050505020204" pitchFamily="18" charset="0"/>
              </a:rPr>
              <a:t>, </a:t>
            </a:r>
            <a:r>
              <a:rPr lang="en-IN" sz="1600" dirty="0" smtClean="0">
                <a:latin typeface="Bookman Old Style" panose="02050604050505020204" pitchFamily="18" charset="0"/>
              </a:rPr>
              <a:t>CORE_COURSE_GRADE_2_S,</a:t>
            </a:r>
          </a:p>
          <a:p>
            <a:r>
              <a:rPr lang="en-IN" sz="1600" dirty="0" smtClean="0">
                <a:latin typeface="Bookman Old Style" panose="02050604050505020204" pitchFamily="18" charset="0"/>
              </a:rPr>
              <a:t>HOUSING_STS, SESSION,</a:t>
            </a:r>
          </a:p>
          <a:p>
            <a:r>
              <a:rPr lang="en-IN" sz="1600" dirty="0" smtClean="0">
                <a:latin typeface="Bookman Old Style" panose="02050604050505020204" pitchFamily="18" charset="0"/>
              </a:rPr>
              <a:t>INTERNATIONAL_STS</a:t>
            </a:r>
            <a:endParaRPr lang="en-IN" sz="1600" dirty="0">
              <a:latin typeface="Bookman Old Style" panose="02050604050505020204" pitchFamily="18" charset="0"/>
            </a:endParaRPr>
          </a:p>
          <a:p>
            <a:endParaRPr lang="en-IN" sz="1200" dirty="0">
              <a:latin typeface="Bookman Old Style" panose="02050604050505020204" pitchFamily="18" charset="0"/>
            </a:endParaRPr>
          </a:p>
          <a:p>
            <a:endParaRPr lang="en-IN" sz="1200" dirty="0" smtClean="0">
              <a:latin typeface="Bookman Old Style" panose="0205060405050502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Non-key Categorical Drivers &amp; can be removed are-</a:t>
            </a:r>
          </a:p>
          <a:p>
            <a:r>
              <a:rPr lang="en-IN" sz="1600" dirty="0" smtClean="0">
                <a:latin typeface="Bookman Old Style" panose="02050604050505020204" pitchFamily="18" charset="0"/>
              </a:rPr>
              <a:t>FATHER_HI_EDU_CD,</a:t>
            </a:r>
          </a:p>
          <a:p>
            <a:r>
              <a:rPr lang="en-IN" sz="1600" dirty="0" smtClean="0">
                <a:latin typeface="Bookman Old Style" panose="02050604050505020204" pitchFamily="18" charset="0"/>
              </a:rPr>
              <a:t>MOTHER_HI_EDU_CD,</a:t>
            </a:r>
          </a:p>
          <a:p>
            <a:r>
              <a:rPr lang="en-IN" sz="1600" dirty="0" smtClean="0">
                <a:latin typeface="Bookman Old Style" panose="02050604050505020204" pitchFamily="18" charset="0"/>
              </a:rPr>
              <a:t>DEGREE_GROUP_CD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4886" y="1565099"/>
            <a:ext cx="3580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ookman Old Style" panose="02050604050505020204" pitchFamily="18" charset="0"/>
              </a:rPr>
              <a:t>Key </a:t>
            </a:r>
            <a:r>
              <a:rPr lang="en-IN" sz="1600" dirty="0" smtClean="0">
                <a:latin typeface="Bookman Old Style" panose="02050604050505020204" pitchFamily="18" charset="0"/>
              </a:rPr>
              <a:t>Numerical Drivers </a:t>
            </a:r>
            <a:r>
              <a:rPr lang="en-IN" sz="1600" dirty="0">
                <a:latin typeface="Bookman Old Style" panose="02050604050505020204" pitchFamily="18" charset="0"/>
              </a:rPr>
              <a:t>are-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HIGH_SCHL_GPA,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FIRST_TERM_EARNED_HRS,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SECOND_TERM_ATTEMPT_HRS,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SECOND_TERM_EARNED_HRS</a:t>
            </a: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ookman Old Style" panose="02050604050505020204" pitchFamily="18" charset="0"/>
              </a:rPr>
              <a:t>Non-key </a:t>
            </a:r>
            <a:r>
              <a:rPr lang="en-IN" sz="1600" dirty="0" smtClean="0">
                <a:latin typeface="Bookman Old Style" panose="02050604050505020204" pitchFamily="18" charset="0"/>
              </a:rPr>
              <a:t>Numerical Drivers </a:t>
            </a:r>
            <a:r>
              <a:rPr lang="en-IN" sz="1600" dirty="0">
                <a:latin typeface="Bookman Old Style" panose="02050604050505020204" pitchFamily="18" charset="0"/>
              </a:rPr>
              <a:t>and can be removed are –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STDNT_AGE,GROSS_FIN_NEED,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FIRST_TERM_ATTEMPT_HRS,</a:t>
            </a:r>
          </a:p>
          <a:p>
            <a:r>
              <a:rPr lang="en-IN" sz="1600" dirty="0" smtClean="0">
                <a:latin typeface="Bookman Old Style" panose="02050604050505020204" pitchFamily="18" charset="0"/>
              </a:rPr>
              <a:t>EST_FAM_CONTRIBUTION</a:t>
            </a: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In spite of non-key drivers kept </a:t>
            </a:r>
            <a:r>
              <a:rPr lang="en-IN" sz="1600" dirty="0">
                <a:latin typeface="Bookman Old Style" panose="02050604050505020204" pitchFamily="18" charset="0"/>
              </a:rPr>
              <a:t>FIRST_TERM_ATTEMPT_HRS </a:t>
            </a:r>
            <a:r>
              <a:rPr lang="en-IN" sz="1600" dirty="0" smtClean="0">
                <a:latin typeface="Bookman Old Style" panose="02050604050505020204" pitchFamily="18" charset="0"/>
              </a:rPr>
              <a:t>and STDNT_AGE  as a features</a:t>
            </a:r>
            <a:endParaRPr lang="en-IN" sz="16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Methodology </a:t>
            </a:r>
            <a:r>
              <a:rPr lang="en-US" sz="3200" dirty="0" smtClean="0">
                <a:latin typeface="Bookman Old Style" panose="02050604050505020204" pitchFamily="18" charset="0"/>
              </a:rPr>
              <a:t>Used</a:t>
            </a:r>
            <a:r>
              <a:rPr lang="en-US" sz="3200" dirty="0">
                <a:latin typeface="Bookman Old Style" panose="02050604050505020204" pitchFamily="18" charset="0"/>
              </a:rPr>
              <a:t/>
            </a:r>
            <a:br>
              <a:rPr lang="en-US" sz="3200" dirty="0">
                <a:latin typeface="Bookman Old Style" panose="02050604050505020204" pitchFamily="18" charset="0"/>
              </a:rPr>
            </a:b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1674253"/>
            <a:ext cx="9362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Flipped “RETURNED_2ND_YR” and converted </a:t>
            </a:r>
            <a:r>
              <a:rPr lang="en-IN" sz="1600" dirty="0">
                <a:latin typeface="Bookman Old Style" panose="02050604050505020204" pitchFamily="18" charset="0"/>
              </a:rPr>
              <a:t>into  “</a:t>
            </a:r>
            <a:r>
              <a:rPr lang="en-IN" sz="1600" dirty="0" smtClean="0">
                <a:latin typeface="Bookman Old Style" panose="02050604050505020204" pitchFamily="18" charset="0"/>
              </a:rPr>
              <a:t>NON_RETURNED_2ND_YR”,which is “1” for non-returning students and “0” for returning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Being a classification problem, various methodologies like Logistic Regression with SMOTE (imbalanced class ratio), Random Forest, Gradient Boosting, </a:t>
            </a:r>
            <a:r>
              <a:rPr lang="en-IN" sz="1600" dirty="0" err="1" smtClean="0">
                <a:latin typeface="Bookman Old Style" panose="02050604050505020204" pitchFamily="18" charset="0"/>
              </a:rPr>
              <a:t>AdaBoost</a:t>
            </a:r>
            <a:r>
              <a:rPr lang="en-IN" sz="1600" dirty="0" smtClean="0">
                <a:latin typeface="Bookman Old Style" panose="02050604050505020204" pitchFamily="18" charset="0"/>
              </a:rPr>
              <a:t>, </a:t>
            </a:r>
            <a:r>
              <a:rPr lang="en-IN" sz="1600" dirty="0" err="1" smtClean="0">
                <a:latin typeface="Bookman Old Style" panose="02050604050505020204" pitchFamily="18" charset="0"/>
              </a:rPr>
              <a:t>XGBoost</a:t>
            </a:r>
            <a:r>
              <a:rPr lang="en-IN" sz="1600" dirty="0" smtClean="0">
                <a:latin typeface="Bookman Old Style" panose="02050604050505020204" pitchFamily="18" charset="0"/>
              </a:rPr>
              <a:t> has been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Confusion matrix has been generated for each techniques. </a:t>
            </a:r>
            <a:r>
              <a:rPr lang="en-IN" sz="1600" dirty="0" err="1" smtClean="0">
                <a:latin typeface="Bookman Old Style" panose="02050604050505020204" pitchFamily="18" charset="0"/>
              </a:rPr>
              <a:t>Accuracy,Precision,Recall</a:t>
            </a:r>
            <a:r>
              <a:rPr lang="en-IN" sz="1600" dirty="0" smtClean="0">
                <a:latin typeface="Bookman Old Style" panose="02050604050505020204" pitchFamily="18" charset="0"/>
              </a:rPr>
              <a:t> and F1-Score has been used to evaluate each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Since our goal is to predict attrition, Recall or Sensitivity score is most important. It </a:t>
            </a:r>
            <a:r>
              <a:rPr lang="en-IN" sz="1600" dirty="0" smtClean="0">
                <a:latin typeface="Bookman Old Style" panose="02050604050505020204" pitchFamily="18" charset="0"/>
              </a:rPr>
              <a:t>is a </a:t>
            </a:r>
            <a:r>
              <a:rPr lang="en-IN" sz="1600" dirty="0" smtClean="0">
                <a:latin typeface="Bookman Old Style" panose="02050604050505020204" pitchFamily="18" charset="0"/>
              </a:rPr>
              <a:t>True Positive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For each technique hyper parameters have been chosen by </a:t>
            </a:r>
            <a:r>
              <a:rPr lang="en-IN" sz="1600" dirty="0" err="1" smtClean="0">
                <a:latin typeface="Bookman Old Style" panose="02050604050505020204" pitchFamily="18" charset="0"/>
              </a:rPr>
              <a:t>GridSearch</a:t>
            </a:r>
            <a:r>
              <a:rPr lang="en-IN" sz="1600" dirty="0" smtClean="0">
                <a:latin typeface="Bookman Old Style" panose="02050604050505020204" pitchFamily="18" charset="0"/>
              </a:rPr>
              <a:t> method using cross validation (CV)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Details of results are present in Appendix-B</a:t>
            </a:r>
            <a:br>
              <a:rPr lang="en-IN" sz="1600" dirty="0" smtClean="0">
                <a:latin typeface="Bookman Old Style" panose="02050604050505020204" pitchFamily="18" charset="0"/>
              </a:rPr>
            </a:b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2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6055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Main </a:t>
            </a:r>
            <a:r>
              <a:rPr lang="en-US" dirty="0">
                <a:latin typeface="Bookman Old Style" panose="02050604050505020204" pitchFamily="18" charset="0"/>
              </a:rPr>
              <a:t>Results </a:t>
            </a:r>
            <a:r>
              <a:rPr lang="en-US" sz="3200" dirty="0">
                <a:latin typeface="Bookman Old Style" panose="02050604050505020204" pitchFamily="18" charset="0"/>
              </a:rPr>
              <a:t/>
            </a:r>
            <a:br>
              <a:rPr lang="en-US" sz="3200" dirty="0">
                <a:latin typeface="Bookman Old Style" panose="02050604050505020204" pitchFamily="18" charset="0"/>
              </a:rPr>
            </a:b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3446975"/>
            <a:ext cx="9252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Our goal is to maximize Recall, since undetected </a:t>
            </a:r>
            <a:r>
              <a:rPr lang="en-IN" sz="1600" dirty="0">
                <a:latin typeface="Bookman Old Style" panose="02050604050505020204" pitchFamily="18" charset="0"/>
              </a:rPr>
              <a:t>attrition are what actually creates costs for the university and </a:t>
            </a:r>
            <a:r>
              <a:rPr lang="en-IN" sz="1600" dirty="0" smtClean="0">
                <a:latin typeface="Bookman Old Style" panose="02050604050505020204" pitchFamily="18" charset="0"/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Recall/TPR is maximum for </a:t>
            </a:r>
            <a:r>
              <a:rPr lang="en-IN" sz="1600" dirty="0" err="1" smtClean="0">
                <a:latin typeface="Bookman Old Style" panose="02050604050505020204" pitchFamily="18" charset="0"/>
              </a:rPr>
              <a:t>XGBoost</a:t>
            </a:r>
            <a:r>
              <a:rPr lang="en-IN" sz="1600" dirty="0" smtClean="0">
                <a:latin typeface="Bookman Old Style" panose="02050604050505020204" pitchFamily="18" charset="0"/>
              </a:rPr>
              <a:t> classifier. It is chosen as final model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ookman Old Style" panose="02050604050505020204" pitchFamily="18" charset="0"/>
              </a:rPr>
              <a:t>Increasing </a:t>
            </a:r>
            <a:r>
              <a:rPr lang="en-IN" sz="1600" dirty="0" smtClean="0">
                <a:latin typeface="Bookman Old Style" panose="02050604050505020204" pitchFamily="18" charset="0"/>
              </a:rPr>
              <a:t>sensitivity will also increase ‘</a:t>
            </a:r>
            <a:r>
              <a:rPr lang="en-IN" sz="1600" i="1" dirty="0" smtClean="0">
                <a:latin typeface="Bookman Old Style" panose="02050604050505020204" pitchFamily="18" charset="0"/>
              </a:rPr>
              <a:t>false alarm</a:t>
            </a:r>
            <a:r>
              <a:rPr lang="en-IN" sz="1600" dirty="0" smtClean="0">
                <a:latin typeface="Bookman Old Style" panose="02050604050505020204" pitchFamily="18" charset="0"/>
              </a:rPr>
              <a:t>’, which can be kept small by high precision. Hence F1-score has been maximized in order to make balance between Precision and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Hyper parameters for </a:t>
            </a:r>
            <a:r>
              <a:rPr lang="en-IN" sz="1600" dirty="0" err="1" smtClean="0">
                <a:latin typeface="Bookman Old Style" panose="02050604050505020204" pitchFamily="18" charset="0"/>
              </a:rPr>
              <a:t>XGBoost</a:t>
            </a:r>
            <a:r>
              <a:rPr lang="en-IN" sz="1600" dirty="0" smtClean="0">
                <a:latin typeface="Bookman Old Style" panose="02050604050505020204" pitchFamily="18" charset="0"/>
              </a:rPr>
              <a:t> has been tuned to achieve maximum F1-score,therefore maximizing Precision and Recall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8" y="1287887"/>
            <a:ext cx="5383369" cy="1828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88" y="352024"/>
            <a:ext cx="8904549" cy="71692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Conclusion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139" y="1287887"/>
            <a:ext cx="45675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ookman Old Style" panose="02050604050505020204" pitchFamily="18" charset="0"/>
              </a:rPr>
              <a:t>From </a:t>
            </a:r>
            <a:r>
              <a:rPr lang="en-IN" sz="1600" dirty="0" err="1" smtClean="0">
                <a:latin typeface="Bookman Old Style" panose="02050604050505020204" pitchFamily="18" charset="0"/>
              </a:rPr>
              <a:t>XGBoost</a:t>
            </a:r>
            <a:r>
              <a:rPr lang="en-IN" sz="1600" dirty="0" smtClean="0">
                <a:latin typeface="Bookman Old Style" panose="02050604050505020204" pitchFamily="18" charset="0"/>
              </a:rPr>
              <a:t> model results following conclusions can be drawn- </a:t>
            </a:r>
          </a:p>
          <a:p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CORE_COURSE_GRADE_1_S is the most important feature contributing towards attrition. “Unknown” is the grade for which attrition is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CORE_COURSE_GRADE_2_S is the 2</a:t>
            </a:r>
            <a:r>
              <a:rPr lang="en-IN" sz="1600" baseline="30000" dirty="0" smtClean="0">
                <a:latin typeface="Bookman Old Style" panose="02050604050505020204" pitchFamily="18" charset="0"/>
              </a:rPr>
              <a:t>nd</a:t>
            </a:r>
            <a:r>
              <a:rPr lang="en-IN" sz="1600" dirty="0" smtClean="0">
                <a:latin typeface="Bookman Old Style" panose="02050604050505020204" pitchFamily="18" charset="0"/>
              </a:rPr>
              <a:t> most important feature. Grade “F” &amp; “D” sees maximum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STREAM is also contributing towards attrition. “</a:t>
            </a:r>
            <a:r>
              <a:rPr lang="en-IN" sz="1600" dirty="0" err="1" smtClean="0">
                <a:latin typeface="Bookman Old Style" panose="02050604050505020204" pitchFamily="18" charset="0"/>
              </a:rPr>
              <a:t>Pure_Scence</a:t>
            </a:r>
            <a:r>
              <a:rPr lang="en-IN" sz="1600" dirty="0" smtClean="0">
                <a:latin typeface="Bookman Old Style" panose="02050604050505020204" pitchFamily="18" charset="0"/>
              </a:rPr>
              <a:t>” sees maximum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Academic performance in the Core Course 1 and Core Course 2 is mainly responsible for early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r>
              <a:rPr lang="en-IN" sz="1600" dirty="0" smtClean="0">
                <a:latin typeface="Bookman Old Style" panose="02050604050505020204" pitchFamily="18" charset="0"/>
              </a:rPr>
              <a:t> </a:t>
            </a: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9" y="1287887"/>
            <a:ext cx="3886200" cy="4286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8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778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Recommendations to University</a:t>
            </a:r>
            <a:r>
              <a:rPr lang="en-US" sz="3200" dirty="0">
                <a:latin typeface="Bookman Old Style" panose="02050604050505020204" pitchFamily="18" charset="0"/>
              </a:rPr>
              <a:t/>
            </a:r>
            <a:br>
              <a:rPr lang="en-US" sz="3200" dirty="0">
                <a:latin typeface="Bookman Old Style" panose="02050604050505020204" pitchFamily="18" charset="0"/>
              </a:rPr>
            </a:b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548" y="1078343"/>
            <a:ext cx="93720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ookman Old Style" panose="02050604050505020204" pitchFamily="18" charset="0"/>
              </a:rPr>
              <a:t>Based upon the </a:t>
            </a:r>
            <a:r>
              <a:rPr lang="en-IN" sz="1600" dirty="0" err="1" smtClean="0">
                <a:latin typeface="Bookman Old Style" panose="02050604050505020204" pitchFamily="18" charset="0"/>
              </a:rPr>
              <a:t>XGBoost</a:t>
            </a:r>
            <a:r>
              <a:rPr lang="en-IN" sz="1600" dirty="0" smtClean="0">
                <a:latin typeface="Bookman Old Style" panose="02050604050505020204" pitchFamily="18" charset="0"/>
              </a:rPr>
              <a:t> model results recommendations to university are following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Early intervention to improve academic performance in core course 1 &amp; 2 during second semester can improve students retention rate. </a:t>
            </a:r>
            <a:r>
              <a:rPr lang="en-IN" sz="1600" dirty="0" smtClean="0">
                <a:latin typeface="Bookman Old Style" panose="02050604050505020204" pitchFamily="18" charset="0"/>
              </a:rPr>
              <a:t>Probability </a:t>
            </a:r>
            <a:r>
              <a:rPr lang="en-IN" sz="1600" dirty="0" smtClean="0">
                <a:latin typeface="Bookman Old Style" panose="02050604050505020204" pitchFamily="18" charset="0"/>
              </a:rPr>
              <a:t>of attrition for every student ID has been generated, which will help </a:t>
            </a:r>
            <a:r>
              <a:rPr lang="en-IN" sz="1600" dirty="0" smtClean="0">
                <a:latin typeface="Bookman Old Style" panose="02050604050505020204" pitchFamily="18" charset="0"/>
              </a:rPr>
              <a:t>to </a:t>
            </a:r>
            <a:r>
              <a:rPr lang="en-IN" sz="1600" dirty="0" smtClean="0">
                <a:latin typeface="Bookman Old Style" panose="02050604050505020204" pitchFamily="18" charset="0"/>
              </a:rPr>
              <a:t>take appropriate and timely decision (Refer Appendix –</a:t>
            </a:r>
            <a:r>
              <a:rPr lang="en-IN" sz="1600" dirty="0" smtClean="0">
                <a:latin typeface="Bookman Old Style" panose="02050604050505020204" pitchFamily="18" charset="0"/>
              </a:rPr>
              <a:t>C (‘result.csv’))</a:t>
            </a: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“</a:t>
            </a:r>
            <a:r>
              <a:rPr lang="en-IN" sz="1600" dirty="0" err="1" smtClean="0">
                <a:latin typeface="Bookman Old Style" panose="02050604050505020204" pitchFamily="18" charset="0"/>
              </a:rPr>
              <a:t>Pure_Science</a:t>
            </a:r>
            <a:r>
              <a:rPr lang="en-IN" sz="1600" dirty="0" smtClean="0">
                <a:latin typeface="Bookman Old Style" panose="02050604050505020204" pitchFamily="18" charset="0"/>
              </a:rPr>
              <a:t>” Stream which corresponds to </a:t>
            </a:r>
            <a:r>
              <a:rPr lang="en-IN" sz="1600" dirty="0" err="1" smtClean="0">
                <a:latin typeface="Bookman Old Style" panose="02050604050505020204" pitchFamily="18" charset="0"/>
              </a:rPr>
              <a:t>Biology,Chemistry</a:t>
            </a:r>
            <a:r>
              <a:rPr lang="en-IN" sz="1600" dirty="0" smtClean="0">
                <a:latin typeface="Bookman Old Style" panose="02050604050505020204" pitchFamily="18" charset="0"/>
              </a:rPr>
              <a:t> and Mathematics as major subject needs more attention from university. This stream accounts for ~(14 -16%) of admission but attrition rate 27% in 2006-2007 session. Since this stream needs more facilities so </a:t>
            </a:r>
            <a:r>
              <a:rPr lang="en-IN" sz="1600" dirty="0" smtClean="0">
                <a:latin typeface="Bookman Old Style" panose="02050604050505020204" pitchFamily="18" charset="0"/>
              </a:rPr>
              <a:t>better </a:t>
            </a:r>
            <a:r>
              <a:rPr lang="en-IN" sz="1600" dirty="0" smtClean="0">
                <a:latin typeface="Bookman Old Style" panose="02050604050505020204" pitchFamily="18" charset="0"/>
              </a:rPr>
              <a:t>infrastructure and faculty will help to </a:t>
            </a:r>
            <a:r>
              <a:rPr lang="en-IN" sz="1600" dirty="0" smtClean="0">
                <a:latin typeface="Bookman Old Style" panose="02050604050505020204" pitchFamily="18" charset="0"/>
              </a:rPr>
              <a:t>improve (Refer – Slide #9)</a:t>
            </a: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 “Undeclared” Stream accounts for ~ (14-17%) of admission rate. Better stream declaration at the time of enrolment will help to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Approximately 50% of data for fees and family’s contribution towards education is Zero. Less values in these fields will </a:t>
            </a:r>
            <a:r>
              <a:rPr lang="en-IN" sz="1600" dirty="0" smtClean="0">
                <a:latin typeface="Bookman Old Style" panose="02050604050505020204" pitchFamily="18" charset="0"/>
              </a:rPr>
              <a:t>present challenges in </a:t>
            </a:r>
            <a:r>
              <a:rPr lang="en-IN" sz="1600" dirty="0" smtClean="0">
                <a:latin typeface="Bookman Old Style" panose="02050604050505020204" pitchFamily="18" charset="0"/>
              </a:rPr>
              <a:t>appropriate analysis towards financial status of student and attrition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sz="3400" dirty="0" smtClean="0">
                <a:latin typeface="Bookman Old Style" panose="02050604050505020204" pitchFamily="18" charset="0"/>
              </a:rPr>
              <a:t>Recommendations to </a:t>
            </a:r>
            <a:r>
              <a:rPr lang="en-US" sz="3400" dirty="0" smtClean="0">
                <a:latin typeface="Bookman Old Style" panose="02050604050505020204" pitchFamily="18" charset="0"/>
              </a:rPr>
              <a:t>University (continued)</a:t>
            </a:r>
            <a:r>
              <a:rPr lang="en-US" sz="3400" dirty="0">
                <a:latin typeface="Bookman Old Style" panose="02050604050505020204" pitchFamily="18" charset="0"/>
              </a:rPr>
              <a:t/>
            </a:r>
            <a:br>
              <a:rPr lang="en-US" sz="3400" dirty="0">
                <a:latin typeface="Bookman Old Style" panose="02050604050505020204" pitchFamily="18" charset="0"/>
              </a:rPr>
            </a:br>
            <a:endParaRPr lang="en-IN" sz="3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667" y="1197735"/>
            <a:ext cx="935006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Intake of International Students is very negligible (~0.76%), so focus towards proper advertisement for the courses offered by university through online channels and social media will help to attract international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95% of students came within 200 miles from university and 90% came from same state. Marketing and Advertisement will help to attract more number of students from far distance and other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Only 42% of students are staying within campus. There is an scope for offering more number of “IN-CAMPUS” courses by focusing on better infrastructure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Focus towards “CS &amp; IT” , “Engineering &amp; Applied Science” and “Health &amp; Physical Education” can gain more admission rate. Currently combined together contributing ~15%  of admissions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Better data collection </a:t>
            </a:r>
            <a:r>
              <a:rPr lang="en-IN" sz="1600" dirty="0" smtClean="0">
                <a:latin typeface="Bookman Old Style" panose="02050604050505020204" pitchFamily="18" charset="0"/>
              </a:rPr>
              <a:t>for Core courses 3,4,5 &amp; 6 in both semesters and financial data can </a:t>
            </a:r>
            <a:r>
              <a:rPr lang="en-IN" sz="1600" dirty="0" smtClean="0">
                <a:latin typeface="Bookman Old Style" panose="02050604050505020204" pitchFamily="18" charset="0"/>
              </a:rPr>
              <a:t>still improve the quality of analysis</a:t>
            </a: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0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Table of Content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4122" y="1125768"/>
            <a:ext cx="1626175" cy="4960937"/>
            <a:chOff x="645732" y="1090942"/>
            <a:chExt cx="1626175" cy="4960937"/>
          </a:xfrm>
        </p:grpSpPr>
        <p:sp>
          <p:nvSpPr>
            <p:cNvPr id="13" name="Arc 3"/>
            <p:cNvSpPr>
              <a:spLocks/>
            </p:cNvSpPr>
            <p:nvPr/>
          </p:nvSpPr>
          <p:spPr bwMode="auto">
            <a:xfrm>
              <a:off x="645732" y="1090942"/>
              <a:ext cx="1431925" cy="4960937"/>
            </a:xfrm>
            <a:custGeom>
              <a:avLst/>
              <a:gdLst>
                <a:gd name="T0" fmla="*/ 2147483647 w 21600"/>
                <a:gd name="T1" fmla="*/ 0 h 25712"/>
                <a:gd name="T2" fmla="*/ 2147483647 w 21600"/>
                <a:gd name="T3" fmla="*/ 2147483647 h 25712"/>
                <a:gd name="T4" fmla="*/ 0 w 21600"/>
                <a:gd name="T5" fmla="*/ 2147483647 h 257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712"/>
                <a:gd name="T11" fmla="*/ 21600 w 21600"/>
                <a:gd name="T12" fmla="*/ 25712 h 25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712" fill="none" extrusionOk="0">
                  <a:moveTo>
                    <a:pt x="5423" y="0"/>
                  </a:moveTo>
                  <a:cubicBezTo>
                    <a:pt x="14949" y="2471"/>
                    <a:pt x="21600" y="11067"/>
                    <a:pt x="21600" y="20908"/>
                  </a:cubicBezTo>
                  <a:cubicBezTo>
                    <a:pt x="21600" y="22524"/>
                    <a:pt x="21418" y="24135"/>
                    <a:pt x="21059" y="25712"/>
                  </a:cubicBezTo>
                </a:path>
                <a:path w="21600" h="25712" stroke="0" extrusionOk="0">
                  <a:moveTo>
                    <a:pt x="5423" y="0"/>
                  </a:moveTo>
                  <a:cubicBezTo>
                    <a:pt x="14949" y="2471"/>
                    <a:pt x="21600" y="11067"/>
                    <a:pt x="21600" y="20908"/>
                  </a:cubicBezTo>
                  <a:cubicBezTo>
                    <a:pt x="21600" y="22524"/>
                    <a:pt x="21418" y="24135"/>
                    <a:pt x="21059" y="25712"/>
                  </a:cubicBezTo>
                  <a:lnTo>
                    <a:pt x="0" y="20908"/>
                  </a:lnTo>
                  <a:close/>
                </a:path>
              </a:pathLst>
            </a:custGeom>
            <a:ln>
              <a:headEnd/>
              <a:tailEnd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cene3d>
                <a:camera prst="isometricLeftDown"/>
                <a:lightRig rig="threePt" dir="t"/>
              </a:scene3d>
            </a:bodyPr>
            <a:lstStyle/>
            <a:p>
              <a:pPr>
                <a:defRPr/>
              </a:pPr>
              <a:endParaRPr lang="en-US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4" name="Oval 4"/>
            <p:cNvSpPr>
              <a:spLocks noChangeAspect="1" noChangeArrowheads="1"/>
            </p:cNvSpPr>
            <p:nvPr/>
          </p:nvSpPr>
          <p:spPr bwMode="auto">
            <a:xfrm>
              <a:off x="1151063" y="1241425"/>
              <a:ext cx="387112" cy="416250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>
                <a:defRPr/>
              </a:pPr>
              <a:r>
                <a:rPr lang="en-US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5" name="Oval 5"/>
            <p:cNvSpPr>
              <a:spLocks noChangeAspect="1" noChangeArrowheads="1"/>
            </p:cNvSpPr>
            <p:nvPr/>
          </p:nvSpPr>
          <p:spPr bwMode="auto">
            <a:xfrm>
              <a:off x="1378307" y="1806912"/>
              <a:ext cx="388500" cy="414862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>
                <a:defRPr/>
              </a:pPr>
              <a:r>
                <a:rPr lang="en-US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6" name="Oval 6">
              <a:hlinkClick r:id="rId3"/>
            </p:cNvPr>
            <p:cNvSpPr>
              <a:spLocks noChangeAspect="1" noChangeArrowheads="1"/>
            </p:cNvSpPr>
            <p:nvPr/>
          </p:nvSpPr>
          <p:spPr bwMode="auto">
            <a:xfrm>
              <a:off x="1538175" y="2382152"/>
              <a:ext cx="388500" cy="416886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>
                <a:defRPr/>
              </a:pPr>
              <a:r>
                <a:rPr lang="en-US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7" name="Oval 17">
              <a:hlinkClick r:id="rId3"/>
            </p:cNvPr>
            <p:cNvSpPr>
              <a:spLocks noChangeAspect="1" noChangeArrowheads="1"/>
            </p:cNvSpPr>
            <p:nvPr/>
          </p:nvSpPr>
          <p:spPr bwMode="auto">
            <a:xfrm>
              <a:off x="1686627" y="2984340"/>
              <a:ext cx="388500" cy="392944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>
                <a:defRPr/>
              </a:pPr>
              <a:r>
                <a:rPr lang="en-US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cs typeface="+mn-cs"/>
                </a:rPr>
                <a:t>4</a:t>
              </a:r>
            </a:p>
          </p:txBody>
        </p:sp>
        <p:sp>
          <p:nvSpPr>
            <p:cNvPr id="18" name="Oval 17">
              <a:hlinkClick r:id="rId3"/>
            </p:cNvPr>
            <p:cNvSpPr>
              <a:spLocks noChangeAspect="1" noChangeArrowheads="1"/>
            </p:cNvSpPr>
            <p:nvPr/>
          </p:nvSpPr>
          <p:spPr bwMode="auto">
            <a:xfrm>
              <a:off x="1766807" y="3564306"/>
              <a:ext cx="388500" cy="416250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>
                <a:defRPr/>
              </a:pPr>
              <a:r>
                <a:rPr lang="en-US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cs typeface="+mn-cs"/>
                </a:rPr>
                <a:t>5</a:t>
              </a:r>
            </a:p>
          </p:txBody>
        </p:sp>
        <p:sp>
          <p:nvSpPr>
            <p:cNvPr id="19" name="Oval 17">
              <a:hlinkClick r:id="rId3"/>
            </p:cNvPr>
            <p:cNvSpPr>
              <a:spLocks noChangeAspect="1" noChangeArrowheads="1"/>
            </p:cNvSpPr>
            <p:nvPr/>
          </p:nvSpPr>
          <p:spPr bwMode="auto">
            <a:xfrm>
              <a:off x="1859975" y="4187761"/>
              <a:ext cx="388500" cy="391129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>
                <a:defRPr/>
              </a:pPr>
              <a:r>
                <a:rPr lang="en-US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cs typeface="+mn-cs"/>
                </a:rPr>
                <a:t>6</a:t>
              </a:r>
            </a:p>
          </p:txBody>
        </p:sp>
        <p:sp>
          <p:nvSpPr>
            <p:cNvPr id="20" name="Oval 17">
              <a:hlinkClick r:id="rId3"/>
            </p:cNvPr>
            <p:cNvSpPr>
              <a:spLocks noChangeAspect="1" noChangeArrowheads="1"/>
            </p:cNvSpPr>
            <p:nvPr/>
          </p:nvSpPr>
          <p:spPr bwMode="auto">
            <a:xfrm>
              <a:off x="1883407" y="5323319"/>
              <a:ext cx="388500" cy="393074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>
                <a:defRPr/>
              </a:pPr>
              <a:r>
                <a:rPr lang="en-US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cs typeface="+mn-cs"/>
                </a:rPr>
                <a:t>8</a:t>
              </a:r>
              <a:endPara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29" name="Oval 17">
              <a:hlinkClick r:id="rId3"/>
            </p:cNvPr>
            <p:cNvSpPr>
              <a:spLocks noChangeAspect="1" noChangeArrowheads="1"/>
            </p:cNvSpPr>
            <p:nvPr/>
          </p:nvSpPr>
          <p:spPr bwMode="auto">
            <a:xfrm>
              <a:off x="1883407" y="4765134"/>
              <a:ext cx="388500" cy="400100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>
                <a:defRPr/>
              </a:pPr>
              <a:r>
                <a:rPr lang="en-US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cs typeface="+mn-cs"/>
                </a:rPr>
                <a:t>7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95268" y="1281250"/>
            <a:ext cx="7874456" cy="4469969"/>
            <a:chOff x="1526064" y="1164066"/>
            <a:chExt cx="6540853" cy="4469969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526064" y="1164066"/>
              <a:ext cx="2701381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2000" dirty="0">
                  <a:latin typeface="Bookman Old Style" panose="02050604050505020204" pitchFamily="18" charset="0"/>
                </a:rPr>
                <a:t>Executive Summary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708264" y="1720850"/>
              <a:ext cx="3432175" cy="4000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2000" dirty="0">
                  <a:latin typeface="Bookman Old Style" panose="02050604050505020204" pitchFamily="18" charset="0"/>
                </a:rPr>
                <a:t>The </a:t>
              </a:r>
              <a:r>
                <a:rPr lang="en-US" sz="2000" dirty="0" smtClean="0">
                  <a:latin typeface="Bookman Old Style" panose="02050604050505020204" pitchFamily="18" charset="0"/>
                </a:rPr>
                <a:t>Problem Statement</a:t>
              </a:r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017660" y="3415097"/>
              <a:ext cx="3585661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2000" dirty="0">
                  <a:latin typeface="Bookman Old Style" panose="02050604050505020204" pitchFamily="18" charset="0"/>
                </a:rPr>
                <a:t>Key Drivers </a:t>
              </a:r>
              <a:r>
                <a:rPr lang="en-US" sz="2000" dirty="0" smtClean="0">
                  <a:latin typeface="Bookman Old Style" panose="02050604050505020204" pitchFamily="18" charset="0"/>
                </a:rPr>
                <a:t>/ </a:t>
              </a:r>
              <a:r>
                <a:rPr lang="en-US" sz="2000" dirty="0">
                  <a:latin typeface="Bookman Old Style" panose="02050604050505020204" pitchFamily="18" charset="0"/>
                </a:rPr>
                <a:t>Feature </a:t>
              </a:r>
              <a:r>
                <a:rPr lang="en-US" sz="2000" dirty="0" smtClean="0">
                  <a:latin typeface="Bookman Old Style" panose="02050604050505020204" pitchFamily="18" charset="0"/>
                </a:rPr>
                <a:t>Selection </a:t>
              </a:r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1771830" y="2282367"/>
              <a:ext cx="6132512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IN" sz="2000" dirty="0" smtClean="0">
                  <a:latin typeface="Bookman Old Style" panose="02050604050505020204" pitchFamily="18" charset="0"/>
                </a:rPr>
                <a:t>Data Pre-processing &amp; Feature Engineering </a:t>
              </a:r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2211149" y="4024503"/>
              <a:ext cx="5125583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Bookman Old Style" panose="02050604050505020204" pitchFamily="18" charset="0"/>
                </a:rPr>
                <a:t>Methodology </a:t>
              </a:r>
              <a:r>
                <a:rPr lang="en-US" sz="2000" dirty="0" smtClean="0">
                  <a:latin typeface="Bookman Old Style" panose="02050604050505020204" pitchFamily="18" charset="0"/>
                </a:rPr>
                <a:t>Used </a:t>
              </a:r>
              <a:r>
                <a:rPr lang="en-US" sz="2000" dirty="0" smtClean="0">
                  <a:latin typeface="Bookman Old Style" panose="02050604050505020204" pitchFamily="18" charset="0"/>
                </a:rPr>
                <a:t>,Main Results &amp; Conclusion </a:t>
              </a:r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2300235" y="5233985"/>
              <a:ext cx="4975225" cy="4000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Bookman Old Style" panose="02050604050505020204" pitchFamily="18" charset="0"/>
                </a:rPr>
                <a:t>Appendix – A , Appendix </a:t>
              </a:r>
              <a:r>
                <a:rPr lang="en-US" sz="2000" dirty="0" smtClean="0">
                  <a:latin typeface="Bookman Old Style" panose="02050604050505020204" pitchFamily="18" charset="0"/>
                </a:rPr>
                <a:t>– B and Appendix - C</a:t>
              </a:r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11149" y="4606937"/>
              <a:ext cx="38643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Bookman Old Style" panose="02050604050505020204" pitchFamily="18" charset="0"/>
                </a:rPr>
                <a:t>Recommendations </a:t>
              </a:r>
              <a:r>
                <a:rPr lang="en-US" sz="2000" dirty="0">
                  <a:latin typeface="Bookman Old Style" panose="02050604050505020204" pitchFamily="18" charset="0"/>
                </a:rPr>
                <a:t>to the University</a:t>
              </a: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924493" y="2828803"/>
              <a:ext cx="4471497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1934405" y="2866695"/>
              <a:ext cx="6132512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IN" sz="2000" dirty="0" smtClean="0">
                  <a:latin typeface="Bookman Old Style" panose="02050604050505020204" pitchFamily="18" charset="0"/>
                </a:rPr>
                <a:t>Data Insights &amp; Exploratory Data Analysis </a:t>
              </a:r>
              <a:endParaRPr lang="en-US" sz="2000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8308"/>
            <a:ext cx="8596668" cy="74268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Appendix-A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1568161"/>
            <a:ext cx="8596668" cy="43303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38" y="1178896"/>
            <a:ext cx="5122226" cy="4565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178896"/>
            <a:ext cx="5121084" cy="51088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5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8308"/>
            <a:ext cx="8596668" cy="74268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Appendix-A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1568161"/>
            <a:ext cx="8596668" cy="43303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7887" y="2429765"/>
            <a:ext cx="5734050" cy="247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52" y="1568161"/>
            <a:ext cx="4403361" cy="32356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6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8308"/>
            <a:ext cx="8596668" cy="74268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Appendix-B (Confusion Matrix)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940159"/>
            <a:ext cx="8596668" cy="49583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88" y="943530"/>
            <a:ext cx="2317532" cy="1117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37" y="943530"/>
            <a:ext cx="2331076" cy="1117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529" y="877889"/>
            <a:ext cx="2409562" cy="1107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437" y="2373388"/>
            <a:ext cx="2446986" cy="1130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763" y="2362886"/>
            <a:ext cx="2478850" cy="11302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3795122"/>
            <a:ext cx="8205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Hyper parameters for XG Boost has been chosen for maximizing 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Bookman Old Style" panose="02050604050505020204" pitchFamily="18" charset="0"/>
              </a:rPr>
              <a:t>Different probability threshold  values can be chosen to suit our requirement for Precision and Recall 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459" y="5107128"/>
            <a:ext cx="3232597" cy="13044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8308"/>
            <a:ext cx="8596668" cy="74268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Appendix-C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940159"/>
            <a:ext cx="8596668" cy="49583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80220"/>
              </p:ext>
            </p:extLst>
          </p:nvPr>
        </p:nvGraphicFramePr>
        <p:xfrm>
          <a:off x="1839532" y="199846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532" y="199846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50580"/>
              </p:ext>
            </p:extLst>
          </p:nvPr>
        </p:nvGraphicFramePr>
        <p:xfrm>
          <a:off x="1839532" y="317696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cro-Enabled Worksheet" showAsIcon="1" r:id="rId5" imgW="914400" imgH="771480" progId="Excel.SheetMacroEnabled.12">
                  <p:embed/>
                </p:oleObj>
              </mc:Choice>
              <mc:Fallback>
                <p:oleObj name="Macro-Enabled Worksheet" showAsIcon="1" r:id="rId5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9532" y="317696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492" y="1851517"/>
            <a:ext cx="1958232" cy="18369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15712" y="4945487"/>
            <a:ext cx="272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Thank You</a:t>
            </a:r>
            <a:endParaRPr lang="en-IN" sz="24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21" y="298327"/>
            <a:ext cx="8596668" cy="641831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Executive Summary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521" y="1240048"/>
            <a:ext cx="90409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3400 students have enrolled between 2005 to </a:t>
            </a:r>
            <a:r>
              <a:rPr lang="en-IN" dirty="0" smtClean="0">
                <a:latin typeface="Bookman Old Style" panose="02050604050505020204" pitchFamily="18" charset="0"/>
              </a:rPr>
              <a:t>2010</a:t>
            </a:r>
          </a:p>
          <a:p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Age distribution varies between 16 </a:t>
            </a:r>
            <a:r>
              <a:rPr lang="en-IN" dirty="0" err="1" smtClean="0">
                <a:latin typeface="Bookman Old Style" panose="02050604050505020204" pitchFamily="18" charset="0"/>
              </a:rPr>
              <a:t>yrs</a:t>
            </a:r>
            <a:r>
              <a:rPr lang="en-IN" dirty="0" smtClean="0">
                <a:latin typeface="Bookman Old Style" panose="02050604050505020204" pitchFamily="18" charset="0"/>
              </a:rPr>
              <a:t> to 26 yrs. Major enrolment happens between 17 </a:t>
            </a:r>
            <a:r>
              <a:rPr lang="en-IN" dirty="0" err="1" smtClean="0">
                <a:latin typeface="Bookman Old Style" panose="02050604050505020204" pitchFamily="18" charset="0"/>
              </a:rPr>
              <a:t>yrs</a:t>
            </a:r>
            <a:r>
              <a:rPr lang="en-IN" dirty="0" smtClean="0">
                <a:latin typeface="Bookman Old Style" panose="02050604050505020204" pitchFamily="18" charset="0"/>
              </a:rPr>
              <a:t> to 19 </a:t>
            </a:r>
            <a:r>
              <a:rPr lang="en-IN" dirty="0" err="1" smtClean="0">
                <a:latin typeface="Bookman Old Style" panose="02050604050505020204" pitchFamily="18" charset="0"/>
              </a:rPr>
              <a:t>yrs</a:t>
            </a:r>
            <a:r>
              <a:rPr lang="en-IN" dirty="0" smtClean="0">
                <a:latin typeface="Bookman Old Style" panose="02050604050505020204" pitchFamily="18" charset="0"/>
              </a:rPr>
              <a:t> </a:t>
            </a:r>
            <a:endParaRPr lang="en-IN" dirty="0" smtClean="0">
              <a:latin typeface="Bookman Old Style" panose="02050604050505020204" pitchFamily="18" charset="0"/>
            </a:endParaRPr>
          </a:p>
          <a:p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Female to Male admission ratio is 63% to 37</a:t>
            </a:r>
            <a:r>
              <a:rPr lang="en-IN" dirty="0" smtClean="0">
                <a:latin typeface="Bookman Old Style" panose="02050604050505020204" pitchFamily="18" charset="0"/>
              </a:rPr>
              <a:t>%</a:t>
            </a:r>
          </a:p>
          <a:p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Intake </a:t>
            </a:r>
            <a:r>
              <a:rPr lang="en-IN" dirty="0" smtClean="0">
                <a:latin typeface="Bookman Old Style" panose="02050604050505020204" pitchFamily="18" charset="0"/>
              </a:rPr>
              <a:t>of International students is negligible (~0.76% </a:t>
            </a:r>
            <a:r>
              <a:rPr lang="en-IN" dirty="0" smtClean="0">
                <a:latin typeface="Bookman Old Style" panose="020506040505050202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54 major courses are offered during 1</a:t>
            </a:r>
            <a:r>
              <a:rPr lang="en-IN" baseline="30000" dirty="0" smtClean="0">
                <a:latin typeface="Bookman Old Style" panose="02050604050505020204" pitchFamily="18" charset="0"/>
              </a:rPr>
              <a:t>st</a:t>
            </a:r>
            <a:r>
              <a:rPr lang="en-IN" dirty="0" smtClean="0">
                <a:latin typeface="Bookman Old Style" panose="02050604050505020204" pitchFamily="18" charset="0"/>
              </a:rPr>
              <a:t> </a:t>
            </a:r>
            <a:r>
              <a:rPr lang="en-IN" dirty="0" smtClean="0">
                <a:latin typeface="Bookman Old Style" panose="02050604050505020204" pitchFamily="18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42% students are staying within the </a:t>
            </a:r>
            <a:r>
              <a:rPr lang="en-IN" dirty="0" smtClean="0">
                <a:latin typeface="Bookman Old Style" panose="02050604050505020204" pitchFamily="18" charset="0"/>
              </a:rPr>
              <a:t>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High </a:t>
            </a:r>
            <a:r>
              <a:rPr lang="en-IN" dirty="0" smtClean="0">
                <a:latin typeface="Bookman Old Style" panose="02050604050505020204" pitchFamily="18" charset="0"/>
              </a:rPr>
              <a:t>School GPA varies from 1.87 to 4.0 with mean &amp; median value of </a:t>
            </a:r>
            <a:r>
              <a:rPr lang="en-IN" dirty="0" smtClean="0">
                <a:latin typeface="Bookman Old Style" panose="02050604050505020204" pitchFamily="18" charset="0"/>
              </a:rPr>
              <a:t>3.2</a:t>
            </a:r>
          </a:p>
          <a:p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Parents educational qualification varies from Middle/High School to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Problem Statement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9316672" cy="2231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Bookman Old Style" panose="02050604050505020204" pitchFamily="18" charset="0"/>
              </a:rPr>
              <a:t>A predictive approach to identify students who are at risk of early attrition.</a:t>
            </a:r>
          </a:p>
          <a:p>
            <a:pPr marL="0" indent="0">
              <a:buNone/>
            </a:pPr>
            <a:r>
              <a:rPr lang="en-IN" sz="2400" dirty="0" smtClean="0">
                <a:latin typeface="Bookman Old Style" panose="02050604050505020204" pitchFamily="18" charset="0"/>
              </a:rPr>
              <a:t>Identify key drivers of early attrition to improve </a:t>
            </a:r>
            <a:r>
              <a:rPr lang="en-IN" sz="2400" dirty="0">
                <a:latin typeface="Bookman Old Style" panose="02050604050505020204" pitchFamily="18" charset="0"/>
              </a:rPr>
              <a:t>retention </a:t>
            </a:r>
            <a:r>
              <a:rPr lang="en-IN" sz="2400" dirty="0" smtClean="0">
                <a:latin typeface="Bookman Old Style" panose="02050604050505020204" pitchFamily="18" charset="0"/>
              </a:rPr>
              <a:t>rate and in turn improve university’s performance.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0" y="438131"/>
            <a:ext cx="8596668" cy="60101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Bookman Old Style" panose="02050604050505020204" pitchFamily="18" charset="0"/>
              </a:rPr>
              <a:t>Data Pre-processing &amp; Feature Engineering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180" y="3834079"/>
            <a:ext cx="5375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Variables from Table-1 has been deleted because of high percentage of missing values (&gt;15%)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Variables from Table-2 has been deleted because of duplication with other </a:t>
            </a:r>
            <a:r>
              <a:rPr lang="en-IN" dirty="0" smtClean="0">
                <a:latin typeface="Bookman Old Style" panose="02050604050505020204" pitchFamily="18" charset="0"/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Performed Feature Engineering on Table-3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334" y="6387921"/>
            <a:ext cx="507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98025"/>
            <a:ext cx="3671684" cy="2382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06" y="1248966"/>
            <a:ext cx="4161242" cy="20188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65" y="3677888"/>
            <a:ext cx="3979924" cy="24280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9393946" cy="935865"/>
          </a:xfrm>
        </p:spPr>
        <p:txBody>
          <a:bodyPr>
            <a:noAutofit/>
          </a:bodyPr>
          <a:lstStyle/>
          <a:p>
            <a:r>
              <a:rPr lang="en-IN" sz="2600" dirty="0">
                <a:latin typeface="Bookman Old Style" panose="02050604050505020204" pitchFamily="18" charset="0"/>
              </a:rPr>
              <a:t>Data </a:t>
            </a:r>
            <a:r>
              <a:rPr lang="en-IN" sz="2600" dirty="0" smtClean="0">
                <a:latin typeface="Bookman Old Style" panose="02050604050505020204" pitchFamily="18" charset="0"/>
              </a:rPr>
              <a:t>Pre-processing &amp; Feature Engineering continued..</a:t>
            </a:r>
            <a:r>
              <a:rPr lang="en-IN" sz="2800" dirty="0" smtClean="0">
                <a:latin typeface="Bookman Old Style" panose="02050604050505020204" pitchFamily="18" charset="0"/>
              </a:rPr>
              <a:t/>
            </a:r>
            <a:br>
              <a:rPr lang="en-IN" sz="2800" dirty="0" smtClean="0">
                <a:latin typeface="Bookman Old Style" panose="02050604050505020204" pitchFamily="18" charset="0"/>
              </a:rPr>
            </a:br>
            <a:r>
              <a:rPr lang="en-IN" sz="1800" dirty="0" smtClean="0">
                <a:latin typeface="Bookman Old Style" panose="02050604050505020204" pitchFamily="18" charset="0"/>
              </a:rPr>
              <a:t>(Missing value, Zero-value and Outlier handling)</a:t>
            </a:r>
            <a:endParaRPr lang="en-IN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778255"/>
            <a:ext cx="4460416" cy="2018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20" y="1778255"/>
            <a:ext cx="4659866" cy="3755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670" y="4430332"/>
            <a:ext cx="4919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Table-4 represents imputation strategy for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Table-5 represents missing value, zero value and outlier handling methods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6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Data </a:t>
            </a:r>
            <a:r>
              <a:rPr lang="en-IN" sz="3200" dirty="0">
                <a:latin typeface="Bookman Old Style" panose="02050604050505020204" pitchFamily="18" charset="0"/>
              </a:rPr>
              <a:t>Insights and EDA </a:t>
            </a:r>
          </a:p>
        </p:txBody>
      </p:sp>
      <p:sp>
        <p:nvSpPr>
          <p:cNvPr id="5" name="AutoShape 4" descr="data:image/png;base64,iVBORw0KGgoAAAANSUhEUgAAAYsAAAEICAYAAACuxNj9AAAABHNCSVQICAgIfAhkiAAAAAlwSFlzAAALEgAACxIB0t1+/AAAADh0RVh0U29mdHdhcmUAbWF0cGxvdGxpYiB2ZXJzaW9uMy4yLjIsIGh0dHA6Ly9tYXRwbG90bGliLm9yZy+WH4yJAAAgAElEQVR4nO3deZwU1bn/8c83uK9RGZA1YEQNEEUZjUuiGNeYuGuEuGtC9Op1v1GMMSaRbJqYmERzccMtKnFPrv4UjUvcHRRBVCIiwsAIo6LghgrP7486g83QM9XAdM8w832/Xv3qqlPnVD3VDP10nVOLIgIzM7PmfKG1AzAzs7bPycLMzHI5WZiZWS4nCzMzy+VkYWZmuZwszMwsl5OFASBptKQLl7PtuZKuXIFtHy7p/uVtv6IkvS9pkxZa1+LPQlIfSSFplRZad+8Ua6eWWN8ybLerpEclzZf0u0puO23/Akk3VHq7tiQni3ZO0sOS5kpavVzbiIhfRsT3V6D9jRGxZ0vGBCBpiKRF6Qv2fUm1ksZI2rbR9teJiKklrKs2b5sr+lk02uY0SbsXrHt6inVhS6x/GQwH3gLWi4gzGy+U1FPSbZLekvSepImSjknLWjRhroi2FMvKyMmiHZPUB/gGEMB+rRpM65kVEesA6wLbA68A/5a0W0tvqB1/CX0JeCmavoL3emBGqrcRcBQwu0KxWYU4WbRvRwFPAaOBowsXSNpa0nOpa+EWYI2CZUPSr/AfSZojqU7SAZL2kfQfSe9IOreg/uJuAklrSLpB0tuS3pX0rKSuadkxkqambb4u6fCC8scK1rdjavdeet+xYNnDkn4h6fG0nvsldc77ICJTGxHnA1cCvylYZ0jaNE3vI+mltO6Zks6StDZwL9C94Cile9rvW9P+zgOOaaLL5DhJs9LneGbBdpfo+is8epF0PdAb+Efa3o8a/zJOMdyd/j2mSPpBo3+TMZKuS/sySVJ1U59PU5+5pNFkfzs/SnHsXqT5tsDoiPggIj6LiOcj4t607NH0/m5qv0Pjz6jIfvWV9EiKeyywxL+vpO0lPZH+vl6QNKRgWXN/H8Vi2TRt6z1lR0a3NPUZdXgR4Vc7fQFTgP8CBgOfAl1T+WrAG8DpwKrAIWn5hWn5EOAz4Py0/AdAPfA3sl/oA4CPgU1S/QuAG9L0D4F/AGsBndK21wPWBuYBm6d63YABafoY4LE0vSEwFzgSWAUYluY3SssfBl4DNgPWTPO/bmL/hwC1Rcq/CSwC1k7zAWyapuuAb6TpDYBtmlpX2u9PgQPIfnit2eiz6JPWfVPa/6+mz3H3tHx0w2debBvAtIa6jda3Spp/BLiMLNEPSuverSC2j4F90r/Dr4Cnmvic8j7zJeIs0v4B4HFgKNC70bIlYm7899LEfj0J/B5YHdgZmF/wmfYA3k779QVgjzRflff30UQsNwE/TutaA/h6a/+/basvH1m0U5K+TtYtMCYixpH9B/peWrw9WRL4Q0R8GhG3As82WsWnwMiI+BS4mezX3R8jYn5ETAImAVsW2fSnZF0Rm0bEwogYFxHz0rJFwEBJa0ZEXVpPY98GXo2I6yP7lXoTWdfRvgV1romI/0TER8AYsi/KZTELEPDFJuLvL2m9iJgbEc/lrOvJiLgzIhaleIr5WWS/uicC15B9Ga8QSb2ArwNnR8THETGe7IjpyIJqj0XEPZGNcVwPbNXE6kr5zJtzKPBv4CfA65LGq9G4UKkk9SY7UvlJRCyIiEfJfnw0OAK4J+3XoogYC9SQJY8Gy/L38SnZ/5Pu6XN8rJm6HZqTRft1NHB/RLyV5v/G511R3YGZkX5aJW80av92fD6Q2vAlWNgP/RGwTpHtXg/cB9ycul5+K2nViPgAOAw4AaiT9H+StijSvnuRWN4g+0XZ4M2C6Q+biKM5Pch+Yb5bZNnBZF88b6TuiR1y1jWjhO0V1nmDbB9XVHfgnYiY32jdzX1Oa6j4uEopn3mTUlI9JyIGAF2B8cCdklRK+yKxzE1/L4WxNPgScGjqgnpX0rtkSbNbQZ1l+fv4EdkPh2dSV91xyxFzh+Bk0Q5JWhP4LrCLpDclvUnW5bSVpK3Iulp6NPrP3Lsltp2OVH4WEf2BHYHvkI2dEBH3RcQeZP+xXwGuKLKKWWRfCIV6AzNbIr7kQOC5Rl9IDfE/GxH7A12AO8l+mUKWXIop5bbNvQqme5PtI8AHZN11DTZehnXPAjaUtG6jdS/P59Rin3n6cXIx2Zf+hhTfh+b2uw7YII0TFcbSYAZwfUR8seC1dkT8upTwisT7ZkT8ICK6k3WhXtYwfmVLcrJonw4AFgL9yQ7BBwFfIesqOIqsT/gz4BRJq0g6CNiuJTYsaVdJX1V2LcA8ssP8hcrO1d8vfQksAN5PMTZ2D7CZpO+l2A5L+/HPFYxLknpI+inwfeDcInVWU3bNx/qp+21eQYyzgY0krb8cm/+JpLUkDQCOBRoGUccD+0jaUNLGwGmN2s0Gil7/EREzgCeAXyk7qWBL4HjgxuWIb4U+c0m/kTQwtV0XOBGYEhFvk42jLGq0H+OBnZVdN7I+MKJgv94g61b6Wfr3+DpLdofdAOwraS9JndK+D5HUs4RQl4pF0qEFbeeSJZRKn5q8UnCyaJ+OJuu3nZ5+Ob0ZEW8CfwYOJ/sPcxDZwPJcsu6h21to2xsDt5J90b5MNgh7A9nf2plkv2LfAXYhG3xfQvqC+U6q+zZZN8F3CrrTllV3Se+TJadnyQaZh0REUxcBHglMU3Z20wlkfeRExCtkg6FTU/fHsnQlPUJ2ssGDwMUF274eeIFsIPt+Pk8iDX4FnJe2d1aR9Q4jG7SdBdwB/DT14S+TFvjM10rbfxeYSnaUsl9a94fASODxtB/bpxhvASYA41g6KX0P+BrZ38lPgesKYp0B7E+W7OvJjjT+hxK+y4rFQjY+8nT6G7kbODUiXi9xvzsULdltbWZmtjQfWZiZWS4nCzMzy+VkYWZmuZwszMwsV3u98RmdO3eOPn36tHYYZmYrlXHjxr0VEVWNy9ttsujTpw81NTWtHYaZ2UpFUuOr+QF3Q5mZWQmcLMzMLJeThZmZ5XKyMDOzXE4WZmaWy8nCzMxyOVmYmVkuJwszM8vlZGFmZrna7RXcK+QRX/ld1C7VrR2BmbUSH1mYmVkuJwszM8vlZGFmZrmcLFrBq7XT2fW0E9hov91Z91u7sMeZJ/HazFoATrn0YroeuBcasi3fOef0pdp+vGABmx95MBqyLSf/4beLyx+f+AJbHjeM1ffYkW1+cATP/eeViu2PmbV/ThatYGZ9PYtiET87ZjjHfmtfHhj3DN+/6MLFy4d+c48m2/78uiuprZ+zRNnHCxZw8Pk/Yv6HH3LJSacze+47HPLTs1m4cGHZ9sHMOhYni1aw48AteeSPozj5oO9y6SlnseF66zNp2lQALj3lLE4/5HtF20147VUu+ftNXHDM8CXK733mCWbPfYf/OuAQ/uuAQzl+n/14vW4WD48fV/Z9MbOOwcmiFay26qqLp2teeYl35r3Hzltu3WybRYsW8f2LLuSkAw5h2837L7Hs9bpZAPTonD3cqmdVFwCm1s1sybDNrANzsmhFk6dPY//zzqLPxt3506n/02zda+79B9PerOOovb7NzLeybqj3Pnif+nfnLlU3InsXavGYzaxj8kV5reSlaVP55uknsvpqq/GvSy6j20adm60/Y85s6t+dy1bHf95FdcPYe1l91dX49g47ASwey2hIJn27dS9T9GbW0ZQtWUjqBVwHbAwsAkZFxB8lbQjcAvQBpgHfjYi5qc0I4HhgIXBKRNyXygcDo4E1gXuAUyMafj+vfGbMeZMhp53AO/PmceHxJ/D0S5N4+qVJDN1tT/7vycd48fXXsnr1s7nyn3eyy6Bt+O6uuzOw75cBmDRtKheMHsXe2+3AifsfzIA+m9Blgw25/K7bWHettbjqnrvps3F3hgwa3Jq7aWbtSDmPLD4DzoyI5yStC4yTNBY4BngwIn4t6RzgHOBsSf2BocAAoDvwgKTNImIhcDkwHHiKLFnsDdxbxtjL6rWZMxd3H4244i+Ly4futicX3Xw9j7zwHJANaP/g4pFcc/b5HPOtfenfZxMAOj//RQC+3L0ngzf/CgB/v+BXnPSH33Lqn37HgD6bcMVZP6ZTp06V3C0za8dUqR/oku4C/pxeQyKiTlI34OGI2DwdVRARv0r17wMuIDv6eCgitkjlw1L7Hza3verq6qipWc57PPneUMX53lBm7Z6kcRGx1H/2igxwS+oDbA08DXSNiDqA9N4lVesBzChoVpvKeqTpxuXFtjNcUo2kmvr6+pbcBTOzDq3syULSOsBtwGkRMa+5qkXKopnypQsjRkVEdURUV1VVLXuwZmZWVFmThaRVyRLFjRFxeyqenbqfSO8NlyPXAr0KmvcEZqXynkXKzcysQsqWLCQJuAp4OSJ+X7DobuDoNH00cFdB+VBJq0vqC/QDnkldVfMlbZ/WeVRBGzMzq4Byng21E3AkMFHS+FR2LvBrYIyk44HpwKEAETFJ0hjgJbIzqU5KZ0IBnMjnp87ey0p8JpSZ2cqobMkiIh6j+HgDwG5NtBkJjCxSXgMMbLnozMxsWfh2H2ZmlsvJwszMcjlZmJlZLicLMzPL5WRhZma5nCzMzCyXk4WZmeVysjAzs1xOFmZmlsvJwszMcjlZmJlZLicLMzPL5WRhZma5nCzMzCyXk4WZmeUq55PyrpY0R9KLBWW3SBqfXtMaHookqY+kjwqW/bWgzWBJEyVNkXRpelqemZlVUDmflDca+DNwXUNBRBzWMC3pd8B7BfVfi4hBRdZzOTAceAq4B9gbPynPzKyiynZkERGPAu8UW5aODr4L3NTcOiR1A9aLiCcjIsgSzwEtHauZmTWvtcYsvgHMjohXC8r6Snpe0iOSvpHKegC1BXVqU1lRkoZLqpFUU19f3/JRm5l1UK2VLIax5FFFHdA7IrYGzgD+Jmk9ij/DO5paaUSMiojqiKiuqqpq0YDNzDqyco5ZFCVpFeAgYHBDWUQsABak6XGSXgM2IzuS6FnQvCcwq3LRmpkZtM6Rxe7AKxGxuHtJUpWkTml6E6AfMDUi6oD5krZP4xxHAXe1QsxmZh1aOU+dvQl4EthcUq2k49OioSw9sL0zMEHSC8CtwAkR0TA4fiJwJTAFeA2fCWVmVnFl64aKiGFNlB9TpOw24LYm6tcAA1s0ODMzWya+gtvMzHI5WZiZWS4nCzMzy+VkYWZmuZwszMwsl5OFmZnlcrIwM7NcThZmZpbLycLMzHI5WZiZWS4nCzMzy+VkYWZmuZwszMwsl5OFmZnlcrIwM7Nc5Xz40dWS5kh6saDsAkkzJY1Pr30Klo2QNEXSZEl7FZQPljQxLbs0PTHPzMwqqJxHFqOBvYuUXxIRg9LrHgBJ/cmeoDcgtbms4TGrwOXAcLJHrfZrYp1mZlZGZUsWEfEo8E5uxcz+wM0RsSAiXid7hOp2kroB60XEkxERwHXAAeWJ2MzMmtIaYxYnS5qQuqk2SGU9gBkFdWpTWY803bjczMwqqNLJ4nLgy8AgoA74XSovNg4RzZQXJWm4pBpJNfX19Ssaq5mZJbnJQtLakr6QpjeTtJ+kVZdnYxExOyIWRsQi4Apgu7SoFuhVULUnMCuV9yxS3tT6R0VEdURUV1VVLU+IZmZWRClHFo8Ca0jqATwIHEs2eL3M0hhEgwOBhjOl7gaGSlpdUl+ygexnIqIOmC9p+3QW1FHAXcuzbTMzW36rlFBHEfGhpOOBP0XEbyU9n9tIugkYAnSWVAv8FBgiaRBZV9I04IcAETFJ0hjgJeAz4KSIWJhWdSJZcloTuDe9zMysgkpKFpJ2AA4Hji+1XUQMK1J8VTP1RwIji5TXAANLiNPMzMqklG6oU4ERwB3pCGAT4KHyhmVmZm1JKUcWXSNiv4aZiJgq6d9ljMnMzNqYUo4sRpRYZmZm7VSTRxaSvgXsA/SQdGnBovXIBqHNzKyDaK4bahZQA+wHjCsonw+cXs6gzMysbWkyWUTEC8ALkv4WEZ9WMCYzM2tjShng3k7SBcCXUn0BERGblDMwMzNrO0pJFleRdTuNAxbm1DUzs3aolGTxXkT4qmkzsw6slGTxkKSLgNuBBQ2FEfFc2aIyM7M2pZRk8bX0Xl1QFsA3Wz4cMzNri0q5x9OulQjEzMzarlKeZ9FV0lWS7k3z/dMdaM3MrIMo5XYfo4H7gO5p/j/AaeUKyMzM2p5SkkXniBgDLAKIiM/wKbRmZh1KKcniA0kbkZ59LWl74L2yRmVmZm1KKcniDLLHnn5Z0uPAdcB/5zWSdLWkOZJeLCi7SNIrkiZIukPSF1N5H0kfSRqfXn8taDNY0kRJUyRdmh6vamZmFZSbLNL1FLsAO5I9BnVAREwoYd2jgb0blY0FBkbElmRjH4W3On8tIgal1wkF5ZcDw8mey92vyDrNzKzMmrtF+UFNLNpMEhFxe3MrjohHJfVpVHZ/wexTwCHNrUNSN2C9iHgyzV8HHICfw23W4d0+ua61Q2iTDtq8W1nW29x1Fvum9y5kRxX/SvO7Ag+TXdG9Io4DbimY7yvpeWAecF5E/BvoAdQW1KlNZUVJGk52FELv3r1XMDwzM2vQ3C3KjwWQ9E+gf0TUpfluwF9WZKOSfkz2AKUbU1Ed0Dsi3pY0GLhT0gCyO9wuFVozMY8CRgFUV1c3Wc/MzJZNKbf76NOQKJLZwGbLu0FJRwPfAXaLiACIiAWk+05FxDhJr6Vt1AI9C5r3JHsok5mZVVApZ0M9LOk+ScekL/r/Ax5ano1J2hs4G9gvIj4sKK+S1ClNb0I2kD01Jan5krZPZ0EdBdy1PNs2M1tWV114HsfttCUHb9GdX/7wKABmTZvK+UcdwtFfG8Dh2/TjZ8cdxpvTpy1u88G897j07FM4ctstOHybTTnviAMXL3vluWc4fb/dOOyrfTjroD2ZOqmUc4XahlLOhjoZ+F9gK2AQMCoiSjl19ibgSWBzSbXpFiF/BtYFxjY6RXZnYIKkF4BbgRMi4p207ETgSmAK8Boe3DazCtppn/2XmH9n9pvEokUc9t9n8s2DDmPCE//msvPOWrz8Lz8+g3//43Z2O3gYx474Gd169wHgkwUfc9EpP+DjD97n2BEX8N5bb3HRqcNZuHDluMa5lG6ohjOflmlAOyKGFSm+qom6twG3NbGsBhi4LNs2M2sJx593IXNqZ3DP9Z9/dW2+dTW/uOHzr8NH/3EHM6ZMBuDNGW/w9Nh72Xnfgzj8jBF8oVMndj/0cACef/Qh3n2rniP/5zz2/t4xzH1rDrde9gcmPfMEW+7wjcru2HIo5UaC8yXNS6+PJS2UNK8SwZmZtTWrrrba4ukpE1/g/ffm0r96ewBqp/wnlY/n8G025fCtN+X6iy8EYHbtdAA26rJx9t41u93e7BnTKxb7iiilG2rdiFgvvdYADibrTjIz67BmTp3Cb046li49evH987KE8OknnwDw8Ucfccbv/8oW22zLnVdexgtPPLr0CrLze1hZ7klRygD3EiLiTvzgIzPrwGZM+Q/nH3UwX1ilExdc+3c26NIVgC49egHwlcHbsf2e+7Dj3tnlarOnv0HXntm1X2/Pzk4ufXtO9t6l58pxTVjumEWjK7m/QPbEPF/DYGbt3riHH2D6q68A8Nabs3jg7zfSve+mXHTK93n/vXcZduqPePWF53j1hef4+rcPYJMBX6X3Zl9h4lOPMXbMjfzrjlv4QqdObLHNtmz8pT6sv1Fn7rvpOtZYex3+devNdOnRiwHb7djKe1kapUsdmq4gXVMw+xkwDbgiIuaUMa4VVl1dHTU1NcvX+JHlbNfe7VKdX8esQipxu4/zjzyYSc8+uUTZSb+8hL+ce/pSdW97JbsEbPqrk7n8vLN4/eUX6dytB4edfAbf2Df7zT3p2ae48ufnMmvaa/TadDNO+PnFbPrVrVo05hW93YekcRGx1H/2UpLFThHxeF5ZW+NkUQZOFtaG+N5QxZUrWZQyZvGnEsvMzKydau6uszuQ3UCwStIZBYvWAzqVOzAzM2s7mhvgXg1YJ9VZt6B8Hjm3Fjczs/alubvOPgI8Iml0RLwBIGkD4N3IG+gwM7N2pckxC0nnS9oiIt6QtLqkf5Hdm2m2pN0rF6KZmbW25ga4DwMmp+mjU90qskes/rLMcZmZWRvSXLL4pKC7aS/gpohYGBEvU+INCM3MrH1oLlkskDRQUhXZo1QLn5+9VnnDMjOztqS5I4RTyZ4tUQVcEhGvA0jaB3i+ArGZmVkb0eSRRUQ8HRFbRMRGEfGLgvJ7mnhWxRIkXS1pjqQXC8o2lDRW0qvpfYOCZSMkTZE0WdJeBeWDJU1Myy5NT8wzM7MKWua7zi6D0cDejcrOAR6MiH7Ag2keSf2BocCA1OayhsesApcDw8ketdqvyDrNzKzMypYsIuJR4J1GxfsD16bpa4EDCspvjogFqbtrCrCdpG7AehHxZBpsv66gjZmZVUhz11kcmt77tuD2ukZEHUB675LKewAzCurVprIeabpxeVMxD5dUI6mmvr6+BcM2M+vYmjuyGJHeiz4bu4UVG4eIZsqLiohREVEdEdVVVVUtFpyZWUfX3NlQb0t6COgr6e7GCyNiv+XY3mxJ3SKiLnUxNTwToxboVVCvJzArlfcsUm5mZhXUXLL4NrANcD3wuxba3t1kV4P/Or3fVVD+N0m/B7qTDWQ/ExELJc2XtD3wNHAUvj26mVnFNXcjwU+ApyTtGBH1ktbNiuP9UlYs6SZgCNBZUi3wU7IkMUbS8cB04NC0rUmSxgAvkT2N76SIWJhWdSLZmVVrAveml5mZVVApt+3oKul+YENAkuqBoyPixeYaNXMtxm5N1B8JjCxSXgMMLCFOMzMrk1JOnR0FnBERX4qI3sCZqczMzDqIUpLF2hHxUMNMRDwMrF22iMzMrM0ppRtqqqSfkA10AxwBvF6+kMzMrK0p5cjiOLKbCd6eXp2BY8sZlJmZtS25RxYRMRc4pQKxmJlZG1XOGwmamVk74WRhZma5nCzMzCxXbrKQ1FPSHZLqJc2WdJuknnntzMys/SjlyOIasns3dSO7Pfg/UpmZmXUQpSSLqoi4JiI+S6/RZKfSmplZB1FKsnhL0hGSOqXXEcDb5Q7MzMzajlIvyvsu8CZQBxySyszMrIMo5aK86cDyPOjIzMzaiSaThaTzm2kXEfGLMsRjZmZtUHPdUB8UeQEcD5y9vBuUtLmk8QWveZJOk3SBpJkF5fsUtBkhaYqkyZL2Wt5tm5nZ8mnuSXmLH6WanpJ3KtkNBG9mBR6zGhGTgUFpvZ2AmcAdad2XRMTFhfUl9QeGAgPIHrn6gKTNCp6kZ2ZmZdbsALekDSVdCEwgSyzbRMTZETGnhba/G/BaRLzRTJ39gZsjYkFEvA5MAbZroe2bmVkJmkwWki4CngXmA1+NiAvSHWhb0lDgpoL5kyVNkHS1pA1SWQ9gRkGd2lRWLObhkmok1dTX17dwqGZmHVdzRxZnknX7nAfMSmML8yTNlzRvRTcsaTWys6z+noouB75M1kVVx+ddXSrSPIqtMyJGRUR1RFRXVfm6QTOzltLcmEW5bzL4LeC5iJidtje7YYGkK4B/ptlaoFdBu57ArDLHZmZmBVrzrrPDKOiCktStYNmBwItp+m5gqKTVJfUF+gHPVCxKMzMr6RncLU7SWsAewA8Lin8raRBZF9O0hmURMUnSGOAl4DPgJJ8JZWZWWa2SLCLiQ2CjRmVHNlN/JDCy3HGZmVlxfviRmZnlcrIwM7NcThZmZpbLycLMzHI5WZiZWS4nCzMzy+VkYWZmuZwszMwsl5OFmZnlcrIwM7NcThZmZpbLycLMzHI5WZiZWS4nCzMzy+VkYWZmuVolWUiaJmmipPGSalLZhpLGSno1vW9QUH+EpCmSJkvaqzViNjPryFrzyGLXiBgUEdVp/hzgwYjoBzyY5pHUHxgKDAD2Bi6T1Kk1AjYz66jaUjfU/sC1afpa4ICC8psjYkFEvA5MAbZrhfjMzDqs1koWAdwvaZyk4amsa0TUAaT3Lqm8BzCjoG1tKluKpOGSaiTV1NfXlyl0M7OOp1WewQ3sFBGzJHUBxkp6pZm6KlIWxSpGxChgFEB1dXXROmZmtuxa5cgiImal9znAHWTdSrMldQNI73NS9VqgV0HznsCsykVrZmYVTxaS1pa0bsM0sCfwInA3cHSqdjRwV5q+GxgqaXVJfYF+wDOVjdrMrGNrjW6orsAdkhq2/7eI+H+SngXGSDoemA4cChARkySNAV4CPgNOioiFrRC3mVmHVfFkERFTga2KlL8N7NZEm5HAyDKHZmZmTWhLp86amVkb5WRhZma5nCzMzCyXk4WZmeVysjAzs1xOFmZmlsvJwszMcjlZmJlZLicLMzPL5WRhZma5nCzMzCyXk4WZmeVysjAzs1xOFmZmlsvJwszMcrXGk/J6SXpI0suSJkk6NZVfIGmmpPHptU9BmxGSpkiaLGmvSsdsZtbRtcaT8j4DzoyI59LjVcdJGpuWXRIRFxdWltQfGAoMALoDD0jazE/LMzOrnIofWUREXUQ8l6bnAy8DPZppsj9wc0QsiIjXgSnAduWP1MzMGrTqmIWkPsDWwNOp6GRJEyRdLWmDVNYDmFHQrJbmk4uZmbWwVksWktYBbgNOi4h5wOXAl4FBQB3wu4aqRZpHE+scLqlGUk19fX0ZojYz65haJVlIWpUsUdwYEbcDRMTsiFgYEYuAK/i8q6kW6FXQvCcwq9h6I2JURFRHRHVVVVX5dsDMrINpjbOhBFwFvBwRvy8o71ZQ7UDgxTR9NzBU0uqS+gL9gGcqFa+ZmbXO2VA7AUcCEyWNT2XnAsMkDSLrYpoG/BAgIiZJGgO8RHYm1Uk+E8rMrLIqniwi4jGKj0Pc00ybkcDIsgVlZmbN8hXcZmaWy8nCzMxyOVmYmVkuJwszM8vlZGFmZrmcLMzMLJeThZmZ5XKyMDOzXE4WZmaWy8nCzMxyOVmYmVkuJwszM8vlZGFmZrmcLMzMLJeThZmZ5XKyMDOzXCtNspC0t6TJkqZIOlXUaWIAAAN0SURBVKe14zEz60hWimQhqRPwF+BbQH+yR7D2b92ozMw6jpUiWQDbAVMiYmpEfALcDOzfyjGZmXUYFX8G93LqAcwomK8Fvta4kqThwPA0+76kyRWIrdw6A2+1dhBm1qz29P/0S8UKV5ZkoSJlsVRBxChgVPnDqRxJNRFR3dpxmFnTOsL/05WlG6oW6FUw3xOY1UqxmJl1OCtLsngW6Cepr6TVgKHA3a0ck5lZh7FSdENFxGeSTgbuAzoBV0fEpFYOq1LaVbeaWTvV7v+fKmKprn8zM7MlrCzdUGZm1oqcLMzMLJeTRRlJWihpfMGrTxm3NU1S53Kt36yjkRSSri+YX0VSvaR/5rQbkldnZbRSDHCvxD6KiEGtHYSZLZcPgIGS1oyIj4A9gJmtHFOr8ZFFhUkaLOkRSeMk3SepWyp/WNIlkh6V9LKkbSXdLulVSRcWtL8ztZ2Urlgvto0jJD2Tjmb+N91by8yW3b3At9P0MOCmhgWStpP0hKTn0/vmjRtLWlvS1ZKeTfVW2tsUOVmU15oFXVB3SFoV+BNwSEQMBq4GRhbU/yQidgb+CtwFnAQMBI6RtFGqc1xqWw2cUlAOgKSvAIcBO6WjmoXA4WXcR7P27GZgqKQ1gC2BpwuWvQLsHBFbA+cDvyzS/sfAvyJiW2BX4CJJa5c55rJwN1R5LdENJWkg2Zf/WEmQXTNSV1C/4ULDicCkiKhL7aaSXcH+NlmCODDV6wX0S+UNdgMGA8+mbawJzGnZ3TLrGCJiQhprHAbc02jx+sC1kvqR3X5o1SKr2BPYT9JZaX4NoDfwclkCLiMni8oSWRLYoYnlC9L7ooLphvlVJA0Bdgd2iIgPJT1M9sfXeBvXRsSIFovarGO7G7gYGAIUHsn/AngoIg5MCeXhIm0FHBwRK/1NTd0NVVmTgSpJOwBIWlXSgGVovz4wNyWKLYDti9R5EDhEUpe0jQ0lFb2LpJmV5Grg5xExsVH5+nw+4H1ME23vA/5b6TBf0tZlibACnCwqKD2L4xDgN5JeAMYDOy7DKv4f2RHGBLJfNU8V2cZLwHnA/aneWKDbisZu1lFFRG1E/LHIot8Cv5L0OFmXcjG/IOuemiDpxTS/UvLtPszMLJePLMzMLJeThZmZ5XKyMDOzXE4WZmaWy8nCzMxyOVmYmVkuJwszM8v1/wE/yk/4PPDTVQAAAABJRU5ErkJggg=="/>
          <p:cNvSpPr>
            <a:spLocks noChangeAspect="1" noChangeArrowheads="1"/>
          </p:cNvSpPr>
          <p:nvPr/>
        </p:nvSpPr>
        <p:spPr bwMode="auto">
          <a:xfrm>
            <a:off x="844758" y="3452077"/>
            <a:ext cx="4912097" cy="39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:image/png;base64,iVBORw0KGgoAAAANSUhEUgAAAYsAAAEICAYAAACuxNj9AAAABHNCSVQICAgIfAhkiAAAAAlwSFlzAAALEgAACxIB0t1+/AAAADh0RVh0U29mdHdhcmUAbWF0cGxvdGxpYiB2ZXJzaW9uMy4yLjIsIGh0dHA6Ly9tYXRwbG90bGliLm9yZy+WH4yJAAAgAElEQVR4nO3deZwU1bn/8c83uK9RGZA1YEQNEEUZjUuiGNeYuGuEuGtC9Op1v1GMMSaRbJqYmERzccMtKnFPrv4UjUvcHRRBVCIiwsAIo6LghgrP7486g83QM9XAdM8w832/Xv3qqlPnVD3VDP10nVOLIgIzM7PmfKG1AzAzs7bPycLMzHI5WZiZWS4nCzMzy+VkYWZmuZwszMwsl5OFASBptKQLl7PtuZKuXIFtHy7p/uVtv6IkvS9pkxZa1+LPQlIfSSFplRZad+8Ua6eWWN8ybLerpEclzZf0u0puO23/Akk3VHq7tiQni3ZO0sOS5kpavVzbiIhfRsT3V6D9jRGxZ0vGBCBpiKRF6Qv2fUm1ksZI2rbR9teJiKklrKs2b5sr+lk02uY0SbsXrHt6inVhS6x/GQwH3gLWi4gzGy+U1FPSbZLekvSepImSjknLWjRhroi2FMvKyMmiHZPUB/gGEMB+rRpM65kVEesA6wLbA68A/5a0W0tvqB1/CX0JeCmavoL3emBGqrcRcBQwu0KxWYU4WbRvRwFPAaOBowsXSNpa0nOpa+EWYI2CZUPSr/AfSZojqU7SAZL2kfQfSe9IOreg/uJuAklrSLpB0tuS3pX0rKSuadkxkqambb4u6fCC8scK1rdjavdeet+xYNnDkn4h6fG0nvsldc77ICJTGxHnA1cCvylYZ0jaNE3vI+mltO6Zks6StDZwL9C94Cile9rvW9P+zgOOaaLL5DhJs9LneGbBdpfo+is8epF0PdAb+Efa3o8a/zJOMdyd/j2mSPpBo3+TMZKuS/sySVJ1U59PU5+5pNFkfzs/SnHsXqT5tsDoiPggIj6LiOcj4t607NH0/m5qv0Pjz6jIfvWV9EiKeyywxL+vpO0lPZH+vl6QNKRgWXN/H8Vi2TRt6z1lR0a3NPUZdXgR4Vc7fQFTgP8CBgOfAl1T+WrAG8DpwKrAIWn5hWn5EOAz4Py0/AdAPfA3sl/oA4CPgU1S/QuAG9L0D4F/AGsBndK21wPWBuYBm6d63YABafoY4LE0vSEwFzgSWAUYluY3SssfBl4DNgPWTPO/bmL/hwC1Rcq/CSwC1k7zAWyapuuAb6TpDYBtmlpX2u9PgQPIfnit2eiz6JPWfVPa/6+mz3H3tHx0w2debBvAtIa6jda3Spp/BLiMLNEPSuverSC2j4F90r/Dr4Cnmvic8j7zJeIs0v4B4HFgKNC70bIlYm7899LEfj0J/B5YHdgZmF/wmfYA3k779QVgjzRflff30UQsNwE/TutaA/h6a/+/basvH1m0U5K+TtYtMCYixpH9B/peWrw9WRL4Q0R8GhG3As82WsWnwMiI+BS4mezX3R8jYn5ETAImAVsW2fSnZF0Rm0bEwogYFxHz0rJFwEBJa0ZEXVpPY98GXo2I6yP7lXoTWdfRvgV1romI/0TER8AYsi/KZTELEPDFJuLvL2m9iJgbEc/lrOvJiLgzIhaleIr5WWS/uicC15B9Ga8QSb2ArwNnR8THETGe7IjpyIJqj0XEPZGNcVwPbNXE6kr5zJtzKPBv4CfA65LGq9G4UKkk9SY7UvlJRCyIiEfJfnw0OAK4J+3XoogYC9SQJY8Gy/L38SnZ/5Pu6XN8rJm6HZqTRft1NHB/RLyV5v/G511R3YGZkX5aJW80av92fD6Q2vAlWNgP/RGwTpHtXg/cB9ycul5+K2nViPgAOAw4AaiT9H+StijSvnuRWN4g+0XZ4M2C6Q+biKM5Pch+Yb5bZNnBZF88b6TuiR1y1jWjhO0V1nmDbB9XVHfgnYiY32jdzX1Oa6j4uEopn3mTUlI9JyIGAF2B8cCdklRK+yKxzE1/L4WxNPgScGjqgnpX0rtkSbNbQZ1l+fv4EdkPh2dSV91xyxFzh+Bk0Q5JWhP4LrCLpDclvUnW5bSVpK3Iulp6NPrP3Lsltp2OVH4WEf2BHYHvkI2dEBH3RcQeZP+xXwGuKLKKWWRfCIV6AzNbIr7kQOC5Rl9IDfE/GxH7A12AO8l+mUKWXIop5bbNvQqme5PtI8AHZN11DTZehnXPAjaUtG6jdS/P59Rin3n6cXIx2Zf+hhTfh+b2uw7YII0TFcbSYAZwfUR8seC1dkT8upTwisT7ZkT8ICK6k3WhXtYwfmVLcrJonw4AFgL9yQ7BBwFfIesqOIqsT/gz4BRJq0g6CNiuJTYsaVdJX1V2LcA8ssP8hcrO1d8vfQksAN5PMTZ2D7CZpO+l2A5L+/HPFYxLknpI+inwfeDcInVWU3bNx/qp+21eQYyzgY0krb8cm/+JpLUkDQCOBRoGUccD+0jaUNLGwGmN2s0Gil7/EREzgCeAXyk7qWBL4HjgxuWIb4U+c0m/kTQwtV0XOBGYEhFvk42jLGq0H+OBnZVdN7I+MKJgv94g61b6Wfr3+DpLdofdAOwraS9JndK+D5HUs4RQl4pF0qEFbeeSJZRKn5q8UnCyaJ+OJuu3nZ5+Ob0ZEW8CfwYOJ/sPcxDZwPJcsu6h21to2xsDt5J90b5MNgh7A9nf2plkv2LfAXYhG3xfQvqC+U6q+zZZN8F3CrrTllV3Se+TJadnyQaZh0REUxcBHglMU3Z20wlkfeRExCtkg6FTU/fHsnQlPUJ2ssGDwMUF274eeIFsIPt+Pk8iDX4FnJe2d1aR9Q4jG7SdBdwB/DT14S+TFvjM10rbfxeYSnaUsl9a94fASODxtB/bpxhvASYA41g6KX0P+BrZ38lPgesKYp0B7E+W7OvJjjT+hxK+y4rFQjY+8nT6G7kbODUiXi9xvzsULdltbWZmtjQfWZiZWS4nCzMzy+VkYWZmuZwszMwsV3u98RmdO3eOPn36tHYYZmYrlXHjxr0VEVWNy9ttsujTpw81NTWtHYaZ2UpFUuOr+QF3Q5mZWQmcLMzMLJeThZmZ5XKyMDOzXE4WZmaWy8nCzMxyOVmYmVkuJwszM8vlZGFmZrna7RXcK+QRX/ld1C7VrR2BmbUSH1mYmVkuJwszM8vlZGFmZrmcLFrBq7XT2fW0E9hov91Z91u7sMeZJ/HazFoATrn0YroeuBcasi3fOef0pdp+vGABmx95MBqyLSf/4beLyx+f+AJbHjeM1ffYkW1+cATP/eeViu2PmbV/ThatYGZ9PYtiET87ZjjHfmtfHhj3DN+/6MLFy4d+c48m2/78uiuprZ+zRNnHCxZw8Pk/Yv6HH3LJSacze+47HPLTs1m4cGHZ9sHMOhYni1aw48AteeSPozj5oO9y6SlnseF66zNp2lQALj3lLE4/5HtF20147VUu+ftNXHDM8CXK733mCWbPfYf/OuAQ/uuAQzl+n/14vW4WD48fV/Z9MbOOwcmiFay26qqLp2teeYl35r3Hzltu3WybRYsW8f2LLuSkAw5h2837L7Hs9bpZAPTonD3cqmdVFwCm1s1sybDNrANzsmhFk6dPY//zzqLPxt3506n/02zda+79B9PerOOovb7NzLeybqj3Pnif+nfnLlU3InsXavGYzaxj8kV5reSlaVP55uknsvpqq/GvSy6j20adm60/Y85s6t+dy1bHf95FdcPYe1l91dX49g47ASwey2hIJn27dS9T9GbW0ZQtWUjqBVwHbAwsAkZFxB8lbQjcAvQBpgHfjYi5qc0I4HhgIXBKRNyXygcDo4E1gXuAUyMafj+vfGbMeZMhp53AO/PmceHxJ/D0S5N4+qVJDN1tT/7vycd48fXXsnr1s7nyn3eyy6Bt+O6uuzOw75cBmDRtKheMHsXe2+3AifsfzIA+m9Blgw25/K7bWHettbjqnrvps3F3hgwa3Jq7aWbtSDmPLD4DzoyI5yStC4yTNBY4BngwIn4t6RzgHOBsSf2BocAAoDvwgKTNImIhcDkwHHiKLFnsDdxbxtjL6rWZMxd3H4244i+Ly4futicX3Xw9j7zwHJANaP/g4pFcc/b5HPOtfenfZxMAOj//RQC+3L0ngzf/CgB/v+BXnPSH33Lqn37HgD6bcMVZP6ZTp06V3C0za8dUqR/oku4C/pxeQyKiTlI34OGI2DwdVRARv0r17wMuIDv6eCgitkjlw1L7Hza3verq6qipWc57PPneUMX53lBm7Z6kcRGx1H/2igxwS+oDbA08DXSNiDqA9N4lVesBzChoVpvKeqTpxuXFtjNcUo2kmvr6+pbcBTOzDq3syULSOsBtwGkRMa+5qkXKopnypQsjRkVEdURUV1VVLXuwZmZWVFmThaRVyRLFjRFxeyqenbqfSO8NlyPXAr0KmvcEZqXynkXKzcysQsqWLCQJuAp4OSJ+X7DobuDoNH00cFdB+VBJq0vqC/QDnkldVfMlbZ/WeVRBGzMzq4Byng21E3AkMFHS+FR2LvBrYIyk44HpwKEAETFJ0hjgJbIzqU5KZ0IBnMjnp87ey0p8JpSZ2cqobMkiIh6j+HgDwG5NtBkJjCxSXgMMbLnozMxsWfh2H2ZmlsvJwszMcjlZmJlZLicLMzPL5WRhZma5nCzMzCyXk4WZmeVysjAzs1xOFmZmlsvJwszMcjlZmJlZLicLMzPL5WRhZma5nCzMzCyXk4WZmeUq55PyrpY0R9KLBWW3SBqfXtMaHookqY+kjwqW/bWgzWBJEyVNkXRpelqemZlVUDmflDca+DNwXUNBRBzWMC3pd8B7BfVfi4hBRdZzOTAceAq4B9gbPynPzKyiynZkERGPAu8UW5aODr4L3NTcOiR1A9aLiCcjIsgSzwEtHauZmTWvtcYsvgHMjohXC8r6Snpe0iOSvpHKegC1BXVqU1lRkoZLqpFUU19f3/JRm5l1UK2VLIax5FFFHdA7IrYGzgD+Jmk9ij/DO5paaUSMiojqiKiuqqpq0YDNzDqyco5ZFCVpFeAgYHBDWUQsABak6XGSXgM2IzuS6FnQvCcwq3LRmpkZtM6Rxe7AKxGxuHtJUpWkTml6E6AfMDUi6oD5krZP4xxHAXe1QsxmZh1aOU+dvQl4EthcUq2k49OioSw9sL0zMEHSC8CtwAkR0TA4fiJwJTAFeA2fCWVmVnFl64aKiGFNlB9TpOw24LYm6tcAA1s0ODMzWya+gtvMzHI5WZiZWS4nCzMzy+VkYWZmuZwszMwsl5OFmZnlcrIwM7NcThZmZpbLycLMzHI5WZiZWS4nCzMzy+VkYWZmuZwszMwsl5OFmZnlcrIwM7Nc5Xz40dWS5kh6saDsAkkzJY1Pr30Klo2QNEXSZEl7FZQPljQxLbs0PTHPzMwqqJxHFqOBvYuUXxIRg9LrHgBJ/cmeoDcgtbms4TGrwOXAcLJHrfZrYp1mZlZGZUsWEfEo8E5uxcz+wM0RsSAiXid7hOp2kroB60XEkxERwHXAAeWJ2MzMmtIaYxYnS5qQuqk2SGU9gBkFdWpTWY803bjczMwqqNLJ4nLgy8AgoA74XSovNg4RzZQXJWm4pBpJNfX19Ssaq5mZJbnJQtLakr6QpjeTtJ+kVZdnYxExOyIWRsQi4Apgu7SoFuhVULUnMCuV9yxS3tT6R0VEdURUV1VVLU+IZmZWRClHFo8Ca0jqATwIHEs2eL3M0hhEgwOBhjOl7gaGSlpdUl+ygexnIqIOmC9p+3QW1FHAXcuzbTMzW36rlFBHEfGhpOOBP0XEbyU9n9tIugkYAnSWVAv8FBgiaRBZV9I04IcAETFJ0hjgJeAz4KSIWJhWdSJZcloTuDe9zMysgkpKFpJ2AA4Hji+1XUQMK1J8VTP1RwIji5TXAANLiNPMzMqklG6oU4ERwB3pCGAT4KHyhmVmZm1JKUcWXSNiv4aZiJgq6d9ljMnMzNqYUo4sRpRYZmZm7VSTRxaSvgXsA/SQdGnBovXIBqHNzKyDaK4bahZQA+wHjCsonw+cXs6gzMysbWkyWUTEC8ALkv4WEZ9WMCYzM2tjShng3k7SBcCXUn0BERGblDMwMzNrO0pJFleRdTuNAxbm1DUzs3aolGTxXkT4qmkzsw6slGTxkKSLgNuBBQ2FEfFc2aIyM7M2pZRk8bX0Xl1QFsA3Wz4cMzNri0q5x9OulQjEzMzarlKeZ9FV0lWS7k3z/dMdaM3MrIMo5XYfo4H7gO5p/j/AaeUKyMzM2p5SkkXniBgDLAKIiM/wKbRmZh1KKcniA0kbkZ59LWl74L2yRmVmZm1KKcniDLLHnn5Z0uPAdcB/5zWSdLWkOZJeLCi7SNIrkiZIukPSF1N5H0kfSRqfXn8taDNY0kRJUyRdmh6vamZmFZSbLNL1FLsAO5I9BnVAREwoYd2jgb0blY0FBkbElmRjH4W3On8tIgal1wkF5ZcDw8mey92vyDrNzKzMmrtF+UFNLNpMEhFxe3MrjohHJfVpVHZ/wexTwCHNrUNSN2C9iHgyzV8HHICfw23W4d0+ua61Q2iTDtq8W1nW29x1Fvum9y5kRxX/SvO7Ag+TXdG9Io4DbimY7yvpeWAecF5E/BvoAdQW1KlNZUVJGk52FELv3r1XMDwzM2vQ3C3KjwWQ9E+gf0TUpfluwF9WZKOSfkz2AKUbU1Ed0Dsi3pY0GLhT0gCyO9wuFVozMY8CRgFUV1c3Wc/MzJZNKbf76NOQKJLZwGbLu0FJRwPfAXaLiACIiAWk+05FxDhJr6Vt1AI9C5r3JHsok5mZVVApZ0M9LOk+ScekL/r/Ax5ano1J2hs4G9gvIj4sKK+S1ClNb0I2kD01Jan5krZPZ0EdBdy1PNs2M1tWV114HsfttCUHb9GdX/7wKABmTZvK+UcdwtFfG8Dh2/TjZ8cdxpvTpy1u88G897j07FM4ctstOHybTTnviAMXL3vluWc4fb/dOOyrfTjroD2ZOqmUc4XahlLOhjoZ+F9gK2AQMCoiSjl19ibgSWBzSbXpFiF/BtYFxjY6RXZnYIKkF4BbgRMi4p207ETgSmAK8Boe3DazCtppn/2XmH9n9pvEokUc9t9n8s2DDmPCE//msvPOWrz8Lz8+g3//43Z2O3gYx474Gd169wHgkwUfc9EpP+DjD97n2BEX8N5bb3HRqcNZuHDluMa5lG6ohjOflmlAOyKGFSm+qom6twG3NbGsBhi4LNs2M2sJx593IXNqZ3DP9Z9/dW2+dTW/uOHzr8NH/3EHM6ZMBuDNGW/w9Nh72Xnfgzj8jBF8oVMndj/0cACef/Qh3n2rniP/5zz2/t4xzH1rDrde9gcmPfMEW+7wjcru2HIo5UaC8yXNS6+PJS2UNK8SwZmZtTWrrrba4ukpE1/g/ffm0r96ewBqp/wnlY/n8G025fCtN+X6iy8EYHbtdAA26rJx9t41u93e7BnTKxb7iiilG2rdiFgvvdYADibrTjIz67BmTp3Cb046li49evH987KE8OknnwDw8Ucfccbv/8oW22zLnVdexgtPPLr0CrLze1hZ7klRygD3EiLiTvzgIzPrwGZM+Q/nH3UwX1ilExdc+3c26NIVgC49egHwlcHbsf2e+7Dj3tnlarOnv0HXntm1X2/Pzk4ufXtO9t6l58pxTVjumEWjK7m/QPbEPF/DYGbt3riHH2D6q68A8Nabs3jg7zfSve+mXHTK93n/vXcZduqPePWF53j1hef4+rcPYJMBX6X3Zl9h4lOPMXbMjfzrjlv4QqdObLHNtmz8pT6sv1Fn7rvpOtZYex3+devNdOnRiwHb7djKe1kapUsdmq4gXVMw+xkwDbgiIuaUMa4VVl1dHTU1NcvX+JHlbNfe7VKdX8esQipxu4/zjzyYSc8+uUTZSb+8hL+ce/pSdW97JbsEbPqrk7n8vLN4/eUX6dytB4edfAbf2Df7zT3p2ae48ufnMmvaa/TadDNO+PnFbPrVrVo05hW93YekcRGx1H/2UpLFThHxeF5ZW+NkUQZOFtaG+N5QxZUrWZQyZvGnEsvMzKydau6uszuQ3UCwStIZBYvWAzqVOzAzM2s7mhvgXg1YJ9VZt6B8Hjm3Fjczs/alubvOPgI8Iml0RLwBIGkD4N3IG+gwM7N2pckxC0nnS9oiIt6QtLqkf5Hdm2m2pN0rF6KZmbW25ga4DwMmp+mjU90qskes/rLMcZmZWRvSXLL4pKC7aS/gpohYGBEvU+INCM3MrH1oLlkskDRQUhXZo1QLn5+9VnnDMjOztqS5I4RTyZ4tUQVcEhGvA0jaB3i+ArGZmVkb0eSRRUQ8HRFbRMRGEfGLgvJ7mnhWxRIkXS1pjqQXC8o2lDRW0qvpfYOCZSMkTZE0WdJeBeWDJU1Myy5NT8wzM7MKWua7zi6D0cDejcrOAR6MiH7Ag2keSf2BocCA1OayhsesApcDw8ketdqvyDrNzKzMypYsIuJR4J1GxfsD16bpa4EDCspvjogFqbtrCrCdpG7AehHxZBpsv66gjZmZVUhz11kcmt77tuD2ukZEHUB675LKewAzCurVprIeabpxeVMxD5dUI6mmvr6+BcM2M+vYmjuyGJHeiz4bu4UVG4eIZsqLiohREVEdEdVVVVUtFpyZWUfX3NlQb0t6COgr6e7GCyNiv+XY3mxJ3SKiLnUxNTwToxboVVCvJzArlfcsUm5mZhXUXLL4NrANcD3wuxba3t1kV4P/Or3fVVD+N0m/B7qTDWQ/ExELJc2XtD3wNHAUvj26mVnFNXcjwU+ApyTtGBH1ktbNiuP9UlYs6SZgCNBZUi3wU7IkMUbS8cB04NC0rUmSxgAvkT2N76SIWJhWdSLZmVVrAveml5mZVVApt+3oKul+YENAkuqBoyPixeYaNXMtxm5N1B8JjCxSXgMMLCFOMzMrk1JOnR0FnBERX4qI3sCZqczMzDqIUpLF2hHxUMNMRDwMrF22iMzMrM0ppRtqqqSfkA10AxwBvF6+kMzMrK0p5cjiOLKbCd6eXp2BY8sZlJmZtS25RxYRMRc4pQKxmJlZG1XOGwmamVk74WRhZma5nCzMzCxXbrKQ1FPSHZLqJc2WdJuknnntzMys/SjlyOIasns3dSO7Pfg/UpmZmXUQpSSLqoi4JiI+S6/RZKfSmplZB1FKsnhL0hGSOqXXEcDb5Q7MzMzajlIvyvsu8CZQBxySyszMrIMo5aK86cDyPOjIzMzaiSaThaTzm2kXEfGLMsRjZmZtUHPdUB8UeQEcD5y9vBuUtLmk8QWveZJOk3SBpJkF5fsUtBkhaYqkyZL2Wt5tm5nZ8mnuSXmLH6WanpJ3KtkNBG9mBR6zGhGTgUFpvZ2AmcAdad2XRMTFhfUl9QeGAgPIHrn6gKTNCp6kZ2ZmZdbsALekDSVdCEwgSyzbRMTZETGnhba/G/BaRLzRTJ39gZsjYkFEvA5MAbZroe2bmVkJmkwWki4CngXmA1+NiAvSHWhb0lDgpoL5kyVNkHS1pA1SWQ9gRkGd2lRWLObhkmok1dTX17dwqGZmHVdzRxZnknX7nAfMSmML8yTNlzRvRTcsaTWys6z+noouB75M1kVVx+ddXSrSPIqtMyJGRUR1RFRXVfm6QTOzltLcmEW5bzL4LeC5iJidtje7YYGkK4B/ptlaoFdBu57ArDLHZmZmBVrzrrPDKOiCktStYNmBwItp+m5gqKTVJfUF+gHPVCxKMzMr6RncLU7SWsAewA8Lin8raRBZF9O0hmURMUnSGOAl4DPgJJ8JZWZWWa2SLCLiQ2CjRmVHNlN/JDCy3HGZmVlxfviRmZnlcrIwM7NcThZmZpbLycLMzHI5WZiZWS4nCzMzy+VkYWZmuZwszMwsl5OFmZnlcrIwM7NcThZmZpbLycLMzHI5WZiZWS4nCzMzy+VkYWZmuVolWUiaJmmipPGSalLZhpLGSno1vW9QUH+EpCmSJkvaqzViNjPryFrzyGLXiBgUEdVp/hzgwYjoBzyY5pHUHxgKDAD2Bi6T1Kk1AjYz66jaUjfU/sC1afpa4ICC8psjYkFEvA5MAbZrhfjMzDqs1koWAdwvaZyk4amsa0TUAaT3Lqm8BzCjoG1tKluKpOGSaiTV1NfXlyl0M7OOp1WewQ3sFBGzJHUBxkp6pZm6KlIWxSpGxChgFEB1dXXROmZmtuxa5cgiImal9znAHWTdSrMldQNI73NS9VqgV0HznsCsykVrZmYVTxaS1pa0bsM0sCfwInA3cHSqdjRwV5q+GxgqaXVJfYF+wDOVjdrMrGNrjW6orsAdkhq2/7eI+H+SngXGSDoemA4cChARkySNAV4CPgNOioiFrRC3mVmHVfFkERFTga2KlL8N7NZEm5HAyDKHZmZmTWhLp86amVkb5WRhZma5nCzMzCyXk4WZmeVysjAzs1xOFmZmlsvJwszMcjlZmJlZLicLMzPL5WRhZma5nCzMzCyXk4WZmeVysjAzs1xOFmZmlsvJwszMcrXGk/J6SXpI0suSJkk6NZVfIGmmpPHptU9BmxGSpkiaLGmvSsdsZtbRtcaT8j4DzoyI59LjVcdJGpuWXRIRFxdWltQfGAoMALoDD0jazE/LMzOrnIofWUREXUQ8l6bnAy8DPZppsj9wc0QsiIjXgSnAduWP1MzMGrTqmIWkPsDWwNOp6GRJEyRdLWmDVNYDmFHQrJbmk4uZmbWwVksWktYBbgNOi4h5wOXAl4FBQB3wu4aqRZpHE+scLqlGUk19fX0ZojYz65haJVlIWpUsUdwYEbcDRMTsiFgYEYuAK/i8q6kW6FXQvCcwq9h6I2JURFRHRHVVVVX5dsDMrINpjbOhBFwFvBwRvy8o71ZQ7UDgxTR9NzBU0uqS+gL9gGcqFa+ZmbXO2VA7AUcCEyWNT2XnAsMkDSLrYpoG/BAgIiZJGgO8RHYm1Uk+E8rMrLIqniwi4jGKj0Pc00ybkcDIsgVlZmbN8hXcZmaWy8nCzMxyOVmYmVkuJwszM8vlZGFmZrmcLMzMLJeThZmZ5XKyMDOzXE4WZmaWy8nCzMxyOVmYmVkuJwszM8vlZGFmZrmcLMzMLJeThZmZ5XKyMDOzXCtNspC0t6TJkqZIOlXUaWIAAAN0SURBVKe14zEz60hWimQhqRPwF+BbQH+yR7D2b92ozMw6jpUiWQDbAVMiYmpEfALcDOzfyjGZmXUYFX8G93LqAcwomK8Fvta4kqThwPA0+76kyRWIrdw6A2+1dhBm1qz29P/0S8UKV5ZkoSJlsVRBxChgVPnDqRxJNRFR3dpxmFnTOsL/05WlG6oW6FUw3xOY1UqxmJl1OCtLsngW6Cepr6TVgKHA3a0ck5lZh7FSdENFxGeSTgbuAzoBV0fEpFYOq1LaVbeaWTvV7v+fKmKprn8zM7MlrCzdUGZm1oqcLMzMLJeTRRlJWihpfMGrTxm3NU1S53Kt36yjkRSSri+YX0VSvaR/5rQbkldnZbRSDHCvxD6KiEGtHYSZLZcPgIGS1oyIj4A9gJmtHFOr8ZFFhUkaLOkRSeMk3SepWyp/WNIlkh6V9LKkbSXdLulVSRcWtL8ztZ2Urlgvto0jJD2Tjmb+N91by8yW3b3At9P0MOCmhgWStpP0hKTn0/vmjRtLWlvS1ZKeTfVW2tsUOVmU15oFXVB3SFoV+BNwSEQMBq4GRhbU/yQidgb+CtwFnAQMBI6RtFGqc1xqWw2cUlAOgKSvAIcBO6WjmoXA4WXcR7P27GZgqKQ1gC2BpwuWvQLsHBFbA+cDvyzS/sfAvyJiW2BX4CJJa5c55rJwN1R5LdENJWkg2Zf/WEmQXTNSV1C/4ULDicCkiKhL7aaSXcH+NlmCODDV6wX0S+UNdgMGA8+mbawJzGnZ3TLrGCJiQhprHAbc02jx+sC1kvqR3X5o1SKr2BPYT9JZaX4NoDfwclkCLiMni8oSWRLYoYnlC9L7ooLphvlVJA0Bdgd2iIgPJT1M9sfXeBvXRsSIFovarGO7G7gYGAIUHsn/AngoIg5MCeXhIm0FHBwRK/1NTd0NVVmTgSpJOwBIWlXSgGVovz4wNyWKLYDti9R5EDhEUpe0jQ0lFb2LpJmV5Grg5xExsVH5+nw+4H1ME23vA/5b6TBf0tZlibACnCwqKD2L4xDgN5JeAMYDOy7DKv4f2RHGBLJfNU8V2cZLwHnA/aneWKDbisZu1lFFRG1E/LHIot8Cv5L0OFmXcjG/IOuemiDpxTS/UvLtPszMLJePLMzMLJeThZmZ5XKyMDOzXE4WZmaWy8nCzMxyOVmYmVkuJwszM8v1/wE/yk/4PPDTVQAAAABJRU5ErkJggg=="/>
          <p:cNvSpPr>
            <a:spLocks noChangeAspect="1" noChangeArrowheads="1"/>
          </p:cNvSpPr>
          <p:nvPr/>
        </p:nvSpPr>
        <p:spPr bwMode="auto">
          <a:xfrm>
            <a:off x="844757" y="241860"/>
            <a:ext cx="1975715" cy="19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8" descr="data:image/png;base64,iVBORw0KGgoAAAANSUhEUgAAAX4AAAEICAYAAABYoZ8gAAAABHNCSVQICAgIfAhkiAAAAAlwSFlzAAALEgAACxIB0t1+/AAAADh0RVh0U29mdHdhcmUAbWF0cGxvdGxpYiB2ZXJzaW9uMy4yLjIsIGh0dHA6Ly9tYXRwbG90bGliLm9yZy+WH4yJAAAef0lEQVR4nO3de5xVdb3/8debi4B4RQZFMUiivCbmhLcyFfGgp4RTapqe8GiRpqJpFqYn9KedB5l5wjT9kZWYqZjJEbNMpDT70dEGxERQMeVicRkUMFBE8PP7Y31HNnNh9sCsPTDr/Xw89mOv+/qs2bPfa+3vXmttRQRmZlYcHdq6ADMzqywHv5lZwTj4zcwKxsFvZlYwDn4zs4Jx8JuZFYyD33Ih6WpJd6XufpJCUqe2rstaj6RjJL3W1nVYyzn42xFJZ0t6TtJbkhZLulXSLm1dV3MkzZP0tqRVqe47JO1Q5ryPS/pS3jWWrK9uJ7YqPeZJGt2C+e+QdN0WrH9L579B0lxJ/5T0gqQvbu6yNrEOSfqjpG/XGz5C0t8kbd/a67SWcfC3E5IuA74LXA7sDBwO9AWmSNquldeVx5H7ZyJiB2AgcAhwRQ7raGALtmWXVO8pwH9KGtKKZeVpNfAZsv+REcA4SUe25goiuyr0XOBSSQcASKoCbgC+FBFvtcZ6/AlyC0SEH9v4A9gJWAWcVm/4DsBS4BxgT+BtoEfJ+EOAZUDn1H8OMAdYDvwO6FsybQAXAHOBV9OwccBC4E1gOvDJkumvBu5K3f3S/J2aqH8ecHxJ//XAwyX9hwPTgBXAs8Axafh3gPXAmrT9Nze2LuBxssABOBv4f8B/A28A1wF3ALcADwP/BJ4C+jdRa2PLfxq4vKT/l8BiYCXwR+CANHwk8C6wNtX7UBq+J/AroBZ4FRjVxLqbmn+/tI0rgOeBk1vwvzMZuKzeto0AFqT/jStLpu2W/lbLgdlkBxmvbWLZlwP/S3aAeQ9wWxr+aWBmqnca8NGSeUYDf0uvw2zg30rGNXjt2vq9t60+2rwAP1rhRYShwLrGghWYANyTun8PfLlk3PdK3ozDgZdTiHQCrgKmlUwbwBSgB9AtDTsL2C1Nf1kKu65p3NVsRvADfYDngHGpfy/gdeCkFCBDUn9VGv84KdSbWhcNg38dcFGquy7M3gAGpWG/AO5totaNlk+2U3qrXkCdA+wIdAF+AMwsGXdHaWClbZoOfBvYDtgHeAX4lybWX3/+zul1+1aa/ziy0PxIGf833YBFwNB62/bjNO5g4B1gvzR+LPBk+h/YG5jFpoO/I9lO9AGyHcmOwMfIDkYOS+NHpNe/S5rnVLIdYQfg82SfUHo39dq19XtvW320eQF+tMKLmAXw4ibGjQWmpO4vAb9P3SI7Wj869f8WOLdkvg4p0Pqm/gCOa6aO5cDBqftqWhb8q1JgBTCVrCkF4JvAz+tN/ztgROp+nJYH/4J6y7sDuL2k/yTghSZqrVv+CrJPUEHWhKEmpt8lTbNzybpKg/uwRuq5AvhZE8urP/8nyXa4HUqG3QNcXcb/zQTgkbraS7atT8k0TwOnp+5XSDuJ1D+STQR/muaAtMxhqf9W4Np607wIfKqJ+WeWzNvgtfNj8x5u428flgE9m2jz7J3GA9wPHCFpT+Bosjfkk2lcX7L23hWSVpAdAYvsiLvOwtIFS7pM0hxJK9M8OwM9N3MbhkfEjsAxwL4ly+kLnFpXV1rPJ9J2ba6FjQxbXNL9Flkz2ab0TNN8PdXcGUBSR0lj05eYb5Lt1Oqmb0xfYM962/ctYPdyNoTs6HhhRLxXMmw+G79uDUj6HnAgWfNg/Ts1NvW32JON/3bzmysuIp5PnXXPfYHL6m3v3mnZSPqipJkl4w5k479dY6+dtZCDv334M9lH8s+WDpTUHTiR7AiaiFgBPAqcBnyBrAmo7k2/EPhKROxS8ugWEdNKFhkly/4k2dH4acCuEbELWZu2tmRDIuIJsqPaG0rq+nm9urpHxNj6NSWr03PpmSN71F/NltRYUuv6iPg+2XcMX02DvwAMA44n2xH2S8Pr/i71172Q7DuT0u3bMSJOamq19fr/AewtqfS9/AHg703VLekasv+LEyLizSY3sKFFZCFdup6WWgh8p972bh8R90jqS9bMdCGwW/qfmsXG/1Ot8toVnYO/HYiIlcA1wA8lDZXUWVI/si8ZXwN+XjL53cAXgc+l7jq3AVeUnIWxs6RTN7HaHcnaW2uBTunUvZ1aZ4v4ATBE0kDgLuAzkv4lHU13TeeP90nTLiFrFwcgImrJQu+sNP05QP9WqqspY4FvSOpK9nd5h+x7iO2B/6o37Ub1kjWlvCnpm5K6pZoPlPTxJtZVf/6nyHZ230iv+zFkZ+3c29jMkq4g2zkNiYjXW7KRwH1k/yO7pr//RS2cH7JgP0/SYem0z+6S/lXSjkB3smCvTbX+B9kRv7UyB387ERHXkzUR3EB2ls1TZEdXgyPinZJJJwMDgCUR8WzJ/JPITge9NzVRzCI7KmzK78i+F3iJ7CP/GlrpY3gK7zuB/4yIhWRH0N8iC4SFZGeL1P3vjgNOkbRc0k1p2JfTNK+TtTGXfmrJw8Nk3298OdU9n2znM5vsrJZSPwH2T00Z/xMR68mCeiDZGT3LgNvJPi00pv78a4GTyV6rZcCPgC9GxAtNzP9fZEfqc0uuRfhWmdt5Tdq2V8k+Of5805M3FBE1ZH+nm8n+Zi+Ttd0TEbOB75N9gl0CHER2Fo+1srovdczMrCB8xG9mVjAOfjOzgnHwm5kVjIPfzKxgtombHPXs2TP69evX1mWYmW1Tpk+fviwiquoP3yaCv1+/ftTU1LR1GWZm2xRJjV5d7aYeM7OCcfCbmRVMrsEv6WuSnpc0S9I96XL7HpKmpF8BmiJp1zxrMDOzjeUW/JL2AkYB1RFxINm9t08n+6GFqRExgOzmYWX/bJ2ZmW25vJt6OgHd0u2Ctye7k+AwsvuAk56H51yDmZmVyC34I+LvZDcMW0B2O9eVEfEosHtELErTLAJ6NTa/pJGSaiTV1NbW5lWmmVnh5NnUsyvZ0f0HyX5kobuks8qdPyLGR0R1RFRXVTU4DdXMzDZTnk09x5P9wERtRLxL9rubRwJLJPUGSM9Lc6zBzMzqyTP4FwCHS9pekoDBwByy+8GPSNOMAB7MsQYzM6sntyt3I+IpSfcDM8h+qekZYDzZ73feJ+lcsp3Dpn7laYvpmi36JcB2K8b4dxjMiirXWzZExBhgTL3B75Ad/ZuZWRvwlbtmZgXj4DczKxgHv5lZwTj4zcwKxsG/hUYcPIIYEw0efXfuy8WHXcyrF7/KmivX8MqoV7hw0IWNLmPMp8Y0ugyAA3sdyOyvzmb5N5fztcO/9v4844aOY/QnfJsjM2s5B/8WemL+E5x+/+mcfv/pnPXAWbyz7h0Wr1pM546d+cHQH/BevMelj15K546d+eGJP6TPTn0aLOP+2fe/v4wLfnMBADMWzQDgik9cwep3V3Pns3fy3eO/S9dOXdm3574M/dBQbvzzjRXdVjNrHxz8W2jeinlMfH4iE5+fyJp1a+jSqQs/feandFD2p/37m3/nsVceY/GqxaxZt4Y169Y0WMbztc+/v4xunboBcFvNbQB079ydeSvmMW3hNDp37EzXTl258YQbGf3YaNauX1u5DTWzdsPB34q+cuhXWP/eesZPH89Lr7/ENx/7Jkd94ChevPBFDtnjEEY+NJJlby3b5DJGHjqSlWtWcvdzdwMw4dkJDN93OPeeci+T5kziyL2PpGunrkx6YVIlNsnM2iEHfyvZZ9d9GLzPYB55+RHmr5xPz+17ctGgi5i5eCbD7h3Gs0ue5eaTbmavHfdqchnH9juWD+/2Ye567i5Wv7sagEkvTKL/Tf2pHl/NGb86g+uPv56LH7mY6467jnkXz+Oxf3+MPXbYo1KbaWbtgIO/lXzl0K/QQR24teZWIAvxPjv14YE5DzD5xck8MOcBduqyE0fsfQQAXTp2oXOHzhst47zq84ANzTx1FqxcwPRF0zn/4+fz5IInWbt+LVd+8kqOvuNoAEYdNirvzTOzdiTXWzYURecOnTl74NnMXzGf38z9DQCvLH8FgLM+ehaLVi3izIPOBOCl118CYM1Va5i1dBYH3XoQAFXbVzF83+H8acGfmLV0VoN17NZtN0YNGsWg2wfRq3v2EwbnHHIO/Xv0Z8biGblvo5m1Hz7ibwWf3e+z9Oreix/P+DFBdhrm9EXTufR3l9KlYxduOekWunTqwgW/uYC/Lvlro8s455Bz2K7jdg2O9utce9y13PT0TSx7axmza2dzy19u4bIjLuONt9/g5qdvzm3bzKz9UcTWf5fG6urqqKmp2ax5fXfOxvnunGbtn6TpEVFdf7iP+M3MCsbBb2ZWMA5+M7OCcfCbmRVMbsEv6SOSZpY83pR0iaQekqZImpued82rBjMzayi34I+IFyNiYEQMBA4F3gImAaOBqRExAJia+s3MrEIq1dQzGPhbRMwHhgET0vAJwPAK1WBmZlQu+E8H7kndu0fEIoD03KtCNZiZGRUIfknbAScDv2zhfCMl1Uiqqa2tzac4M7MCqsQR/4nAjIhYkvqXSOoNkJ6XNjZTRIyPiOqIqK6qqqpAmWZmxVCJ4D+DDc08AJOBEal7BPBgBWowM7Mk1+CXtD0wBHigZPBYYIikuWnc2DxrMDOzjeV6W+aIeAvYrd6w18nO8jEzszbgK3fNzArGwW9mVjAOfjOzgnHwm5kVjIPfzKxgHPxmZgXj4DczKxgHv5lZwTj4zcwKxsFvZlYwDn4zs4Jx8JuZFYyD38ysYBz8ZmYF4+A3MysYB7+ZWcE4+M3MCsbBb2ZWMHn/5u4uku6X9IKkOZKOkNRD0hRJc9PzrnnWYGZmG8v7iH8c8EhE7AscDMwBRgNTI2IAMDX1m5lZheQW/JJ2Ao4GfgIQEWsjYgUwDJiQJpsADM+rBjMzayjPI/59gFrgZ5KekXS7pO7A7hGxCCA992psZkkjJdVIqqmtrc2xTDOzYskz+DsBHwNujYhDgNW0oFknIsZHRHVEVFdVVeVVo5lZ4eQZ/K8Br0XEU6n/frIdwRJJvQHS89IcazAzs3pyC/6IWAwslPSRNGgwMBuYDIxIw0YAD+ZVg5mZNdQp5+VfBPxC0nbAK8B/kO1s7pN0LrAAODXnGszMrESuwR8RM4HqRkYNznO9ZmbWNF+5a2ZWMA5+M7OCcfCbmRWMg9/MrGAc/GZmBePgNzMrGAe/mVnBOPjNzArGwW9mVjAOfjOzgnHwm5kVjIPfzKxgHPxmZgXj4DczKxgHv5lZwTj4zcwKxsFvZlYwuf4Cl6R5wD+B9cC6iKiW1AOYCPQD5gGnRcTyPOswM7MNKnHEf2xEDIyIup9gHA1MjYgBwNTUb2ZmFdIWTT3DgAmpewIwvA1qMDMrrLyDP4BHJU2XNDIN2z0iFgGk516NzShppKQaSTW1tbU5l2lmVhy5tvEDR0XEPyT1AqZIeqHcGSNiPDAeoLq6OvIq0MysaHI94o+If6TnpcAkYBCwRFJvgPS8NM8azMxsY7kFv6Tuknas6wZOAGYBk4ERabIRwIN51WBmZg3l2dSzOzBJUt167o6IRyT9BbhP0rnAAuDUHGswM7N6cgv+iHgFOLiR4a8Dg/Nar5mZbZqv3DUzK5iygl/SUeUMMzOzrV+5R/w/LHOYmZlt5TbZxi/pCOBIoErSpSWjdgI65lmYmZnlo7kvd7cDdkjT7Vgy/E3glLyKMjOz/Gwy+CPiCeAJSXdExPwK1WRmZjkq93TOLpLGk91K+f15IuK4PIoyM7P8lBv8vwRuA24nu7e+mZlto8oN/nURcWuulZiZWUWUezrnQ5K+Kqm3pB51j1wrMzOzXJR7xF93U7XLS4YFsE/rlmNmZnkrK/gj4oN5F2JmZpVR7i0btpd0VTqzB0kDJH0639LMzCwP5bbx/wxYS3YVL8BrwHW5VGRmZrkqN/j7R8T1wLsAEfE2oNyqMjOz3JQb/GsldSP7QhdJ/YF3cqvKzMxyU+5ZPWOAR4C9Jf0COAo4O6+izMwsP+We1TNF0gzgcLImnosjYlk580rqCNQAf4+IT6fz/yeS3f5hHnBaRCzfjNrNzGwzlHtWz7+RXb37cET8GlgnaXiZ67gYmFPSPxqYGhEDgKmp38zMKqTcNv4xEbGyriciVpA1/2ySpD7Av5Ld46fOMGBC6p4AlLsDMTOzVlBu8Dc2XTnNRD8AvgG8VzJs94hYBJCee5VZg5mZtYJyg79G0o2S+kvaR9J/A9M3NUO6wGtpRGxyuk3MP1JSjaSa2trazVmEmZk1otzgv4jsAq6JwH3A28AFzcxzFHCypHnAvcBxku4ClkjqDZCelzY2c0SMj4jqiKiuqqoqs0wzM2tOs8016aycByPi+JYsOCKuAK5IyzgG+HpEnCXpe2Q3fRubnh9sadFmZrb5mj3ij4j1wFuSdm6ldY4FhkiaCwxJ/WZmViHlXsC1BnhO0hRgdd3AiBhVzswR8TjweOp+HRjcoirNzKzVlBv8D6eHmZlt48q9cndCulfPByLixZxrMjOzHJV75e5ngJlk9+tB0kBJk/MszMzM8lHu6ZxXA4OAFQARMRPwr3KZmW2Dyg3+daW3bEiitYsxM7P8lfvl7ixJXwA6ShoAjAKm5VeWmZnlpSVX7h5A9uMrdwMrgUvyKsrMzPKzySN+SV2B84APAc8BR0TEukoUZmZm+WjuiH8CUE0W+icCN+RekZmZ5aq5Nv79I+IgAEk/AZ7OvyQzM8tTc0f879Z1uInHzKx9aO6I/2BJb6ZuAd1Sv4CIiJ1yrc7MzFrdJoM/IjpWqhAzM6uMck/nNDOzdsLBb2ZWMA5+M7OCcfCbmRWMg9/MrGByC35JXSU9LelZSc9LuiYN7yFpiqS56XnXvGowM7OG8jzifwc4LiIOBgYCQyUdDowGpkbEAGBq6jczswrJLfgjsyr1dk6PAIaR3QOI9Dw8rxrMzKyhXNv4JXWUNBNYCkyJiKeA3SNiEUB67tXEvCMl1Uiqqa2tzbNMM7NCyTX4I2J9RAwE+gCDJB3YgnnHR0R1RFRXVVXlV6SZWcFU5KyeiFgBPA4MBZZI6g2QnpdWogYzM8vkeVZPlaRdUnc34HjgBWAyMCJNNgJ4MK8azMysoXJ/c3dz9AYmSOpItoO5LyJ+LenPwH2SzgUWAKfmWIOZmdWTW/BHxF+BQxoZ/jowOK/1mpnZpvnKXTOzgnHwm5kVjIPfzKxgHPxmZgXj4DczKxgHv5lZwTj4zcwKxsFvZlYwDn4zs4Jx8JuZFYyD38ysYBz8ZmYF4+A3MysYB7+ZWcE4+M3MCsbBb2ZWMA5+M7OCye0XuCTtDdwJ7AG8B4yPiHGSegATgX7APOC0iFieVx1mtg2Q2rqCrVdEqy8yzyP+dcBlEbEfcDhwgaT9gdHA1IgYAExN/WZmViG5BX9ELIqIGan7n8AcYC9gGDAhTTYBGJ5XDWZm1lBF2vgl9SP74fWngN0jYhFkOwegVxPzjJRUI6mmtra2EmWamRVC7sEvaQfgV8AlEfFmufNFxPiIqI6I6qqqqvwKNDMrmFyDX1JnstD/RUQ8kAYvkdQ7je8NLM2zBjMz21huwS9JwE+AORFxY8moycCI1D0CeDCvGszMAPjQh+D3v4dly+DNN+HRR2GffbJx48bB4sXZ2TMPPdT0Mnr2hGeegVWrsmU8/jgccEA27sADYfZsWL4cvva1DfOMGwejt77zV/I84j8K+HfgOEkz0+MkYCwwRNJcYEjqNzPLz157QYcOMGYM/OxnMGQI3H77hvH33lvecn77W/jqV+HWW+FTn4Ib0zHtFVfA6tVw553w3e9C166w774wdOiGabYiuZ3HHxF/Apo6OXdwXus1M2tg2jQ45pgN/WeeueFo/eKLoW/f7HlTli2Dq66CHj1gyRL4xjfgvfeycd27w7x52XpGjcqC/8Ybs6P9tWvz2KItklvwm5ltNd59d0P3oYfCbrvB/fe3fDkHHQQzZ2bdr70Gl1ySdU+YAPfdB6ecApMmwZFHZuE/adKW154D37LBzIrjwx+GBx+EV1+Fiy5q+fwvvwwnnJAd+e+5Z3bUD1nA9+8P1dVwxhlw/fXZJ4jrrss+CTz2GOyxR6tuypZw8JtZMey3HzzxBKxbB8cdl32h25wuXaBz5w39q1fDlCnwne/AwoVw2mkbxi1YANOnw/nnw5NPZk08V14JRx+djR81qnW3Zwu4qcfM2r8+fbKzcHr0yI7WDzsse0ycCCedlJ2VA7D33nDuudkO4uWXYc0amDUra+I5+2wYODBr6vnoR7PvBZ5+euP17LZbFvCDBkGvdG3qOedknwZmzKjkFm+Sg9/M2r/+/TcE8diSEwknToTLL9/wxe/BB2dn+5x9dhb8pWprs53Eeedlp3Q+9BBceunG01x7Ldx0U/ZF8LJlcMstcNll8NJLcPPNeW1diylyuPNba6uuro6amprNmlfX+K5/jYkxW//rbgXiu3M2bQsyWtL0iKiuP9xt/GZmBePgNzMrGAe/mVnBOPjNzArGwW9mVjAOfjOzgnHwm5kVjIPfzKxgHPxmZgXj4DczKxgHv5lZweT5m7s/lbRU0qySYT0kTZE0Nz3vmtf6zcyscXke8d8BDK03bDQwNSIGAFNTv5mZVVBuwR8RfwTeqDd4GDAhdU8Ahue1fjMza1yl2/h3j4hFAOm5V1MTShopqUZSTW1tbcUKNDNr77baL3cjYnxEVEdEdVVVVVuXY2bWblQ6+JdI6g2QnpdWeP1mZoVX6eCfDIxI3SOAByu8fjOzwsvzdM57gD8DH5H0mqRzgbHAEElzgSGp38zMKii3H1uPiDOaGDU4r3WamVnzttovd83MLB8OfjOzgnHwm5kVjIPfzKxgHPxmZgXj4DczKxgHv5lZwTj4zcwKxsFvZlYwDn4zs4Jx8JuZFYyD38ysYBz8ZmYF4+A3MysYB7+ZWcE4+M3MCsbBb2ZWMA5+M7OCaZPglzRU0ouSXpY0ui1qMDMrqooHv6SOwC3AicD+wBmS9q90HWZmRdUWR/yDgJcj4pWIWAvcCwxrgzrMzAqpUxuscy9gYUn/a8Bh9SeSNBIYmXpXSXqxArXlrSewrK2LANDVausSzLZWW837FABt0Xu1b2MD2yL4G9uKaDAgYjwwPv9yKkdSTURUt3UdZta0IrxP26Kp5zVg75L+PsA/2qAOM7NCaovg/wswQNIHJW0HnA5MboM6zMwKqeJNPRGxTtKFwO+AjsBPI+L5StfRRtpV05VZO9Xu36eKaNC8bmZm7Ziv3DUzKxgHv5lZwTj4W0jSekkzJc2S9JCkXZqZfrivTDYrX8l77HlJz0q6VFKHNK5a0k1NzDdPUs9mln2HpGNS9yWStm9iusfTbWWelfQXSQObWe5ASSeVtYFbAQd/y70dEQMj4kDgDeCCZqYfTnZrirJJaovrK8y2FnXvsQOAIcBJwBiAiKiJiFGttJ5LgEaDPzkzIg4GfgR8r5llDSSrs2zKtEkGO/i3zJ/JrkRGUn9Jj0iaLulJSftKOhI4GfheOoLpn44kqtM8PSXNS91nS/qlpIeAR1P/A2mZcyVd30bbaNZmImIp2RX8F6agPEbSrwEk7SbpUUnPSPq/pItDJfWTNEfSj9OnhkcldUuLXAmslTQK2BP4g6Q/NFNG6fu8u6Sfpk8Bz0galk5L/z/A59P7/POSrpb09boFpBaCfiW1/QiYAXxyE7XmxsG/mdLN5gaz4RqE8cBFEXEo8HXgRxExLY2/PB3B/K2ZxR4BjIiI41L/QODzwEFk/1R7NzmnWTsVEa+QZVWveqPGAH+KiEPI3mcfKBk3ALglfWpYAXwuLeviiJgWETeRXTh6bEQc20wJQ4H/Sd1XAr+PiI8Dx5J9EugMfBuYmN7nE5tZ3keAO1Pd85uqNU9uUmi5bpJmAv2A6cAUSTsARwK/1Ib7anTZjGVPiYg3SvqnRsRKAEmzye67sbDROc3at8Zu9XI08FmAiHhY0vKSca9GxMzUPZ3s/dpSv5DUnex6o4+lYScAJ5cczXdl4x1OOeZHxP+2cq0t4iP+lns7IgaShfB2ZG38HYAVaW9f99ivifnXseHv3rXeuNX1+t8p6V6Pd9RWQJL2Ifv/X9rI6KYuRGqN986ZwAeBu8luJQ/ZDuhzJe/zD0TEnEbmLX2fw8bv9TZ/nzv4N1M6Eh9F1qzzNvCqpFPh/S9tDk6T/hPYsWTWecChqfuUylRrtm2SVAXcBtwcDa82/SNZOCPpRGDXFi6+/nuzgYh4F7gKOFzSfmR3HLhI6aO9pEOaWNY80qcESR8j24FsNRz8WyAingGeJbvf0JnAuZKeBZ5nw28M3Atcnr4I6g/cAJwvaRrZ7V/NbGPd6k7nBB4DHgWuaWS6a4CjJc0ga4JZ0ML1jAd+29yXuxHxNvB9soO8a8na9P8qaVbqB/gDsH/dl7vAr4AeqVn4fOClFtaWK9+ywcysYHzEb2ZWMA5+M7OCcfCbmRWMg9/MrGAc/GZmBePgNzMrGAe/mVnB/H8qDxrDnkKIKgAAAABJRU5ErkJggg=="/>
          <p:cNvSpPr>
            <a:spLocks noChangeAspect="1" noChangeArrowheads="1"/>
          </p:cNvSpPr>
          <p:nvPr/>
        </p:nvSpPr>
        <p:spPr bwMode="auto">
          <a:xfrm>
            <a:off x="6144252" y="261468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46" y="1229720"/>
            <a:ext cx="4113992" cy="2600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3" y="3850783"/>
            <a:ext cx="4124325" cy="2628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46242" y="4031087"/>
            <a:ext cx="4958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2140 Female and 1260 Male students enrolled between 2005 to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Overall attrition rate is 21%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475 Female and 248 Male (Total of 723) students didn’t return back to 2</a:t>
            </a:r>
            <a:r>
              <a:rPr lang="en-IN" baseline="30000" dirty="0" smtClean="0">
                <a:latin typeface="Bookman Old Style" panose="02050604050505020204" pitchFamily="18" charset="0"/>
              </a:rPr>
              <a:t>nd</a:t>
            </a:r>
            <a:r>
              <a:rPr lang="en-IN" dirty="0" smtClean="0">
                <a:latin typeface="Bookman Old Style" panose="02050604050505020204" pitchFamily="18" charset="0"/>
              </a:rPr>
              <a:t> Year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3" y="1268837"/>
            <a:ext cx="4210050" cy="2619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3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Data Insights </a:t>
            </a:r>
            <a:r>
              <a:rPr lang="en-IN" sz="3200" dirty="0">
                <a:latin typeface="Bookman Old Style" panose="02050604050505020204" pitchFamily="18" charset="0"/>
              </a:rPr>
              <a:t>and EDA continued</a:t>
            </a:r>
            <a:r>
              <a:rPr lang="en-IN" sz="3200" dirty="0" smtClean="0">
                <a:latin typeface="Bookman Old Style" panose="02050604050505020204" pitchFamily="18" charset="0"/>
              </a:rPr>
              <a:t>..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52" y="1464972"/>
            <a:ext cx="7476320" cy="3493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252" y="5447764"/>
            <a:ext cx="840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ookman Old Style" panose="02050604050505020204" pitchFamily="18" charset="0"/>
              </a:rPr>
              <a:t>Attrition Rate seems to be constant across various sessions and both Gender ~ 21%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0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11" y="367007"/>
            <a:ext cx="8596668" cy="56237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Data Insights </a:t>
            </a:r>
            <a:r>
              <a:rPr lang="en-IN" dirty="0" smtClean="0">
                <a:latin typeface="Bookman Old Style" panose="02050604050505020204" pitchFamily="18" charset="0"/>
              </a:rPr>
              <a:t>and EDA continued</a:t>
            </a:r>
            <a:r>
              <a:rPr lang="en-IN" dirty="0">
                <a:latin typeface="Bookman Old Style" panose="02050604050505020204" pitchFamily="18" charset="0"/>
              </a:rPr>
              <a:t>..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1" y="1245023"/>
            <a:ext cx="4293911" cy="38814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26" y="1245024"/>
            <a:ext cx="3960906" cy="3881437"/>
          </a:xfrm>
        </p:spPr>
      </p:pic>
      <p:sp>
        <p:nvSpPr>
          <p:cNvPr id="7" name="TextBox 6"/>
          <p:cNvSpPr txBox="1"/>
          <p:nvPr/>
        </p:nvSpPr>
        <p:spPr>
          <a:xfrm>
            <a:off x="672911" y="5027809"/>
            <a:ext cx="9300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Management &amp; Business Studies, Pure Science, Humanities, Nursing and </a:t>
            </a:r>
            <a:r>
              <a:rPr lang="en-IN" dirty="0" err="1" smtClean="0">
                <a:latin typeface="Bookman Old Style" panose="02050604050505020204" pitchFamily="18" charset="0"/>
              </a:rPr>
              <a:t>Art,Music</a:t>
            </a:r>
            <a:r>
              <a:rPr lang="en-IN" dirty="0" smtClean="0">
                <a:latin typeface="Bookman Old Style" panose="02050604050505020204" pitchFamily="18" charset="0"/>
              </a:rPr>
              <a:t> &amp; Theatre are the major streams for Admission and Attrition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Undeclared stream account for 10 to 16% of total admission and </a:t>
            </a:r>
            <a:r>
              <a:rPr lang="en-IN" dirty="0" smtClean="0">
                <a:latin typeface="Bookman Old Style" panose="02050604050505020204" pitchFamily="18" charset="0"/>
              </a:rPr>
              <a:t>attrition (23% in 2007-08)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7177" y="6406487"/>
            <a:ext cx="643089" cy="392053"/>
          </a:xfrm>
        </p:spPr>
        <p:txBody>
          <a:bodyPr/>
          <a:lstStyle/>
          <a:p>
            <a:fld id="{6FF9F0C5-380F-41C2-899A-BAC0F0927E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95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1309</TotalTime>
  <Words>1398</Words>
  <Application>Microsoft Office PowerPoint</Application>
  <PresentationFormat>Widescreen</PresentationFormat>
  <Paragraphs>233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Trebuchet MS</vt:lpstr>
      <vt:lpstr>Wingdings 3</vt:lpstr>
      <vt:lpstr>Facet</vt:lpstr>
      <vt:lpstr>Package</vt:lpstr>
      <vt:lpstr>Microsoft Excel Macro-Enabled Worksheet</vt:lpstr>
      <vt:lpstr>Capstone Project Student’s Early Attrition Modelling for Clearwater State University   </vt:lpstr>
      <vt:lpstr>Table of Content</vt:lpstr>
      <vt:lpstr>Executive Summary</vt:lpstr>
      <vt:lpstr>Problem Statement</vt:lpstr>
      <vt:lpstr>Data Pre-processing &amp; Feature Engineering</vt:lpstr>
      <vt:lpstr>Data Pre-processing &amp; Feature Engineering continued.. (Missing value, Zero-value and Outlier handling)</vt:lpstr>
      <vt:lpstr>Data Insights and EDA </vt:lpstr>
      <vt:lpstr>Data Insights and EDA continued..</vt:lpstr>
      <vt:lpstr>Data Insights and EDA continued..</vt:lpstr>
      <vt:lpstr>Data Insights and EDA continued..</vt:lpstr>
      <vt:lpstr>Data Insights and EDA continued..</vt:lpstr>
      <vt:lpstr>PowerPoint Presentation</vt:lpstr>
      <vt:lpstr>Key Drivers / Feature Selection</vt:lpstr>
      <vt:lpstr>Key Drivers / Feature Selection</vt:lpstr>
      <vt:lpstr>Methodology Used </vt:lpstr>
      <vt:lpstr>Main Results  </vt:lpstr>
      <vt:lpstr>Conclusion</vt:lpstr>
      <vt:lpstr>Recommendations to University </vt:lpstr>
      <vt:lpstr>Recommendations to University (continued) </vt:lpstr>
      <vt:lpstr>Appendix-A</vt:lpstr>
      <vt:lpstr>Appendix-A</vt:lpstr>
      <vt:lpstr>Appendix-B (Confusion Matrix)</vt:lpstr>
      <vt:lpstr>Appendix-C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Student’s Early Attrition Modelling for Clearwater State University   </dc:title>
  <dc:creator>Lenovo</dc:creator>
  <cp:lastModifiedBy>Lenovo</cp:lastModifiedBy>
  <cp:revision>92</cp:revision>
  <dcterms:created xsi:type="dcterms:W3CDTF">2020-10-28T12:57:22Z</dcterms:created>
  <dcterms:modified xsi:type="dcterms:W3CDTF">2020-11-02T12:43:26Z</dcterms:modified>
</cp:coreProperties>
</file>