
<file path=[Content_Types].xml><?xml version="1.0" encoding="utf-8"?>
<Types xmlns="http://schemas.openxmlformats.org/package/2006/content-types">
  <Default Extension="png" ContentType="image/png"/>
  <Default Extension="tmp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57" r:id="rId5"/>
    <p:sldId id="258" r:id="rId6"/>
    <p:sldId id="311" r:id="rId7"/>
    <p:sldId id="312" r:id="rId8"/>
    <p:sldId id="289" r:id="rId9"/>
    <p:sldId id="290" r:id="rId10"/>
    <p:sldId id="291" r:id="rId11"/>
    <p:sldId id="292" r:id="rId12"/>
    <p:sldId id="293" r:id="rId13"/>
    <p:sldId id="295" r:id="rId14"/>
    <p:sldId id="296" r:id="rId15"/>
    <p:sldId id="298" r:id="rId16"/>
    <p:sldId id="299" r:id="rId17"/>
    <p:sldId id="301" r:id="rId18"/>
    <p:sldId id="302" r:id="rId19"/>
    <p:sldId id="303" r:id="rId20"/>
    <p:sldId id="304" r:id="rId21"/>
    <p:sldId id="305" r:id="rId22"/>
    <p:sldId id="315" r:id="rId23"/>
    <p:sldId id="307" r:id="rId24"/>
    <p:sldId id="308" r:id="rId25"/>
    <p:sldId id="309" r:id="rId26"/>
    <p:sldId id="310" r:id="rId27"/>
    <p:sldId id="314" r:id="rId28"/>
    <p:sldId id="278" r:id="rId29"/>
    <p:sldId id="279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0075B0"/>
    <a:srgbClr val="00547E"/>
    <a:srgbClr val="0093DD"/>
    <a:srgbClr val="FFFFFF"/>
    <a:srgbClr val="69CAFB"/>
    <a:srgbClr val="44BDFA"/>
    <a:srgbClr val="0085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54" autoAdjust="0"/>
  </p:normalViewPr>
  <p:slideViewPr>
    <p:cSldViewPr snapToGrid="0" showGuides="1">
      <p:cViewPr>
        <p:scale>
          <a:sx n="100" d="100"/>
          <a:sy n="100" d="100"/>
        </p:scale>
        <p:origin x="-204" y="-78"/>
      </p:cViewPr>
      <p:guideLst>
        <p:guide orient="horz" pos="1419"/>
        <p:guide orient="horz" pos="4164"/>
        <p:guide orient="horz" pos="1171"/>
        <p:guide orient="horz" pos="3505"/>
        <p:guide orient="horz" pos="1685"/>
        <p:guide pos="2880"/>
        <p:guide pos="5616"/>
        <p:guide pos="144"/>
        <p:guide/>
        <p:guide pos="1104"/>
        <p:guide pos="1591"/>
        <p:guide pos="3024"/>
        <p:guide pos="14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-202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3DB0290-AD4D-4875-AE36-9B95EED37B23}" type="datetimeFigureOut">
              <a:rPr lang="en-US"/>
              <a:pPr>
                <a:defRPr/>
              </a:pPr>
              <a:t>12-Jan-17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392957E-9FAD-400F-965F-6B63005E9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2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4DB1155-23EC-48ED-968C-871B97B5CB18}" type="datetimeFigureOut">
              <a:rPr lang="en-US"/>
              <a:pPr>
                <a:defRPr/>
              </a:pPr>
              <a:t>12-Jan-17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08DA488-622B-4B03-89F7-0C7090BEF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90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E4AD956-EE4C-4A29-A06C-89DAA5C0B580}" type="slidenum">
              <a:rPr lang="en-US" altLang="en-US" smtClean="0">
                <a:latin typeface="Calibri" pitchFamily="34" charset="0"/>
              </a:rPr>
              <a:pPr/>
              <a:t>1</a:t>
            </a:fld>
            <a:endParaRPr lang="en-US" altLang="en-US" smtClean="0">
              <a:latin typeface="Calibri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3AF68AC0-2E5B-467A-BC42-D72B88F4B666}" type="datetime1">
              <a:rPr lang="en-US" smtClean="0"/>
              <a:pPr>
                <a:defRPr/>
              </a:pPr>
              <a:t>12-Jan-17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8DA488-622B-4B03-89F7-0C7090BEF1C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35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660EB3A-D604-4AB8-B6FE-517D58584C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569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/Content/Bulle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29" b="8450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457200" indent="-228600">
              <a:buFont typeface="Arial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32EA29C-C541-4170-82C5-9362BD02D0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029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Slide with Text -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423733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89CA7F7-F4C4-4DC2-8A57-21C659CD72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698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1EA9D3A-9DF0-413E-93DD-8C0E48055F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92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2D103BA-A63D-434B-BBAA-F783C63294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201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4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 flipH="1">
            <a:off x="-9525" y="1457325"/>
            <a:ext cx="2286000" cy="795338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 flipH="1">
            <a:off x="4572000" y="1457325"/>
            <a:ext cx="2286000" cy="795338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 flipH="1">
            <a:off x="6858000" y="1457325"/>
            <a:ext cx="2286000" cy="795338"/>
          </a:xfrm>
          <a:prstGeom prst="rect">
            <a:avLst/>
          </a:prstGeom>
          <a:solidFill>
            <a:srgbClr val="EB7E0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 flipH="1">
            <a:off x="2278063" y="1457325"/>
            <a:ext cx="2293937" cy="795338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 flipH="1" flipV="1">
            <a:off x="2278063" y="2252663"/>
            <a:ext cx="2293937" cy="3343275"/>
          </a:xfrm>
          <a:prstGeom prst="rect">
            <a:avLst/>
          </a:prstGeom>
          <a:solidFill>
            <a:srgbClr val="69CAF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 flipH="1" flipV="1">
            <a:off x="4572000" y="2252663"/>
            <a:ext cx="2286000" cy="3343275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 bwMode="auto">
          <a:xfrm flipH="1" flipV="1">
            <a:off x="-9525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Rectangle 19"/>
          <p:cNvSpPr/>
          <p:nvPr userDrawn="1"/>
        </p:nvSpPr>
        <p:spPr bwMode="auto">
          <a:xfrm flipH="1" flipV="1">
            <a:off x="6858000" y="2252663"/>
            <a:ext cx="2286000" cy="3343275"/>
          </a:xfrm>
          <a:prstGeom prst="rect">
            <a:avLst/>
          </a:prstGeom>
          <a:solidFill>
            <a:srgbClr val="FDD9B1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17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67713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7"/>
          </p:nvPr>
        </p:nvSpPr>
        <p:spPr>
          <a:xfrm>
            <a:off x="128017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67712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2CAF88E-6F27-44C8-9EA2-48A00F8046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1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3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C0BA471-DB2D-4668-BC07-75978C8F4B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66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2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6000" y="1457325"/>
            <a:ext cx="3400425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86425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71713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86425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0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C441B02-83F8-43C4-8D46-D305778B38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07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9D2AD7-9239-4C1F-A575-95B5CC0AD3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074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"/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.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.</a:t>
            </a:r>
          </a:p>
        </p:txBody>
      </p: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4" t="21" b="7971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E024804-5FE4-43EB-A3DC-CE9465AC98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609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AE39FDE-B22A-46FC-A160-90B07DD945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528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Option - Option 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-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C41715D-A6B8-40A7-95E6-CFD2F83C7A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620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295889-5643-4F2A-A2EA-6C57F8E41B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51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8708172-4FBD-4E30-AF6C-AEA3E3461C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686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EF7CF83-7D07-416B-9A2E-8A92D31C37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948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sz="1600">
              <a:solidFill>
                <a:srgbClr val="262626"/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pic>
        <p:nvPicPr>
          <p:cNvPr id="5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CC72EAB-1B23-42D4-AE30-1C46AF8970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62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/ Content /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C87B666-782D-45DF-B949-4849698477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44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0" y="161925"/>
            <a:ext cx="170656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52AEF1-4D88-4F1B-8FD8-9E21E3DC6E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7" r:id="rId1"/>
    <p:sldLayoutId id="2147484258" r:id="rId2"/>
    <p:sldLayoutId id="2147484259" r:id="rId3"/>
    <p:sldLayoutId id="2147484260" r:id="rId4"/>
    <p:sldLayoutId id="2147484261" r:id="rId5"/>
    <p:sldLayoutId id="2147484262" r:id="rId6"/>
    <p:sldLayoutId id="2147484263" r:id="rId7"/>
    <p:sldLayoutId id="2147484264" r:id="rId8"/>
    <p:sldLayoutId id="2147484265" r:id="rId9"/>
    <p:sldLayoutId id="2147484266" r:id="rId10"/>
    <p:sldLayoutId id="2147484267" r:id="rId11"/>
    <p:sldLayoutId id="2147484268" r:id="rId12"/>
    <p:sldLayoutId id="2147484269" r:id="rId13"/>
    <p:sldLayoutId id="2147484270" r:id="rId14"/>
    <p:sldLayoutId id="2147484271" r:id="rId15"/>
    <p:sldLayoutId id="2147484272" r:id="rId16"/>
    <p:sldLayoutId id="2147484273" r:id="rId17"/>
    <p:sldLayoutId id="2147484274" r:id="rId1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software/jir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26" Type="http://schemas.openxmlformats.org/officeDocument/2006/relationships/image" Target="../media/image57.jpeg"/><Relationship Id="rId3" Type="http://schemas.openxmlformats.org/officeDocument/2006/relationships/image" Target="../media/image34.png"/><Relationship Id="rId21" Type="http://schemas.openxmlformats.org/officeDocument/2006/relationships/image" Target="../media/image52.png"/><Relationship Id="rId7" Type="http://schemas.openxmlformats.org/officeDocument/2006/relationships/image" Target="../media/image38.jpe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5" Type="http://schemas.openxmlformats.org/officeDocument/2006/relationships/image" Target="../media/image56.png"/><Relationship Id="rId2" Type="http://schemas.openxmlformats.org/officeDocument/2006/relationships/image" Target="../media/image33.png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29" Type="http://schemas.openxmlformats.org/officeDocument/2006/relationships/image" Target="../media/image6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7.jpeg"/><Relationship Id="rId11" Type="http://schemas.openxmlformats.org/officeDocument/2006/relationships/image" Target="../media/image42.png"/><Relationship Id="rId24" Type="http://schemas.openxmlformats.org/officeDocument/2006/relationships/image" Target="../media/image55.jpe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23" Type="http://schemas.openxmlformats.org/officeDocument/2006/relationships/image" Target="../media/image54.jpeg"/><Relationship Id="rId28" Type="http://schemas.openxmlformats.org/officeDocument/2006/relationships/image" Target="../media/image59.png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jpeg"/><Relationship Id="rId22" Type="http://schemas.openxmlformats.org/officeDocument/2006/relationships/image" Target="../media/image53.png"/><Relationship Id="rId27" Type="http://schemas.openxmlformats.org/officeDocument/2006/relationships/image" Target="../media/image58.png"/><Relationship Id="rId30" Type="http://schemas.openxmlformats.org/officeDocument/2006/relationships/image" Target="../media/image61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tlassian.com/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9717" y="5736290"/>
            <a:ext cx="2017059" cy="376519"/>
          </a:xfrm>
        </p:spPr>
        <p:txBody>
          <a:bodyPr/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By ALM Team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048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67989D7-9D94-4B8A-A131-F16FC69DD6B1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  <p:pic>
        <p:nvPicPr>
          <p:cNvPr id="3" name="Picture 2" descr="https://www.atlassian.com/wac/software/jira/productLogo/imageBinary/jira_logo_landing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034" y="4894258"/>
            <a:ext cx="2298068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0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785201"/>
              </p:ext>
            </p:extLst>
          </p:nvPr>
        </p:nvGraphicFramePr>
        <p:xfrm>
          <a:off x="66675" y="1720850"/>
          <a:ext cx="1581150" cy="148336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Serv</a:t>
                      </a:r>
                      <a:r>
                        <a:rPr lang="en-US" sz="1800" b="1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ice Desk</a:t>
                      </a:r>
                      <a:endParaRPr lang="en-US" sz="1800" b="1" dirty="0" smtClean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Workflow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Agile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268528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Why </a:t>
                      </a:r>
                    </a:p>
                    <a:p>
                      <a:pPr algn="ctr"/>
                      <a:r>
                        <a:rPr lang="en-US" sz="2400" b="0" dirty="0" smtClean="0"/>
                        <a:t>Jira?</a:t>
                      </a:r>
                      <a:endParaRPr lang="en-US" sz="2400" b="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Tracking</a:t>
                      </a:r>
                      <a:endParaRPr lang="en-US" sz="24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Integration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Started </a:t>
                      </a:r>
                    </a:p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ound Diagonal Corner Rectangle 6"/>
          <p:cNvSpPr/>
          <p:nvPr/>
        </p:nvSpPr>
        <p:spPr>
          <a:xfrm>
            <a:off x="1714501" y="5145272"/>
            <a:ext cx="7219950" cy="1339702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2"/>
                </a:solidFill>
              </a:rPr>
              <a:t>Collect, service, and </a:t>
            </a:r>
            <a:r>
              <a:rPr lang="en-US" sz="2000" b="1" dirty="0" smtClean="0">
                <a:solidFill>
                  <a:schemeClr val="tx2"/>
                </a:solidFill>
              </a:rPr>
              <a:t>report: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dirty="0" smtClean="0"/>
              <a:t>JIRA </a:t>
            </a:r>
            <a:r>
              <a:rPr lang="en-US" dirty="0"/>
              <a:t>Service Desk delivers an intuitive interface, a revolutionary new take on SLAs, customizable team queues, real-time reporting, and </a:t>
            </a:r>
            <a:r>
              <a:rPr lang="en-US" dirty="0" smtClean="0"/>
              <a:t>more.</a:t>
            </a:r>
            <a:r>
              <a:rPr lang="en-US" dirty="0"/>
              <a:t> </a:t>
            </a:r>
          </a:p>
          <a:p>
            <a:r>
              <a:rPr lang="en-US" dirty="0"/>
              <a:t>S</a:t>
            </a:r>
            <a:r>
              <a:rPr lang="en-US" dirty="0" smtClean="0"/>
              <a:t>ervice </a:t>
            </a:r>
            <a:r>
              <a:rPr lang="en-US" dirty="0"/>
              <a:t>desk </a:t>
            </a:r>
            <a:r>
              <a:rPr lang="en-US" dirty="0" smtClean="0"/>
              <a:t>streamlines </a:t>
            </a:r>
            <a:r>
              <a:rPr lang="en-US" dirty="0"/>
              <a:t>customer requests and </a:t>
            </a:r>
            <a:r>
              <a:rPr lang="en-US" dirty="0" smtClean="0"/>
              <a:t>boosts team's </a:t>
            </a:r>
            <a:r>
              <a:rPr lang="en-US" dirty="0"/>
              <a:t>efficiency.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712" y="1685925"/>
            <a:ext cx="7211528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31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155026"/>
              </p:ext>
            </p:extLst>
          </p:nvPr>
        </p:nvGraphicFramePr>
        <p:xfrm>
          <a:off x="66675" y="1720850"/>
          <a:ext cx="1581150" cy="148336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 Desk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Workflow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Agile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696353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Why </a:t>
                      </a:r>
                    </a:p>
                    <a:p>
                      <a:pPr algn="ctr"/>
                      <a:r>
                        <a:rPr lang="en-US" sz="2400" b="0" dirty="0" smtClean="0"/>
                        <a:t>Jira?</a:t>
                      </a:r>
                      <a:endParaRPr lang="en-US" sz="2400" b="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Tracking</a:t>
                      </a:r>
                      <a:endParaRPr lang="en-US" sz="24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Integration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Started </a:t>
                      </a:r>
                    </a:p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Round Diagonal Corner Rectangle 7"/>
          <p:cNvSpPr/>
          <p:nvPr/>
        </p:nvSpPr>
        <p:spPr>
          <a:xfrm>
            <a:off x="1714501" y="5343525"/>
            <a:ext cx="7219950" cy="1141448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2"/>
                </a:solidFill>
              </a:rPr>
              <a:t>Workflows for teams of every </a:t>
            </a:r>
            <a:r>
              <a:rPr lang="en-US" sz="2000" b="1" dirty="0" smtClean="0">
                <a:solidFill>
                  <a:schemeClr val="tx2"/>
                </a:solidFill>
              </a:rPr>
              <a:t>size: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dirty="0" smtClean="0"/>
              <a:t>Workflow </a:t>
            </a:r>
            <a:r>
              <a:rPr lang="en-US" dirty="0"/>
              <a:t>is one of the most crucial ingredients to your success</a:t>
            </a:r>
            <a:r>
              <a:rPr lang="en-US" dirty="0" smtClean="0"/>
              <a:t>.</a:t>
            </a:r>
            <a:r>
              <a:rPr lang="en-US" dirty="0"/>
              <a:t> JIRA lets you take advantage of the best practices of leading software teams by importing a JIRA workflow from the </a:t>
            </a:r>
            <a:r>
              <a:rPr lang="en-US" dirty="0" err="1"/>
              <a:t>Atlassian</a:t>
            </a:r>
            <a:r>
              <a:rPr lang="en-US" dirty="0"/>
              <a:t> Marketplace.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1" y="1619251"/>
            <a:ext cx="72199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55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441738"/>
              </p:ext>
            </p:extLst>
          </p:nvPr>
        </p:nvGraphicFramePr>
        <p:xfrm>
          <a:off x="66675" y="1720850"/>
          <a:ext cx="1581150" cy="148336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 Desk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Workflow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Agile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851471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Why </a:t>
                      </a:r>
                    </a:p>
                    <a:p>
                      <a:pPr algn="ctr"/>
                      <a:r>
                        <a:rPr lang="en-US" sz="2400" b="0" dirty="0" smtClean="0"/>
                        <a:t>Jira?</a:t>
                      </a:r>
                      <a:endParaRPr lang="en-US" sz="2400" b="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Tracking</a:t>
                      </a:r>
                      <a:endParaRPr lang="en-US" sz="24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Integration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Started </a:t>
                      </a:r>
                    </a:p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ound Diagonal Corner Rectangle 6"/>
          <p:cNvSpPr/>
          <p:nvPr/>
        </p:nvSpPr>
        <p:spPr>
          <a:xfrm>
            <a:off x="1714501" y="5145272"/>
            <a:ext cx="7219950" cy="1339702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2"/>
                </a:solidFill>
              </a:rPr>
              <a:t>Agile project </a:t>
            </a:r>
            <a:r>
              <a:rPr lang="en-US" sz="2000" b="1" dirty="0" smtClean="0">
                <a:solidFill>
                  <a:schemeClr val="tx2"/>
                </a:solidFill>
              </a:rPr>
              <a:t>management: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dirty="0" smtClean="0"/>
              <a:t>JIRA</a:t>
            </a:r>
            <a:r>
              <a:rPr lang="en-US" dirty="0"/>
              <a:t> </a:t>
            </a:r>
            <a:r>
              <a:rPr lang="en-US" dirty="0" smtClean="0"/>
              <a:t>Agile</a:t>
            </a:r>
            <a:r>
              <a:rPr lang="en-US" dirty="0"/>
              <a:t> adds agile project management to the power of JIRA</a:t>
            </a:r>
            <a:r>
              <a:rPr lang="en-US" dirty="0" smtClean="0"/>
              <a:t>.</a:t>
            </a:r>
          </a:p>
          <a:p>
            <a:r>
              <a:rPr lang="en-US" dirty="0" smtClean="0"/>
              <a:t>Scrum </a:t>
            </a:r>
            <a:r>
              <a:rPr lang="en-US" dirty="0"/>
              <a:t>teams can plan their sprints and </a:t>
            </a:r>
            <a:r>
              <a:rPr lang="en-US" dirty="0" err="1"/>
              <a:t>kanban</a:t>
            </a:r>
            <a:r>
              <a:rPr lang="en-US" dirty="0"/>
              <a:t> teams can manage the flow of their work.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782" y="1746674"/>
            <a:ext cx="7274917" cy="331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07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187675"/>
              </p:ext>
            </p:extLst>
          </p:nvPr>
        </p:nvGraphicFramePr>
        <p:xfrm>
          <a:off x="66675" y="1720850"/>
          <a:ext cx="1581150" cy="148336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 Desk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Workflow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Agile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Mobile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809003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Why </a:t>
                      </a:r>
                    </a:p>
                    <a:p>
                      <a:pPr algn="ctr"/>
                      <a:r>
                        <a:rPr lang="en-US" sz="2400" b="0" dirty="0" smtClean="0"/>
                        <a:t>Jira?</a:t>
                      </a:r>
                      <a:endParaRPr lang="en-US" sz="2400" b="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Tracking</a:t>
                      </a:r>
                      <a:endParaRPr lang="en-US" sz="24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Integration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Started </a:t>
                      </a:r>
                    </a:p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ound Diagonal Corner Rectangle 6"/>
          <p:cNvSpPr/>
          <p:nvPr/>
        </p:nvSpPr>
        <p:spPr>
          <a:xfrm>
            <a:off x="1714501" y="5145272"/>
            <a:ext cx="7219950" cy="1339702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2"/>
                </a:solidFill>
              </a:rPr>
              <a:t>Effortlessly </a:t>
            </a:r>
            <a:r>
              <a:rPr lang="en-US" sz="2000" b="1" dirty="0" smtClean="0">
                <a:solidFill>
                  <a:schemeClr val="tx2"/>
                </a:solidFill>
              </a:rPr>
              <a:t>mobile: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dirty="0" smtClean="0"/>
              <a:t>JIRA's </a:t>
            </a:r>
            <a:r>
              <a:rPr lang="en-US" dirty="0"/>
              <a:t>mobile interface works </a:t>
            </a:r>
            <a:r>
              <a:rPr lang="en-US" dirty="0" smtClean="0"/>
              <a:t>in phone's </a:t>
            </a:r>
            <a:r>
              <a:rPr lang="en-US" dirty="0"/>
              <a:t>web browser via HTML5 – no separate download or installation </a:t>
            </a:r>
            <a:r>
              <a:rPr lang="en-US" dirty="0" smtClean="0"/>
              <a:t>. </a:t>
            </a:r>
          </a:p>
          <a:p>
            <a:r>
              <a:rPr lang="en-US" dirty="0" smtClean="0"/>
              <a:t>JIRA's </a:t>
            </a:r>
            <a:r>
              <a:rPr lang="en-US" dirty="0"/>
              <a:t>new mobile </a:t>
            </a:r>
            <a:r>
              <a:rPr lang="en-US" dirty="0" smtClean="0"/>
              <a:t>interface to quickly </a:t>
            </a:r>
            <a:r>
              <a:rPr lang="en-US" dirty="0"/>
              <a:t>find the most critical information </a:t>
            </a:r>
            <a:r>
              <a:rPr lang="en-US" dirty="0" smtClean="0"/>
              <a:t>and activity at fingertips</a:t>
            </a:r>
            <a:r>
              <a:rPr lang="en-US" dirty="0"/>
              <a:t>. 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601972"/>
            <a:ext cx="7238999" cy="3389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279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617175"/>
              </p:ext>
            </p:extLst>
          </p:nvPr>
        </p:nvGraphicFramePr>
        <p:xfrm>
          <a:off x="66675" y="1720850"/>
          <a:ext cx="1581150" cy="239268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Development</a:t>
                      </a:r>
                      <a:r>
                        <a:rPr lang="en-US" sz="1800" b="1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Workflow</a:t>
                      </a:r>
                      <a:endParaRPr lang="en-US" sz="1800" b="1" dirty="0" smtClean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endParaRPr lang="en-US" sz="1800" b="0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Hosted Code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Subvesrion</a:t>
                      </a:r>
                      <a:endParaRPr lang="en-US" sz="1800" b="0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Build and Release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019076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Why </a:t>
                      </a:r>
                    </a:p>
                    <a:p>
                      <a:pPr algn="ctr"/>
                      <a:r>
                        <a:rPr lang="en-US" sz="2400" b="0" dirty="0" smtClean="0"/>
                        <a:t>Jira?</a:t>
                      </a:r>
                      <a:endParaRPr lang="en-US" sz="2400" b="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Tracking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Integration</a:t>
                      </a:r>
                      <a:endParaRPr lang="en-US" sz="24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Started </a:t>
                      </a:r>
                    </a:p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ound Diagonal Corner Rectangle 6"/>
          <p:cNvSpPr/>
          <p:nvPr/>
        </p:nvSpPr>
        <p:spPr>
          <a:xfrm>
            <a:off x="1714501" y="5334000"/>
            <a:ext cx="7219950" cy="1150974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2"/>
                </a:solidFill>
              </a:rPr>
              <a:t>Flow through your software development:  </a:t>
            </a:r>
            <a:r>
              <a:rPr lang="en-US" dirty="0" smtClean="0"/>
              <a:t>Upgrade software </a:t>
            </a:r>
            <a:r>
              <a:rPr lang="en-US" dirty="0"/>
              <a:t>development workflow with JIRA, Stash, and </a:t>
            </a:r>
            <a:r>
              <a:rPr lang="en-US" dirty="0" smtClean="0"/>
              <a:t>Bamboo. No </a:t>
            </a:r>
            <a:r>
              <a:rPr lang="en-US" dirty="0"/>
              <a:t>longer will you fret over naming branches, creating pull requests, and running builds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Less focus on</a:t>
            </a:r>
            <a:r>
              <a:rPr lang="en-US" dirty="0"/>
              <a:t> </a:t>
            </a:r>
            <a:r>
              <a:rPr lang="en-US" dirty="0" smtClean="0"/>
              <a:t>non-development </a:t>
            </a:r>
            <a:r>
              <a:rPr lang="en-US" dirty="0"/>
              <a:t>tasks and get back to your code.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1" y="1563874"/>
            <a:ext cx="7305674" cy="365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16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435922"/>
              </p:ext>
            </p:extLst>
          </p:nvPr>
        </p:nvGraphicFramePr>
        <p:xfrm>
          <a:off x="66675" y="1720850"/>
          <a:ext cx="1581150" cy="239268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Development Workflow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endParaRPr lang="en-US" sz="1800" b="1" kern="1200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Hosted Code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Subvesrion</a:t>
                      </a:r>
                      <a:endParaRPr lang="en-US" sz="1800" b="0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Build and Release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471270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Why </a:t>
                      </a:r>
                    </a:p>
                    <a:p>
                      <a:pPr algn="ctr"/>
                      <a:r>
                        <a:rPr lang="en-US" sz="2400" b="0" dirty="0" smtClean="0"/>
                        <a:t>Jira?</a:t>
                      </a:r>
                      <a:endParaRPr lang="en-US" sz="2400" b="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Tracking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Integration</a:t>
                      </a:r>
                      <a:endParaRPr lang="en-US" sz="24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Started </a:t>
                      </a:r>
                    </a:p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ound Diagonal Corner Rectangle 6"/>
          <p:cNvSpPr/>
          <p:nvPr/>
        </p:nvSpPr>
        <p:spPr>
          <a:xfrm>
            <a:off x="1714501" y="5248274"/>
            <a:ext cx="7324724" cy="1236699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2"/>
                </a:solidFill>
              </a:rPr>
              <a:t>JIRA + Stash = </a:t>
            </a:r>
            <a:r>
              <a:rPr lang="en-US" sz="2000" b="1" dirty="0" err="1">
                <a:solidFill>
                  <a:schemeClr val="tx2"/>
                </a:solidFill>
              </a:rPr>
              <a:t>Git</a:t>
            </a:r>
            <a:r>
              <a:rPr lang="en-US" sz="2000" b="1" dirty="0">
                <a:solidFill>
                  <a:schemeClr val="tx2"/>
                </a:solidFill>
              </a:rPr>
              <a:t> at the speed of light: </a:t>
            </a:r>
            <a:r>
              <a:rPr lang="en-US" dirty="0" smtClean="0"/>
              <a:t>JIRA </a:t>
            </a:r>
            <a:r>
              <a:rPr lang="en-US" dirty="0"/>
              <a:t>and Stash have come together to boost the speed of </a:t>
            </a:r>
            <a:r>
              <a:rPr lang="en-US" dirty="0" err="1" smtClean="0"/>
              <a:t>Git</a:t>
            </a:r>
            <a:r>
              <a:rPr lang="en-US" dirty="0" smtClean="0"/>
              <a:t> workflows. </a:t>
            </a:r>
          </a:p>
          <a:p>
            <a:r>
              <a:rPr lang="en-US" dirty="0" smtClean="0"/>
              <a:t>Easy for team </a:t>
            </a:r>
            <a:r>
              <a:rPr lang="en-US" dirty="0"/>
              <a:t>to create, name, and merge your </a:t>
            </a:r>
            <a:r>
              <a:rPr lang="en-US" dirty="0" smtClean="0"/>
              <a:t>branches. </a:t>
            </a:r>
          </a:p>
          <a:p>
            <a:r>
              <a:rPr lang="en-US" dirty="0" smtClean="0"/>
              <a:t>Speed ups the development process. 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1" y="1515961"/>
            <a:ext cx="7324724" cy="363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57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136410"/>
              </p:ext>
            </p:extLst>
          </p:nvPr>
        </p:nvGraphicFramePr>
        <p:xfrm>
          <a:off x="66675" y="1720850"/>
          <a:ext cx="1581150" cy="239268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Development Workflow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endParaRPr lang="en-US" sz="1800" b="0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Hosted Code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Subvesrion</a:t>
                      </a:r>
                      <a:endParaRPr lang="en-US" sz="1800" b="0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Build and Release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665150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Why </a:t>
                      </a:r>
                    </a:p>
                    <a:p>
                      <a:pPr algn="ctr"/>
                      <a:r>
                        <a:rPr lang="en-US" sz="2400" b="0" dirty="0" smtClean="0"/>
                        <a:t>Jira?</a:t>
                      </a:r>
                      <a:endParaRPr lang="en-US" sz="2400" b="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Tracking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Integration</a:t>
                      </a:r>
                      <a:endParaRPr lang="en-US" sz="24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Started </a:t>
                      </a:r>
                    </a:p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ound Diagonal Corner Rectangle 6"/>
          <p:cNvSpPr/>
          <p:nvPr/>
        </p:nvSpPr>
        <p:spPr>
          <a:xfrm>
            <a:off x="1714501" y="5238750"/>
            <a:ext cx="7219950" cy="1246224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2"/>
                </a:solidFill>
              </a:rPr>
              <a:t>Up your </a:t>
            </a:r>
            <a:r>
              <a:rPr lang="en-US" sz="2000" b="1" dirty="0" err="1">
                <a:solidFill>
                  <a:schemeClr val="tx2"/>
                </a:solidFill>
              </a:rPr>
              <a:t>Git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sz="2000" b="1" dirty="0" smtClean="0">
                <a:solidFill>
                  <a:schemeClr val="tx2"/>
                </a:solidFill>
              </a:rPr>
              <a:t>with Stash and JIRA: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dirty="0"/>
              <a:t>Stash </a:t>
            </a:r>
            <a:r>
              <a:rPr lang="en-US" dirty="0" smtClean="0"/>
              <a:t>with JIRA </a:t>
            </a:r>
            <a:r>
              <a:rPr lang="en-US" dirty="0"/>
              <a:t>provides </a:t>
            </a:r>
            <a:r>
              <a:rPr lang="en-US" dirty="0" smtClean="0"/>
              <a:t>an </a:t>
            </a:r>
            <a:r>
              <a:rPr lang="en-US" dirty="0"/>
              <a:t>unparalleled development workflow for </a:t>
            </a:r>
            <a:r>
              <a:rPr lang="en-US" dirty="0" smtClean="0"/>
              <a:t>hosted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repositories. </a:t>
            </a:r>
          </a:p>
          <a:p>
            <a:r>
              <a:rPr lang="en-US" dirty="0" smtClean="0"/>
              <a:t>Integration </a:t>
            </a:r>
            <a:r>
              <a:rPr lang="en-US" dirty="0"/>
              <a:t>between </a:t>
            </a:r>
            <a:r>
              <a:rPr lang="en-US" dirty="0" smtClean="0"/>
              <a:t>Stash and </a:t>
            </a:r>
            <a:r>
              <a:rPr lang="en-US"/>
              <a:t>JIRA </a:t>
            </a:r>
            <a:r>
              <a:rPr lang="en-US" smtClean="0"/>
              <a:t>leads you </a:t>
            </a:r>
            <a:r>
              <a:rPr lang="en-US" dirty="0"/>
              <a:t>from issue to code to merge in </a:t>
            </a:r>
            <a:r>
              <a:rPr lang="en-US" dirty="0" smtClean="0"/>
              <a:t>seconds.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566" y="1552575"/>
            <a:ext cx="7261133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86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108784"/>
              </p:ext>
            </p:extLst>
          </p:nvPr>
        </p:nvGraphicFramePr>
        <p:xfrm>
          <a:off x="66675" y="1720850"/>
          <a:ext cx="1581150" cy="239268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Development Workflow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endParaRPr lang="en-US" sz="1800" b="0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Hosted Code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err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Subvesrion</a:t>
                      </a:r>
                      <a:endParaRPr lang="en-US" sz="1800" b="1" kern="1200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Build and Release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611080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Why </a:t>
                      </a:r>
                    </a:p>
                    <a:p>
                      <a:pPr algn="ctr"/>
                      <a:r>
                        <a:rPr lang="en-US" sz="2400" b="0" dirty="0" smtClean="0"/>
                        <a:t>Jira?</a:t>
                      </a:r>
                      <a:endParaRPr lang="en-US" sz="2400" b="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Tracking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Integration</a:t>
                      </a:r>
                      <a:endParaRPr lang="en-US" sz="24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Started </a:t>
                      </a:r>
                    </a:p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ound Diagonal Corner Rectangle 6"/>
          <p:cNvSpPr/>
          <p:nvPr/>
        </p:nvSpPr>
        <p:spPr>
          <a:xfrm>
            <a:off x="1714501" y="5076825"/>
            <a:ext cx="7219950" cy="1476375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2"/>
                </a:solidFill>
              </a:rPr>
              <a:t>JIRA + SVN, Perforce, or </a:t>
            </a:r>
            <a:r>
              <a:rPr lang="en-US" sz="2000" b="1" dirty="0" smtClean="0">
                <a:solidFill>
                  <a:schemeClr val="tx2"/>
                </a:solidFill>
              </a:rPr>
              <a:t>CVS: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dirty="0" smtClean="0"/>
              <a:t>Use </a:t>
            </a:r>
            <a:r>
              <a:rPr lang="en-US" dirty="0" err="1"/>
              <a:t>FishEye</a:t>
            </a:r>
            <a:r>
              <a:rPr lang="en-US" dirty="0"/>
              <a:t> for enhanced SCM integration </a:t>
            </a:r>
            <a:r>
              <a:rPr lang="en-US" dirty="0" smtClean="0"/>
              <a:t>with </a:t>
            </a:r>
            <a:r>
              <a:rPr lang="en-US" dirty="0"/>
              <a:t>Subversion, </a:t>
            </a:r>
            <a:r>
              <a:rPr lang="en-US" dirty="0" err="1"/>
              <a:t>Git</a:t>
            </a:r>
            <a:r>
              <a:rPr lang="en-US" dirty="0"/>
              <a:t>, Mercurial, and Perforce </a:t>
            </a:r>
            <a:r>
              <a:rPr lang="en-US" dirty="0" smtClean="0"/>
              <a:t> </a:t>
            </a:r>
            <a:r>
              <a:rPr lang="en-US" dirty="0"/>
              <a:t>including detailed commit graphs and statistics, recent code activity, and simple source code </a:t>
            </a:r>
            <a:r>
              <a:rPr lang="en-US" dirty="0" smtClean="0"/>
              <a:t>browsing.</a:t>
            </a:r>
            <a:r>
              <a:rPr lang="en-US" dirty="0"/>
              <a:t> W</a:t>
            </a:r>
            <a:r>
              <a:rPr lang="en-US" dirty="0" smtClean="0"/>
              <a:t>ith</a:t>
            </a:r>
            <a:r>
              <a:rPr lang="en-US" dirty="0"/>
              <a:t> Crucible's flexible review </a:t>
            </a:r>
            <a:r>
              <a:rPr lang="en-US" dirty="0" smtClean="0"/>
              <a:t>workflow </a:t>
            </a:r>
            <a:r>
              <a:rPr lang="en-US" dirty="0"/>
              <a:t>review code, discuss changes, share knowledge, and identify defects 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1" y="1521729"/>
            <a:ext cx="7219950" cy="344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06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886935"/>
              </p:ext>
            </p:extLst>
          </p:nvPr>
        </p:nvGraphicFramePr>
        <p:xfrm>
          <a:off x="66675" y="1720850"/>
          <a:ext cx="1581150" cy="239268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Development Workflow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endParaRPr lang="en-US" sz="1800" b="0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Hosted Code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Subversion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Build and Release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07559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Why </a:t>
                      </a:r>
                    </a:p>
                    <a:p>
                      <a:pPr algn="ctr"/>
                      <a:r>
                        <a:rPr lang="en-US" sz="2400" b="0" dirty="0" smtClean="0"/>
                        <a:t>Jira?</a:t>
                      </a:r>
                      <a:endParaRPr lang="en-US" sz="2400" b="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Tracking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Integration</a:t>
                      </a:r>
                      <a:endParaRPr lang="en-US" sz="24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Started </a:t>
                      </a:r>
                    </a:p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ound Diagonal Corner Rectangle 6"/>
          <p:cNvSpPr/>
          <p:nvPr/>
        </p:nvSpPr>
        <p:spPr>
          <a:xfrm>
            <a:off x="1714501" y="5145272"/>
            <a:ext cx="7219950" cy="1339702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2"/>
                </a:solidFill>
              </a:rPr>
              <a:t>Build notifications and release </a:t>
            </a:r>
            <a:r>
              <a:rPr lang="en-US" sz="2000" b="1" dirty="0" smtClean="0">
                <a:solidFill>
                  <a:schemeClr val="tx2"/>
                </a:solidFill>
              </a:rPr>
              <a:t>management: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dirty="0" smtClean="0"/>
              <a:t>Link continuous </a:t>
            </a:r>
            <a:r>
              <a:rPr lang="en-US" dirty="0"/>
              <a:t>integration server </a:t>
            </a:r>
            <a:r>
              <a:rPr lang="en-US" dirty="0" smtClean="0"/>
              <a:t>like</a:t>
            </a:r>
            <a:r>
              <a:rPr lang="en-US" dirty="0"/>
              <a:t> Bamboo or Jenkins </a:t>
            </a:r>
            <a:r>
              <a:rPr lang="en-US" dirty="0" smtClean="0"/>
              <a:t>to </a:t>
            </a:r>
            <a:r>
              <a:rPr lang="en-US" dirty="0"/>
              <a:t>connect issues with builds. </a:t>
            </a:r>
            <a:endParaRPr lang="en-US" dirty="0" smtClean="0"/>
          </a:p>
          <a:p>
            <a:r>
              <a:rPr lang="en-US" dirty="0" smtClean="0"/>
              <a:t>Bamboo displays latest </a:t>
            </a:r>
            <a:r>
              <a:rPr lang="en-US" dirty="0"/>
              <a:t>build status on </a:t>
            </a:r>
            <a:r>
              <a:rPr lang="en-US" dirty="0" smtClean="0"/>
              <a:t>dashboard and with on click release management streamlines the development process. 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6" y="1562100"/>
            <a:ext cx="71151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28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JIRA Hierarchy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6917241"/>
              </p:ext>
            </p:extLst>
          </p:nvPr>
        </p:nvGraphicFramePr>
        <p:xfrm>
          <a:off x="708025" y="3508375"/>
          <a:ext cx="8161338" cy="220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MS Org Chart" r:id="rId3" imgW="1765080" imgH="475920" progId="OrgPlusWOPX.4">
                  <p:embed followColorScheme="full"/>
                </p:oleObj>
              </mc:Choice>
              <mc:Fallback>
                <p:oleObj name="MS Org Chart" r:id="rId3" imgW="1765080" imgH="475920" progId="OrgPlusWOPX.4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025" y="3508375"/>
                        <a:ext cx="8161338" cy="220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4057359"/>
              </p:ext>
            </p:extLst>
          </p:nvPr>
        </p:nvGraphicFramePr>
        <p:xfrm>
          <a:off x="1524000" y="1722438"/>
          <a:ext cx="6858000" cy="142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MS Org Chart" r:id="rId5" imgW="2876400" imgH="596880" progId="OrgPlusWOPX.4">
                  <p:embed followColorScheme="full"/>
                </p:oleObj>
              </mc:Choice>
              <mc:Fallback>
                <p:oleObj name="MS Org Chart" r:id="rId5" imgW="2876400" imgH="596880" progId="OrgPlusWOPX.4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722438"/>
                        <a:ext cx="6858000" cy="1423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035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6238" y="1722438"/>
            <a:ext cx="7269162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What &amp; Why Jira?</a:t>
            </a:r>
          </a:p>
          <a:p>
            <a:pPr eaLnBrk="1" hangingPunct="1">
              <a:defRPr/>
            </a:pPr>
            <a:r>
              <a:rPr lang="en-US" dirty="0"/>
              <a:t>JIRA </a:t>
            </a:r>
            <a:r>
              <a:rPr lang="en-US" dirty="0" smtClean="0"/>
              <a:t>Products</a:t>
            </a:r>
          </a:p>
          <a:p>
            <a:pPr eaLnBrk="1" hangingPunct="1">
              <a:defRPr/>
            </a:pPr>
            <a:r>
              <a:rPr lang="en-US" dirty="0" smtClean="0"/>
              <a:t>Project Tracking</a:t>
            </a:r>
            <a:endParaRPr lang="en-US" dirty="0"/>
          </a:p>
          <a:p>
            <a:pPr eaLnBrk="1" hangingPunct="1">
              <a:defRPr/>
            </a:pPr>
            <a:r>
              <a:rPr lang="en-US" dirty="0" smtClean="0"/>
              <a:t>Code Integration</a:t>
            </a:r>
            <a:endParaRPr lang="en-US" dirty="0"/>
          </a:p>
          <a:p>
            <a:pPr eaLnBrk="1" hangingPunct="1">
              <a:defRPr/>
            </a:pPr>
            <a:r>
              <a:rPr lang="en-US" dirty="0" smtClean="0"/>
              <a:t>Get Started Fast</a:t>
            </a:r>
          </a:p>
          <a:p>
            <a:pPr eaLnBrk="1" hangingPunct="1">
              <a:defRPr/>
            </a:pPr>
            <a:r>
              <a:rPr lang="en-US" dirty="0"/>
              <a:t>JIRA </a:t>
            </a:r>
            <a:r>
              <a:rPr lang="en-US" dirty="0" smtClean="0"/>
              <a:t>Hierarchy</a:t>
            </a:r>
          </a:p>
          <a:p>
            <a:pPr eaLnBrk="1" hangingPunct="1">
              <a:defRPr/>
            </a:pPr>
            <a:r>
              <a:rPr lang="en-US" dirty="0" smtClean="0"/>
              <a:t>Agile Methodology with </a:t>
            </a:r>
            <a:r>
              <a:rPr lang="en-US" dirty="0" smtClean="0"/>
              <a:t>JIRA</a:t>
            </a:r>
          </a:p>
          <a:p>
            <a:pPr eaLnBrk="1" hangingPunct="1">
              <a:defRPr/>
            </a:pPr>
            <a:r>
              <a:rPr lang="en-US" dirty="0"/>
              <a:t>ALM Tools Integration (Open source)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Demo</a:t>
            </a:r>
          </a:p>
          <a:p>
            <a:pPr eaLnBrk="1" hangingPunct="1"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indent="0" eaLnBrk="1" hangingPunct="1">
              <a:buNone/>
              <a:defRPr/>
            </a:pP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C8274AD-7B8F-42FF-BC16-FA6CEC88D782}" type="slidenum">
              <a:rPr lang="en-US" altLang="en-US" smtClean="0">
                <a:solidFill>
                  <a:srgbClr val="262626"/>
                </a:solidFill>
              </a:rPr>
              <a:pPr/>
              <a:t>2</a:t>
            </a:fld>
            <a:endParaRPr lang="en-US" altLang="en-US" smtClean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08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231022"/>
              </p:ext>
            </p:extLst>
          </p:nvPr>
        </p:nvGraphicFramePr>
        <p:xfrm>
          <a:off x="66675" y="1720850"/>
          <a:ext cx="1581150" cy="175260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Scrum</a:t>
                      </a:r>
                      <a:r>
                        <a:rPr lang="en-US" sz="1800" b="1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and Kanban</a:t>
                      </a:r>
                      <a:endParaRPr lang="en-US" sz="1800" b="1" dirty="0" smtClean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Workflows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Importing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76228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Why </a:t>
                      </a:r>
                    </a:p>
                    <a:p>
                      <a:pPr algn="ctr"/>
                      <a:r>
                        <a:rPr lang="en-US" sz="2400" b="0" dirty="0" smtClean="0"/>
                        <a:t>Jira?</a:t>
                      </a:r>
                      <a:endParaRPr lang="en-US" sz="2400" b="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Tracking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Integration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Started </a:t>
                      </a:r>
                    </a:p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</a:t>
                      </a:r>
                      <a:endParaRPr lang="en-US" sz="24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7" name="Round Diagonal Corner Rectangle 6"/>
          <p:cNvSpPr/>
          <p:nvPr/>
        </p:nvSpPr>
        <p:spPr>
          <a:xfrm>
            <a:off x="1714501" y="5800725"/>
            <a:ext cx="7219950" cy="684248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2"/>
                </a:solidFill>
              </a:rPr>
              <a:t>Scrum or </a:t>
            </a:r>
            <a:r>
              <a:rPr lang="en-US" sz="2000" b="1" dirty="0" err="1">
                <a:solidFill>
                  <a:schemeClr val="tx2"/>
                </a:solidFill>
              </a:rPr>
              <a:t>kanban</a:t>
            </a:r>
            <a:r>
              <a:rPr lang="en-US" sz="2000" b="1" dirty="0">
                <a:solidFill>
                  <a:schemeClr val="tx2"/>
                </a:solidFill>
              </a:rPr>
              <a:t> in </a:t>
            </a:r>
            <a:r>
              <a:rPr lang="en-US" sz="2000" b="1" dirty="0" smtClean="0">
                <a:solidFill>
                  <a:schemeClr val="tx2"/>
                </a:solidFill>
              </a:rPr>
              <a:t>seconds: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dirty="0" smtClean="0"/>
              <a:t>With Jira Agile get scrum or </a:t>
            </a:r>
            <a:r>
              <a:rPr lang="en-US" dirty="0" err="1" smtClean="0"/>
              <a:t>kanban</a:t>
            </a:r>
            <a:r>
              <a:rPr lang="en-US" dirty="0" smtClean="0"/>
              <a:t> boards instantly when you create a new project. 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1" y="1628775"/>
            <a:ext cx="7362824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84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950024"/>
              </p:ext>
            </p:extLst>
          </p:nvPr>
        </p:nvGraphicFramePr>
        <p:xfrm>
          <a:off x="66675" y="1720850"/>
          <a:ext cx="1581150" cy="175260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Scrum and Kanban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Projects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Workflows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Importing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949787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Why </a:t>
                      </a:r>
                    </a:p>
                    <a:p>
                      <a:pPr algn="ctr"/>
                      <a:r>
                        <a:rPr lang="en-US" sz="2400" b="0" dirty="0" smtClean="0"/>
                        <a:t>Jira?</a:t>
                      </a:r>
                      <a:endParaRPr lang="en-US" sz="2400" b="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Tracking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Integration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Started </a:t>
                      </a:r>
                    </a:p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</a:t>
                      </a:r>
                      <a:endParaRPr lang="en-US" sz="24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7" name="Round Diagonal Corner Rectangle 6"/>
          <p:cNvSpPr/>
          <p:nvPr/>
        </p:nvSpPr>
        <p:spPr>
          <a:xfrm>
            <a:off x="1714501" y="5695950"/>
            <a:ext cx="7219950" cy="789024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2"/>
                </a:solidFill>
              </a:rPr>
              <a:t>Creating projects is a </a:t>
            </a:r>
            <a:r>
              <a:rPr lang="en-US" sz="2000" b="1" dirty="0" smtClean="0">
                <a:solidFill>
                  <a:schemeClr val="tx2"/>
                </a:solidFill>
              </a:rPr>
              <a:t>breeze: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dirty="0" smtClean="0"/>
              <a:t>Creating </a:t>
            </a:r>
            <a:r>
              <a:rPr lang="en-US" dirty="0"/>
              <a:t>a new project in JIRA is as easy as selecting from a list. You'll be ready to work in just a few clicks!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15" y="2314419"/>
            <a:ext cx="495369" cy="2229161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1" y="1609155"/>
            <a:ext cx="7219950" cy="398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49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502873"/>
              </p:ext>
            </p:extLst>
          </p:nvPr>
        </p:nvGraphicFramePr>
        <p:xfrm>
          <a:off x="66675" y="1720850"/>
          <a:ext cx="1581150" cy="175260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Scrum and Kanban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Workflows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Importing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670744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Why </a:t>
                      </a:r>
                    </a:p>
                    <a:p>
                      <a:pPr algn="ctr"/>
                      <a:r>
                        <a:rPr lang="en-US" sz="2400" b="0" dirty="0" smtClean="0"/>
                        <a:t>Jira?</a:t>
                      </a:r>
                      <a:endParaRPr lang="en-US" sz="2400" b="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Tracking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Integration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Started </a:t>
                      </a:r>
                    </a:p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</a:t>
                      </a:r>
                      <a:endParaRPr lang="en-US" sz="24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7" name="Round Diagonal Corner Rectangle 6"/>
          <p:cNvSpPr/>
          <p:nvPr/>
        </p:nvSpPr>
        <p:spPr>
          <a:xfrm>
            <a:off x="1714501" y="5534024"/>
            <a:ext cx="7219950" cy="950949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2"/>
                </a:solidFill>
              </a:rPr>
              <a:t>Find your perfect </a:t>
            </a:r>
            <a:r>
              <a:rPr lang="en-US" sz="2000" b="1" dirty="0" smtClean="0">
                <a:solidFill>
                  <a:schemeClr val="tx2"/>
                </a:solidFill>
              </a:rPr>
              <a:t>workflow: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dirty="0" smtClean="0"/>
              <a:t>No need </a:t>
            </a:r>
            <a:r>
              <a:rPr lang="en-US" dirty="0"/>
              <a:t>to create your workflow from scratch. Choose a workflow that's right for you from the </a:t>
            </a:r>
            <a:r>
              <a:rPr lang="en-US" dirty="0" err="1"/>
              <a:t>Atlassian</a:t>
            </a:r>
            <a:r>
              <a:rPr lang="en-US" dirty="0"/>
              <a:t> Marketplace.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1628775"/>
            <a:ext cx="7134226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169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042925"/>
              </p:ext>
            </p:extLst>
          </p:nvPr>
        </p:nvGraphicFramePr>
        <p:xfrm>
          <a:off x="66675" y="1720850"/>
          <a:ext cx="1581150" cy="175260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Scrum and Kanban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Workflows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Importing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751439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Why </a:t>
                      </a:r>
                    </a:p>
                    <a:p>
                      <a:pPr algn="ctr"/>
                      <a:r>
                        <a:rPr lang="en-US" sz="2400" b="0" dirty="0" smtClean="0"/>
                        <a:t>Jira?</a:t>
                      </a:r>
                      <a:endParaRPr lang="en-US" sz="2400" b="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Tracking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Integration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Started </a:t>
                      </a:r>
                    </a:p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</a:t>
                      </a:r>
                      <a:endParaRPr lang="en-US" sz="24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8" name="Round Diagonal Corner Rectangle 7"/>
          <p:cNvSpPr/>
          <p:nvPr/>
        </p:nvSpPr>
        <p:spPr>
          <a:xfrm>
            <a:off x="1714501" y="5657850"/>
            <a:ext cx="7219950" cy="827123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2"/>
                </a:solidFill>
              </a:rPr>
              <a:t>Import from your legacy </a:t>
            </a:r>
            <a:r>
              <a:rPr lang="en-US" sz="2000" b="1" dirty="0" smtClean="0">
                <a:solidFill>
                  <a:schemeClr val="tx2"/>
                </a:solidFill>
              </a:rPr>
              <a:t>tracker: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dirty="0" smtClean="0"/>
              <a:t>JIRA </a:t>
            </a:r>
            <a:r>
              <a:rPr lang="en-US" dirty="0"/>
              <a:t>imports issues and projects from virtually any bug tracker including Bugzilla, </a:t>
            </a:r>
            <a:r>
              <a:rPr lang="en-US" dirty="0" smtClean="0"/>
              <a:t>GitHub , </a:t>
            </a:r>
            <a:r>
              <a:rPr lang="en-US" dirty="0" err="1" smtClean="0"/>
              <a:t>Trac</a:t>
            </a:r>
            <a:r>
              <a:rPr lang="en-US" dirty="0" smtClean="0"/>
              <a:t> and </a:t>
            </a:r>
            <a:r>
              <a:rPr lang="en-US" dirty="0"/>
              <a:t>more.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1" y="1615282"/>
            <a:ext cx="7219950" cy="390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35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335777" y="1612958"/>
            <a:ext cx="2836229" cy="970686"/>
            <a:chOff x="3484029" y="1779178"/>
            <a:chExt cx="3805675" cy="1246342"/>
          </a:xfrm>
        </p:grpSpPr>
        <p:sp>
          <p:nvSpPr>
            <p:cNvPr id="73" name="Rounded Rectangle 72"/>
            <p:cNvSpPr/>
            <p:nvPr/>
          </p:nvSpPr>
          <p:spPr>
            <a:xfrm>
              <a:off x="3484029" y="1788584"/>
              <a:ext cx="1626770" cy="1236936"/>
            </a:xfrm>
            <a:prstGeom prst="roundRect">
              <a:avLst>
                <a:gd name="adj" fmla="val 0"/>
              </a:avLst>
            </a:prstGeom>
            <a:solidFill>
              <a:srgbClr val="50A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1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543864" y="1835949"/>
              <a:ext cx="1543593" cy="592769"/>
            </a:xfrm>
            <a:prstGeom prst="rect">
              <a:avLst/>
            </a:prstGeom>
            <a:noFill/>
          </p:spPr>
          <p:txBody>
            <a:bodyPr wrap="square" lIns="0" tIns="0" rIns="0" bIns="0" anchor="t" anchorCtr="1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500" b="1" dirty="0" smtClean="0">
                  <a:solidFill>
                    <a:schemeClr val="bg1"/>
                  </a:solidFill>
                  <a:latin typeface="Calibri"/>
                </a:rPr>
                <a:t>Requirements management</a:t>
              </a:r>
              <a:endParaRPr lang="en-US" sz="1500" b="1" dirty="0">
                <a:solidFill>
                  <a:schemeClr val="bg1"/>
                </a:solidFill>
                <a:latin typeface="Calibri"/>
              </a:endParaRPr>
            </a:p>
          </p:txBody>
        </p:sp>
        <p:grpSp>
          <p:nvGrpSpPr>
            <p:cNvPr id="283" name="Group 282"/>
            <p:cNvGrpSpPr/>
            <p:nvPr/>
          </p:nvGrpSpPr>
          <p:grpSpPr>
            <a:xfrm>
              <a:off x="3736346" y="2474633"/>
              <a:ext cx="1337222" cy="315627"/>
              <a:chOff x="2881467" y="2545131"/>
              <a:chExt cx="1337222" cy="315627"/>
            </a:xfrm>
          </p:grpSpPr>
          <p:sp>
            <p:nvSpPr>
              <p:cNvPr id="268" name="Rounded Rectangle 267"/>
              <p:cNvSpPr/>
              <p:nvPr/>
            </p:nvSpPr>
            <p:spPr>
              <a:xfrm>
                <a:off x="2881467" y="2545131"/>
                <a:ext cx="1337222" cy="31562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28575"/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t" anchorCtr="1"/>
              <a:lstStyle/>
              <a:p>
                <a:endParaRPr lang="en-US" sz="900" b="1" kern="0" dirty="0">
                  <a:solidFill>
                    <a:srgbClr val="1F497D">
                      <a:lumMod val="60000"/>
                      <a:lumOff val="40000"/>
                      <a:alpha val="45000"/>
                    </a:srgbClr>
                  </a:solidFill>
                  <a:latin typeface="Calibri"/>
                </a:endParaRPr>
              </a:p>
            </p:txBody>
          </p:sp>
          <p:pic>
            <p:nvPicPr>
              <p:cNvPr id="74" name="Picture 4" descr="http://a9group.net/confluence_darkbluetext_large_transp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86416" y="2554713"/>
                <a:ext cx="1127325" cy="283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" name="Rounded Rectangle 7"/>
            <p:cNvSpPr/>
            <p:nvPr/>
          </p:nvSpPr>
          <p:spPr>
            <a:xfrm>
              <a:off x="5471029" y="1789419"/>
              <a:ext cx="1749559" cy="1218983"/>
            </a:xfrm>
            <a:prstGeom prst="roundRect">
              <a:avLst>
                <a:gd name="adj" fmla="val 0"/>
              </a:avLst>
            </a:prstGeom>
            <a:solidFill>
              <a:srgbClr val="50A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1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377460" y="1779178"/>
              <a:ext cx="1912244" cy="592769"/>
            </a:xfrm>
            <a:prstGeom prst="rect">
              <a:avLst/>
            </a:prstGeom>
          </p:spPr>
          <p:txBody>
            <a:bodyPr wrap="square" lIns="0" tIns="0" rIns="0" bIns="0" anchor="t" anchorCtr="1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500" b="1" dirty="0" smtClean="0">
                  <a:solidFill>
                    <a:schemeClr val="bg1"/>
                  </a:solidFill>
                  <a:latin typeface="Calibri"/>
                </a:rPr>
                <a:t>Project</a:t>
              </a:r>
              <a:r>
                <a:rPr lang="en-US" sz="1500" b="1" dirty="0">
                  <a:solidFill>
                    <a:schemeClr val="bg1"/>
                  </a:solidFill>
                  <a:latin typeface="Calibri"/>
                </a:rPr>
                <a:t> </a:t>
              </a:r>
              <a:endParaRPr lang="en-US" sz="1500" b="1" dirty="0" smtClean="0">
                <a:solidFill>
                  <a:schemeClr val="bg1"/>
                </a:solidFill>
                <a:latin typeface="Calibri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500" b="1" dirty="0">
                  <a:solidFill>
                    <a:schemeClr val="bg1"/>
                  </a:solidFill>
                  <a:latin typeface="Calibri"/>
                </a:rPr>
                <a:t>m</a:t>
              </a:r>
              <a:r>
                <a:rPr lang="en-US" sz="1500" b="1" dirty="0" smtClean="0">
                  <a:solidFill>
                    <a:schemeClr val="bg1"/>
                  </a:solidFill>
                  <a:latin typeface="Calibri"/>
                </a:rPr>
                <a:t>anagement</a:t>
              </a:r>
              <a:endParaRPr lang="en-US" sz="1500" b="1" dirty="0">
                <a:solidFill>
                  <a:schemeClr val="bg1"/>
                </a:solidFill>
                <a:latin typeface="Calibri"/>
              </a:endParaRPr>
            </a:p>
          </p:txBody>
        </p:sp>
        <p:grpSp>
          <p:nvGrpSpPr>
            <p:cNvPr id="270" name="Group 269"/>
            <p:cNvGrpSpPr/>
            <p:nvPr/>
          </p:nvGrpSpPr>
          <p:grpSpPr>
            <a:xfrm>
              <a:off x="5576917" y="2482349"/>
              <a:ext cx="580308" cy="312078"/>
              <a:chOff x="4701372" y="2332057"/>
              <a:chExt cx="689665" cy="370888"/>
            </a:xfrm>
          </p:grpSpPr>
          <p:sp>
            <p:nvSpPr>
              <p:cNvPr id="269" name="Rounded Rectangle 268"/>
              <p:cNvSpPr/>
              <p:nvPr/>
            </p:nvSpPr>
            <p:spPr>
              <a:xfrm>
                <a:off x="4701372" y="2332057"/>
                <a:ext cx="689665" cy="370888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28575"/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t" anchorCtr="1"/>
              <a:lstStyle/>
              <a:p>
                <a:endParaRPr lang="en-US" sz="900" b="1" kern="0" dirty="0">
                  <a:solidFill>
                    <a:srgbClr val="1F497D">
                      <a:lumMod val="60000"/>
                      <a:lumOff val="40000"/>
                      <a:alpha val="45000"/>
                    </a:srgbClr>
                  </a:solidFill>
                  <a:latin typeface="Calibri"/>
                </a:endParaRPr>
              </a:p>
            </p:txBody>
          </p:sp>
          <p:pic>
            <p:nvPicPr>
              <p:cNvPr id="9" name="Picture 8" descr="http://upload.wikimedia.org/wikipedia/commons/3/38/JIRA.png"/>
              <p:cNvPicPr/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738114" y="2365670"/>
                <a:ext cx="586619" cy="30366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2" name="Group 271"/>
            <p:cNvGrpSpPr/>
            <p:nvPr/>
          </p:nvGrpSpPr>
          <p:grpSpPr>
            <a:xfrm>
              <a:off x="6221405" y="2482352"/>
              <a:ext cx="950807" cy="317000"/>
              <a:chOff x="4538003" y="2796831"/>
              <a:chExt cx="1045510" cy="348574"/>
            </a:xfrm>
          </p:grpSpPr>
          <p:sp>
            <p:nvSpPr>
              <p:cNvPr id="271" name="Rounded Rectangle 270"/>
              <p:cNvSpPr/>
              <p:nvPr/>
            </p:nvSpPr>
            <p:spPr>
              <a:xfrm>
                <a:off x="4538003" y="2796831"/>
                <a:ext cx="1045510" cy="34857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28575"/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t" anchorCtr="1"/>
              <a:lstStyle/>
              <a:p>
                <a:endParaRPr lang="en-US" sz="900" b="1" kern="0" dirty="0">
                  <a:solidFill>
                    <a:srgbClr val="1F497D">
                      <a:lumMod val="60000"/>
                      <a:lumOff val="40000"/>
                      <a:alpha val="45000"/>
                    </a:srgbClr>
                  </a:solidFill>
                  <a:latin typeface="Calibri"/>
                </a:endParaRPr>
              </a:p>
            </p:txBody>
          </p:sp>
          <p:pic>
            <p:nvPicPr>
              <p:cNvPr id="11" name="Picture 2" descr="JIRA Agile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614961" y="2863422"/>
                <a:ext cx="918304" cy="2280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307" name="Straight Arrow Connector 306"/>
            <p:cNvCxnSpPr>
              <a:stCxn id="73" idx="3"/>
              <a:endCxn id="8" idx="1"/>
            </p:cNvCxnSpPr>
            <p:nvPr/>
          </p:nvCxnSpPr>
          <p:spPr>
            <a:xfrm flipV="1">
              <a:off x="5110800" y="2398910"/>
              <a:ext cx="360230" cy="814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Slide Number Placeholder 3"/>
          <p:cNvSpPr txBox="1">
            <a:spLocks/>
          </p:cNvSpPr>
          <p:nvPr/>
        </p:nvSpPr>
        <p:spPr>
          <a:xfrm>
            <a:off x="8899525" y="6673850"/>
            <a:ext cx="374650" cy="222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770105C-75BA-4D3C-9737-FF2454E923E6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24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07313" y="790195"/>
            <a:ext cx="7257288" cy="566610"/>
          </a:xfrm>
        </p:spPr>
        <p:txBody>
          <a:bodyPr/>
          <a:lstStyle/>
          <a:p>
            <a:r>
              <a:rPr lang="en-US" dirty="0"/>
              <a:t>ALM T</a:t>
            </a:r>
            <a:r>
              <a:rPr lang="en-US" dirty="0" smtClean="0"/>
              <a:t>ools Integration (Open source)</a:t>
            </a:r>
            <a:endParaRPr lang="en-US" dirty="0"/>
          </a:p>
        </p:txBody>
      </p:sp>
      <p:sp>
        <p:nvSpPr>
          <p:cNvPr id="191" name="Rectangle 190"/>
          <p:cNvSpPr/>
          <p:nvPr/>
        </p:nvSpPr>
        <p:spPr>
          <a:xfrm>
            <a:off x="1253070" y="3178175"/>
            <a:ext cx="571500" cy="444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Rectangle 381"/>
          <p:cNvSpPr/>
          <p:nvPr/>
        </p:nvSpPr>
        <p:spPr>
          <a:xfrm>
            <a:off x="294980" y="2685170"/>
            <a:ext cx="305124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rgbClr val="1F497D">
                    <a:lumMod val="75000"/>
                    <a:alpha val="45000"/>
                  </a:srgbClr>
                </a:solidFill>
                <a:latin typeface="Calibri"/>
              </a:rPr>
              <a:t> </a:t>
            </a:r>
            <a:r>
              <a:rPr lang="en-US" sz="1500" b="1" dirty="0" smtClean="0">
                <a:solidFill>
                  <a:schemeClr val="bg1"/>
                </a:solidFill>
                <a:latin typeface="Calibri"/>
              </a:rPr>
              <a:t>Development</a:t>
            </a:r>
            <a:endParaRPr lang="en-US" sz="1500" b="1" dirty="0">
              <a:solidFill>
                <a:schemeClr val="bg1"/>
              </a:solidFill>
              <a:latin typeface="Calibri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941962" y="1608931"/>
            <a:ext cx="3967049" cy="970906"/>
            <a:chOff x="2857292" y="1666081"/>
            <a:chExt cx="3967049" cy="970906"/>
          </a:xfrm>
        </p:grpSpPr>
        <p:sp>
          <p:nvSpPr>
            <p:cNvPr id="170" name="Rounded Rectangle 169"/>
            <p:cNvSpPr/>
            <p:nvPr/>
          </p:nvSpPr>
          <p:spPr>
            <a:xfrm>
              <a:off x="5428961" y="1687609"/>
              <a:ext cx="1303882" cy="949378"/>
            </a:xfrm>
            <a:prstGeom prst="roundRect">
              <a:avLst>
                <a:gd name="adj" fmla="val 0"/>
              </a:avLst>
            </a:prstGeom>
            <a:solidFill>
              <a:srgbClr val="50A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5319124" y="1666081"/>
              <a:ext cx="1505217" cy="553998"/>
            </a:xfrm>
            <a:prstGeom prst="rect">
              <a:avLst/>
            </a:prstGeom>
            <a:noFill/>
          </p:spPr>
          <p:txBody>
            <a:bodyPr wrap="square" lIns="91440" r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500" b="1" dirty="0">
                  <a:solidFill>
                    <a:schemeClr val="bg1"/>
                  </a:solidFill>
                  <a:latin typeface="Calibri"/>
                </a:rPr>
                <a:t>Architecture </a:t>
              </a:r>
              <a:br>
                <a:rPr lang="en-US" sz="1500" b="1" dirty="0">
                  <a:solidFill>
                    <a:schemeClr val="bg1"/>
                  </a:solidFill>
                  <a:latin typeface="Calibri"/>
                </a:rPr>
              </a:br>
              <a:r>
                <a:rPr lang="en-US" sz="1500" b="1" dirty="0">
                  <a:solidFill>
                    <a:schemeClr val="bg1"/>
                  </a:solidFill>
                  <a:latin typeface="Calibri"/>
                </a:rPr>
                <a:t>&amp; Design</a:t>
              </a:r>
            </a:p>
          </p:txBody>
        </p:sp>
        <p:pic>
          <p:nvPicPr>
            <p:cNvPr id="1026" name="Picture 2" descr="http://www.visiocafe.com/images/logo-msvisio-152x68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7889" y="2211748"/>
              <a:ext cx="721298" cy="3226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08" name="Elbow Connector 207"/>
            <p:cNvCxnSpPr>
              <a:stCxn id="73" idx="0"/>
              <a:endCxn id="170" idx="0"/>
            </p:cNvCxnSpPr>
            <p:nvPr/>
          </p:nvCxnSpPr>
          <p:spPr>
            <a:xfrm rot="16200000" flipH="1">
              <a:off x="4464009" y="70717"/>
              <a:ext cx="10175" cy="3223609"/>
            </a:xfrm>
            <a:prstGeom prst="bentConnector3">
              <a:avLst>
                <a:gd name="adj1" fmla="val -1039509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3" name="Rectangle 192"/>
          <p:cNvSpPr/>
          <p:nvPr/>
        </p:nvSpPr>
        <p:spPr>
          <a:xfrm>
            <a:off x="294980" y="2742474"/>
            <a:ext cx="305124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rgbClr val="1F497D">
                    <a:lumMod val="75000"/>
                    <a:alpha val="45000"/>
                  </a:srgbClr>
                </a:solidFill>
                <a:latin typeface="Calibri"/>
              </a:rPr>
              <a:t> </a:t>
            </a:r>
            <a:r>
              <a:rPr lang="en-US" sz="1500" b="1" dirty="0" smtClean="0">
                <a:solidFill>
                  <a:schemeClr val="bg1"/>
                </a:solidFill>
                <a:latin typeface="Calibri"/>
              </a:rPr>
              <a:t>Development</a:t>
            </a:r>
            <a:endParaRPr lang="en-US" sz="1500" b="1" dirty="0">
              <a:solidFill>
                <a:schemeClr val="bg1"/>
              </a:solidFill>
              <a:latin typeface="Calibri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09118" y="2570312"/>
            <a:ext cx="8916348" cy="2834356"/>
            <a:chOff x="24448" y="2627462"/>
            <a:chExt cx="8916348" cy="2834356"/>
          </a:xfrm>
        </p:grpSpPr>
        <p:cxnSp>
          <p:nvCxnSpPr>
            <p:cNvPr id="422" name="Straight Arrow Connector 421"/>
            <p:cNvCxnSpPr/>
            <p:nvPr/>
          </p:nvCxnSpPr>
          <p:spPr>
            <a:xfrm>
              <a:off x="4630458" y="2627462"/>
              <a:ext cx="0" cy="88726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/>
            <p:cNvGrpSpPr/>
            <p:nvPr/>
          </p:nvGrpSpPr>
          <p:grpSpPr>
            <a:xfrm>
              <a:off x="24448" y="2627462"/>
              <a:ext cx="8916348" cy="2834356"/>
              <a:chOff x="24448" y="2627462"/>
              <a:chExt cx="8916348" cy="2834356"/>
            </a:xfrm>
          </p:grpSpPr>
          <p:cxnSp>
            <p:nvCxnSpPr>
              <p:cNvPr id="421" name="Elbow Connector 420"/>
              <p:cNvCxnSpPr>
                <a:endCxn id="8" idx="2"/>
              </p:cNvCxnSpPr>
              <p:nvPr/>
            </p:nvCxnSpPr>
            <p:spPr>
              <a:xfrm flipV="1">
                <a:off x="3454258" y="2627462"/>
                <a:ext cx="929628" cy="484414"/>
              </a:xfrm>
              <a:prstGeom prst="bentConnector2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Arrow Connector 422"/>
              <p:cNvCxnSpPr/>
              <p:nvPr/>
            </p:nvCxnSpPr>
            <p:spPr>
              <a:xfrm flipV="1">
                <a:off x="3454258" y="4591792"/>
                <a:ext cx="191436" cy="4897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Straight Arrow Connector 461"/>
              <p:cNvCxnSpPr/>
              <p:nvPr/>
            </p:nvCxnSpPr>
            <p:spPr>
              <a:xfrm flipV="1">
                <a:off x="7473036" y="4596689"/>
                <a:ext cx="228600" cy="0"/>
              </a:xfrm>
              <a:prstGeom prst="straightConnector1">
                <a:avLst/>
              </a:prstGeom>
              <a:ln>
                <a:headEnd type="triangl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Elbow Connector 462"/>
              <p:cNvCxnSpPr/>
              <p:nvPr/>
            </p:nvCxnSpPr>
            <p:spPr>
              <a:xfrm>
                <a:off x="4876693" y="2627462"/>
                <a:ext cx="2819507" cy="464585"/>
              </a:xfrm>
              <a:prstGeom prst="bentConnector3">
                <a:avLst>
                  <a:gd name="adj1" fmla="val 2"/>
                </a:avLst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Group 27"/>
              <p:cNvGrpSpPr/>
              <p:nvPr/>
            </p:nvGrpSpPr>
            <p:grpSpPr>
              <a:xfrm>
                <a:off x="3640803" y="3499909"/>
                <a:ext cx="3865515" cy="1830877"/>
                <a:chOff x="3640803" y="3499909"/>
                <a:chExt cx="3865515" cy="1830877"/>
              </a:xfrm>
            </p:grpSpPr>
            <p:sp>
              <p:nvSpPr>
                <p:cNvPr id="424" name="Rounded Rectangle 423"/>
                <p:cNvSpPr/>
                <p:nvPr/>
              </p:nvSpPr>
              <p:spPr>
                <a:xfrm>
                  <a:off x="3640803" y="3519428"/>
                  <a:ext cx="3865515" cy="1811358"/>
                </a:xfrm>
                <a:prstGeom prst="roundRect">
                  <a:avLst>
                    <a:gd name="adj" fmla="val 0"/>
                  </a:avLst>
                </a:prstGeom>
                <a:solidFill>
                  <a:srgbClr val="50AA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425" name="Rectangle 424"/>
                <p:cNvSpPr/>
                <p:nvPr/>
              </p:nvSpPr>
              <p:spPr>
                <a:xfrm>
                  <a:off x="3640803" y="3499909"/>
                  <a:ext cx="3672075" cy="3231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500" b="1" dirty="0">
                      <a:solidFill>
                        <a:schemeClr val="bg1"/>
                      </a:solidFill>
                      <a:latin typeface="Calibri"/>
                    </a:rPr>
                    <a:t>Continuous </a:t>
                  </a:r>
                  <a:r>
                    <a:rPr lang="en-US" sz="1500" b="1" dirty="0" smtClean="0">
                      <a:solidFill>
                        <a:schemeClr val="bg1"/>
                      </a:solidFill>
                      <a:latin typeface="Calibri"/>
                    </a:rPr>
                    <a:t>Integration</a:t>
                  </a:r>
                  <a:endParaRPr lang="en-US" sz="1500" b="1" dirty="0">
                    <a:solidFill>
                      <a:schemeClr val="bg1"/>
                    </a:solidFill>
                    <a:latin typeface="Calibri"/>
                  </a:endParaRPr>
                </a:p>
              </p:txBody>
            </p:sp>
            <p:grpSp>
              <p:nvGrpSpPr>
                <p:cNvPr id="436" name="Group 435"/>
                <p:cNvGrpSpPr/>
                <p:nvPr/>
              </p:nvGrpSpPr>
              <p:grpSpPr>
                <a:xfrm>
                  <a:off x="6097237" y="3798770"/>
                  <a:ext cx="1219200" cy="1467068"/>
                  <a:chOff x="6094813" y="3807116"/>
                  <a:chExt cx="1219200" cy="1467068"/>
                </a:xfrm>
              </p:grpSpPr>
              <p:sp>
                <p:nvSpPr>
                  <p:cNvPr id="437" name="Rounded Rectangle 436"/>
                  <p:cNvSpPr/>
                  <p:nvPr/>
                </p:nvSpPr>
                <p:spPr>
                  <a:xfrm>
                    <a:off x="6132913" y="3807116"/>
                    <a:ext cx="1143000" cy="1467068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6E3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38" name="TextBox 437"/>
                  <p:cNvSpPr txBox="1"/>
                  <p:nvPr/>
                </p:nvSpPr>
                <p:spPr>
                  <a:xfrm flipH="1">
                    <a:off x="6094813" y="3842887"/>
                    <a:ext cx="1219200" cy="4056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fontAlgn="auto">
                      <a:lnSpc>
                        <a:spcPts val="12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300" b="1" dirty="0" smtClean="0">
                        <a:latin typeface="Calibri"/>
                      </a:rPr>
                      <a:t>Artifactory</a:t>
                    </a:r>
                  </a:p>
                  <a:p>
                    <a:pPr algn="ctr" fontAlgn="auto">
                      <a:lnSpc>
                        <a:spcPts val="12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300" b="1" dirty="0" smtClean="0">
                        <a:latin typeface="Calibri"/>
                      </a:rPr>
                      <a:t> </a:t>
                    </a:r>
                    <a:r>
                      <a:rPr lang="en-US" sz="1400" b="1" dirty="0">
                        <a:latin typeface="Calibri"/>
                      </a:rPr>
                      <a:t>m</a:t>
                    </a:r>
                    <a:r>
                      <a:rPr lang="en-US" sz="1300" b="1" dirty="0" smtClean="0">
                        <a:latin typeface="Calibri"/>
                      </a:rPr>
                      <a:t>anagement </a:t>
                    </a:r>
                    <a:endParaRPr lang="en-US" sz="1300" b="1" dirty="0">
                      <a:latin typeface="Calibri"/>
                    </a:endParaRPr>
                  </a:p>
                </p:txBody>
              </p:sp>
              <p:sp>
                <p:nvSpPr>
                  <p:cNvPr id="439" name="TextBox 438"/>
                  <p:cNvSpPr txBox="1"/>
                  <p:nvPr/>
                </p:nvSpPr>
                <p:spPr>
                  <a:xfrm>
                    <a:off x="6552013" y="4660587"/>
                    <a:ext cx="304800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 smtClean="0">
                        <a:solidFill>
                          <a:prstClr val="black"/>
                        </a:solidFill>
                        <a:latin typeface="Calibri"/>
                      </a:rPr>
                      <a:t>or</a:t>
                    </a:r>
                    <a:endParaRPr lang="en-US" sz="1000" dirty="0">
                      <a:solidFill>
                        <a:prstClr val="black"/>
                      </a:solidFill>
                      <a:latin typeface="Calibri"/>
                    </a:endParaRPr>
                  </a:p>
                </p:txBody>
              </p:sp>
              <p:grpSp>
                <p:nvGrpSpPr>
                  <p:cNvPr id="440" name="Group 439"/>
                  <p:cNvGrpSpPr/>
                  <p:nvPr/>
                </p:nvGrpSpPr>
                <p:grpSpPr>
                  <a:xfrm>
                    <a:off x="6345414" y="4926327"/>
                    <a:ext cx="717998" cy="233838"/>
                    <a:chOff x="6158890" y="4816649"/>
                    <a:chExt cx="717998" cy="233838"/>
                  </a:xfrm>
                </p:grpSpPr>
                <p:sp>
                  <p:nvSpPr>
                    <p:cNvPr id="444" name="Rounded Rectangle 443"/>
                    <p:cNvSpPr/>
                    <p:nvPr/>
                  </p:nvSpPr>
                  <p:spPr>
                    <a:xfrm>
                      <a:off x="6158890" y="4816649"/>
                      <a:ext cx="717998" cy="233838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 w="28575"/>
                    <a:effectLst/>
                  </p:spPr>
                  <p:style>
                    <a:lnRef idx="3">
                      <a:schemeClr val="lt1"/>
                    </a:lnRef>
                    <a:fillRef idx="1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en-US" sz="900" b="1" kern="0" dirty="0">
                        <a:solidFill>
                          <a:srgbClr val="1F497D">
                            <a:lumMod val="60000"/>
                            <a:lumOff val="40000"/>
                            <a:alpha val="45000"/>
                          </a:srgbClr>
                        </a:solidFill>
                        <a:latin typeface="Calibri"/>
                      </a:endParaRPr>
                    </a:p>
                  </p:txBody>
                </p:sp>
                <p:pic>
                  <p:nvPicPr>
                    <p:cNvPr id="445" name="Picture 22" descr="https://jaxenter.com/wp-content/uploads/2012/02/Nexus-logo.1.jpg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14251" b="19034"/>
                    <a:stretch/>
                  </p:blipFill>
                  <p:spPr bwMode="auto">
                    <a:xfrm>
                      <a:off x="6199629" y="4839563"/>
                      <a:ext cx="594360" cy="17747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441" name="Group 440"/>
                  <p:cNvGrpSpPr/>
                  <p:nvPr/>
                </p:nvGrpSpPr>
                <p:grpSpPr>
                  <a:xfrm>
                    <a:off x="6338795" y="4348299"/>
                    <a:ext cx="717998" cy="233838"/>
                    <a:chOff x="6152271" y="4131073"/>
                    <a:chExt cx="717998" cy="233838"/>
                  </a:xfrm>
                </p:grpSpPr>
                <p:sp>
                  <p:nvSpPr>
                    <p:cNvPr id="442" name="Rounded Rectangle 441"/>
                    <p:cNvSpPr/>
                    <p:nvPr/>
                  </p:nvSpPr>
                  <p:spPr>
                    <a:xfrm>
                      <a:off x="6152271" y="4131073"/>
                      <a:ext cx="717998" cy="233838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 w="28575"/>
                    <a:effectLst/>
                  </p:spPr>
                  <p:style>
                    <a:lnRef idx="3">
                      <a:schemeClr val="lt1"/>
                    </a:lnRef>
                    <a:fillRef idx="1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en-US" sz="900" b="1" kern="0" dirty="0">
                        <a:solidFill>
                          <a:srgbClr val="1F497D">
                            <a:lumMod val="60000"/>
                            <a:lumOff val="40000"/>
                            <a:alpha val="45000"/>
                          </a:srgbClr>
                        </a:solidFill>
                        <a:latin typeface="Calibri"/>
                      </a:endParaRPr>
                    </a:p>
                  </p:txBody>
                </p:sp>
                <p:pic>
                  <p:nvPicPr>
                    <p:cNvPr id="443" name="Picture 16" descr="https://encrypted-tbn2.gstatic.com/images?q=tbn:ANd9GcSUZe866MYzttRP5NX-0tSDszIRXuIRJLrkDWjZjo-rrVfqMDuM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17145" b="20036"/>
                    <a:stretch/>
                  </p:blipFill>
                  <p:spPr bwMode="auto">
                    <a:xfrm>
                      <a:off x="6194689" y="4167229"/>
                      <a:ext cx="604254" cy="18783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  <p:grpSp>
              <p:nvGrpSpPr>
                <p:cNvPr id="446" name="Group 445"/>
                <p:cNvGrpSpPr/>
                <p:nvPr/>
              </p:nvGrpSpPr>
              <p:grpSpPr>
                <a:xfrm>
                  <a:off x="4678261" y="3798768"/>
                  <a:ext cx="1407572" cy="1467069"/>
                  <a:chOff x="4802243" y="4267611"/>
                  <a:chExt cx="1407572" cy="1006574"/>
                </a:xfrm>
              </p:grpSpPr>
              <p:sp>
                <p:nvSpPr>
                  <p:cNvPr id="447" name="Rounded Rectangle 446"/>
                  <p:cNvSpPr/>
                  <p:nvPr/>
                </p:nvSpPr>
                <p:spPr>
                  <a:xfrm>
                    <a:off x="4802243" y="4267611"/>
                    <a:ext cx="1407572" cy="1006574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6E3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48" name="TextBox 447"/>
                  <p:cNvSpPr txBox="1"/>
                  <p:nvPr/>
                </p:nvSpPr>
                <p:spPr>
                  <a:xfrm flipH="1">
                    <a:off x="5023673" y="4270062"/>
                    <a:ext cx="964713" cy="2923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300" b="1" dirty="0" smtClean="0">
                        <a:latin typeface="Calibri"/>
                      </a:rPr>
                      <a:t>CI server</a:t>
                    </a:r>
                    <a:endParaRPr lang="en-US" sz="1300" b="1" dirty="0">
                      <a:latin typeface="Calibri"/>
                    </a:endParaRPr>
                  </a:p>
                </p:txBody>
              </p:sp>
              <p:sp>
                <p:nvSpPr>
                  <p:cNvPr id="449" name="TextBox 448"/>
                  <p:cNvSpPr txBox="1"/>
                  <p:nvPr/>
                </p:nvSpPr>
                <p:spPr>
                  <a:xfrm>
                    <a:off x="5353629" y="4752499"/>
                    <a:ext cx="304800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 smtClean="0">
                        <a:solidFill>
                          <a:prstClr val="black"/>
                        </a:solidFill>
                        <a:latin typeface="Calibri"/>
                      </a:rPr>
                      <a:t>or</a:t>
                    </a:r>
                    <a:endParaRPr lang="en-US" sz="1000" dirty="0">
                      <a:solidFill>
                        <a:prstClr val="black"/>
                      </a:solidFill>
                      <a:latin typeface="Calibri"/>
                    </a:endParaRPr>
                  </a:p>
                </p:txBody>
              </p:sp>
              <p:grpSp>
                <p:nvGrpSpPr>
                  <p:cNvPr id="450" name="Group 449"/>
                  <p:cNvGrpSpPr/>
                  <p:nvPr/>
                </p:nvGrpSpPr>
                <p:grpSpPr>
                  <a:xfrm>
                    <a:off x="4956090" y="4472636"/>
                    <a:ext cx="1010708" cy="243398"/>
                    <a:chOff x="4549382" y="4620966"/>
                    <a:chExt cx="1010708" cy="243398"/>
                  </a:xfrm>
                </p:grpSpPr>
                <p:sp>
                  <p:nvSpPr>
                    <p:cNvPr id="454" name="Rounded Rectangle 453"/>
                    <p:cNvSpPr/>
                    <p:nvPr/>
                  </p:nvSpPr>
                  <p:spPr>
                    <a:xfrm>
                      <a:off x="4549382" y="4625745"/>
                      <a:ext cx="1010708" cy="233838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 w="28575"/>
                    <a:effectLst/>
                  </p:spPr>
                  <p:style>
                    <a:lnRef idx="3">
                      <a:schemeClr val="lt1"/>
                    </a:lnRef>
                    <a:fillRef idx="1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en-US" sz="900" b="1" kern="0" dirty="0">
                        <a:solidFill>
                          <a:srgbClr val="1F497D">
                            <a:lumMod val="60000"/>
                            <a:lumOff val="40000"/>
                            <a:alpha val="45000"/>
                          </a:srgbClr>
                        </a:solidFill>
                        <a:latin typeface="Calibri"/>
                      </a:endParaRPr>
                    </a:p>
                  </p:txBody>
                </p:sp>
                <p:pic>
                  <p:nvPicPr>
                    <p:cNvPr id="455" name="Picture 454" descr="https://wiki.jenkins-ci.org/download/attachments/2916393/logo-title.png?version=1&amp;modificationDate=1302753947000"/>
                    <p:cNvPicPr/>
                    <p:nvPr/>
                  </p:nvPicPr>
                  <p:blipFill>
                    <a:blip r:embed="rId8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 bwMode="auto">
                    <a:xfrm>
                      <a:off x="4610439" y="4620966"/>
                      <a:ext cx="888595" cy="24339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</p:grpSp>
              <p:grpSp>
                <p:nvGrpSpPr>
                  <p:cNvPr id="451" name="Group 450"/>
                  <p:cNvGrpSpPr/>
                  <p:nvPr/>
                </p:nvGrpSpPr>
                <p:grpSpPr>
                  <a:xfrm>
                    <a:off x="5000675" y="4979805"/>
                    <a:ext cx="1010708" cy="233838"/>
                    <a:chOff x="4593967" y="5074814"/>
                    <a:chExt cx="1010708" cy="233838"/>
                  </a:xfrm>
                </p:grpSpPr>
                <p:sp>
                  <p:nvSpPr>
                    <p:cNvPr id="452" name="Rounded Rectangle 451"/>
                    <p:cNvSpPr/>
                    <p:nvPr/>
                  </p:nvSpPr>
                  <p:spPr>
                    <a:xfrm>
                      <a:off x="4593967" y="5074814"/>
                      <a:ext cx="1010708" cy="233838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 w="28575"/>
                    <a:effectLst/>
                  </p:spPr>
                  <p:style>
                    <a:lnRef idx="3">
                      <a:schemeClr val="lt1"/>
                    </a:lnRef>
                    <a:fillRef idx="1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en-US" sz="900" b="1" kern="0" dirty="0">
                        <a:solidFill>
                          <a:srgbClr val="1F497D">
                            <a:lumMod val="60000"/>
                            <a:lumOff val="40000"/>
                            <a:alpha val="45000"/>
                          </a:srgbClr>
                        </a:solidFill>
                        <a:latin typeface="Calibri"/>
                      </a:endParaRPr>
                    </a:p>
                  </p:txBody>
                </p:sp>
                <p:pic>
                  <p:nvPicPr>
                    <p:cNvPr id="453" name="Picture 8" descr="https://www.atlassian.com/wac/software/bamboo/productLogo/imageBinary/bamboo_logo_landing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 bwMode="auto">
                    <a:xfrm>
                      <a:off x="4727067" y="5085088"/>
                      <a:ext cx="744508" cy="21329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  <p:grpSp>
              <p:nvGrpSpPr>
                <p:cNvPr id="27" name="Group 26"/>
                <p:cNvGrpSpPr/>
                <p:nvPr/>
              </p:nvGrpSpPr>
              <p:grpSpPr>
                <a:xfrm>
                  <a:off x="3674318" y="3802342"/>
                  <a:ext cx="953053" cy="1463496"/>
                  <a:chOff x="3674318" y="3802342"/>
                  <a:chExt cx="953053" cy="1463496"/>
                </a:xfrm>
              </p:grpSpPr>
              <p:sp>
                <p:nvSpPr>
                  <p:cNvPr id="426" name="Rounded Rectangle 425"/>
                  <p:cNvSpPr/>
                  <p:nvPr/>
                </p:nvSpPr>
                <p:spPr>
                  <a:xfrm>
                    <a:off x="3674318" y="3803081"/>
                    <a:ext cx="953053" cy="1462757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6E3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27" name="TextBox 426"/>
                  <p:cNvSpPr txBox="1"/>
                  <p:nvPr/>
                </p:nvSpPr>
                <p:spPr>
                  <a:xfrm flipH="1">
                    <a:off x="3677143" y="3802342"/>
                    <a:ext cx="950228" cy="2923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300" b="1" dirty="0" smtClean="0">
                        <a:latin typeface="Calibri"/>
                      </a:rPr>
                      <a:t>Build </a:t>
                    </a:r>
                    <a:endParaRPr lang="en-US" sz="1300" b="1" dirty="0">
                      <a:latin typeface="Calibri"/>
                    </a:endParaRPr>
                  </a:p>
                </p:txBody>
              </p:sp>
              <p:sp>
                <p:nvSpPr>
                  <p:cNvPr id="428" name="TextBox 427"/>
                  <p:cNvSpPr txBox="1"/>
                  <p:nvPr/>
                </p:nvSpPr>
                <p:spPr>
                  <a:xfrm>
                    <a:off x="4011861" y="4729492"/>
                    <a:ext cx="304800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 smtClean="0">
                        <a:solidFill>
                          <a:prstClr val="black"/>
                        </a:solidFill>
                        <a:latin typeface="Calibri"/>
                      </a:rPr>
                      <a:t>or</a:t>
                    </a:r>
                    <a:endParaRPr lang="en-US" sz="1000" dirty="0">
                      <a:solidFill>
                        <a:prstClr val="black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29" name="TextBox 428"/>
                  <p:cNvSpPr txBox="1"/>
                  <p:nvPr/>
                </p:nvSpPr>
                <p:spPr>
                  <a:xfrm>
                    <a:off x="4011861" y="4291599"/>
                    <a:ext cx="304800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 smtClean="0">
                        <a:solidFill>
                          <a:prstClr val="black"/>
                        </a:solidFill>
                        <a:latin typeface="Calibri"/>
                      </a:rPr>
                      <a:t>or</a:t>
                    </a:r>
                    <a:endParaRPr lang="en-US" sz="1000" dirty="0">
                      <a:solidFill>
                        <a:prstClr val="black"/>
                      </a:solidFill>
                      <a:latin typeface="Calibri"/>
                    </a:endParaRPr>
                  </a:p>
                </p:txBody>
              </p:sp>
              <p:grpSp>
                <p:nvGrpSpPr>
                  <p:cNvPr id="430" name="Group 429"/>
                  <p:cNvGrpSpPr/>
                  <p:nvPr/>
                </p:nvGrpSpPr>
                <p:grpSpPr>
                  <a:xfrm>
                    <a:off x="3805262" y="4091131"/>
                    <a:ext cx="717998" cy="233838"/>
                    <a:chOff x="3774261" y="4217959"/>
                    <a:chExt cx="717998" cy="233838"/>
                  </a:xfrm>
                </p:grpSpPr>
                <p:sp>
                  <p:nvSpPr>
                    <p:cNvPr id="431" name="Rounded Rectangle 430"/>
                    <p:cNvSpPr/>
                    <p:nvPr/>
                  </p:nvSpPr>
                  <p:spPr>
                    <a:xfrm>
                      <a:off x="3774261" y="4217959"/>
                      <a:ext cx="717998" cy="233838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 w="28575"/>
                    <a:effectLst/>
                  </p:spPr>
                  <p:style>
                    <a:lnRef idx="3">
                      <a:schemeClr val="lt1"/>
                    </a:lnRef>
                    <a:fillRef idx="1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en-US" sz="900" b="1" kern="0" dirty="0">
                        <a:solidFill>
                          <a:srgbClr val="1F497D">
                            <a:lumMod val="60000"/>
                            <a:lumOff val="40000"/>
                            <a:alpha val="45000"/>
                          </a:srgbClr>
                        </a:solidFill>
                        <a:latin typeface="Calibri"/>
                      </a:endParaRPr>
                    </a:p>
                  </p:txBody>
                </p:sp>
                <p:pic>
                  <p:nvPicPr>
                    <p:cNvPr id="432" name="Picture 2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10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/>
                  </p:blipFill>
                  <p:spPr bwMode="auto">
                    <a:xfrm>
                      <a:off x="3802904" y="4259082"/>
                      <a:ext cx="660712" cy="15159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433" name="Group 432"/>
                  <p:cNvGrpSpPr/>
                  <p:nvPr/>
                </p:nvGrpSpPr>
                <p:grpSpPr>
                  <a:xfrm>
                    <a:off x="3805262" y="4935195"/>
                    <a:ext cx="717998" cy="245237"/>
                    <a:chOff x="3814506" y="4994438"/>
                    <a:chExt cx="717998" cy="245237"/>
                  </a:xfrm>
                </p:grpSpPr>
                <p:sp>
                  <p:nvSpPr>
                    <p:cNvPr id="434" name="Rounded Rectangle 433"/>
                    <p:cNvSpPr/>
                    <p:nvPr/>
                  </p:nvSpPr>
                  <p:spPr>
                    <a:xfrm>
                      <a:off x="3814506" y="5000137"/>
                      <a:ext cx="717998" cy="233838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 w="28575"/>
                    <a:effectLst/>
                  </p:spPr>
                  <p:style>
                    <a:lnRef idx="3">
                      <a:schemeClr val="lt1"/>
                    </a:lnRef>
                    <a:fillRef idx="1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en-US" sz="900" b="1" kern="0" dirty="0">
                        <a:solidFill>
                          <a:srgbClr val="1F497D">
                            <a:lumMod val="60000"/>
                            <a:lumOff val="40000"/>
                            <a:alpha val="45000"/>
                          </a:srgbClr>
                        </a:solidFill>
                        <a:latin typeface="Calibri"/>
                      </a:endParaRPr>
                    </a:p>
                  </p:txBody>
                </p:sp>
                <p:pic>
                  <p:nvPicPr>
                    <p:cNvPr id="435" name="Picture 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1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 bwMode="auto">
                    <a:xfrm>
                      <a:off x="3907485" y="4994438"/>
                      <a:ext cx="532040" cy="24523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sp>
                <p:nvSpPr>
                  <p:cNvPr id="464" name="Rounded Rectangle 463"/>
                  <p:cNvSpPr/>
                  <p:nvPr/>
                </p:nvSpPr>
                <p:spPr>
                  <a:xfrm>
                    <a:off x="3805262" y="4514815"/>
                    <a:ext cx="717998" cy="233838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 w="28575"/>
                  <a:effectLst/>
                </p:spPr>
                <p:style>
                  <a:lnRef idx="3">
                    <a:schemeClr val="lt1"/>
                  </a:lnRef>
                  <a:fillRef idx="1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900" b="1" kern="0" dirty="0">
                      <a:solidFill>
                        <a:srgbClr val="1F497D">
                          <a:lumMod val="60000"/>
                          <a:lumOff val="40000"/>
                          <a:alpha val="45000"/>
                        </a:srgbClr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65" name="TextBox 464"/>
                  <p:cNvSpPr txBox="1"/>
                  <p:nvPr/>
                </p:nvSpPr>
                <p:spPr>
                  <a:xfrm>
                    <a:off x="3863104" y="4486954"/>
                    <a:ext cx="602314" cy="2923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300" b="1" dirty="0">
                        <a:solidFill>
                          <a:srgbClr val="0A0A0A"/>
                        </a:solidFill>
                        <a:latin typeface="Calibri"/>
                      </a:rPr>
                      <a:t>ANT</a:t>
                    </a:r>
                  </a:p>
                </p:txBody>
              </p:sp>
            </p:grpSp>
          </p:grpSp>
          <p:grpSp>
            <p:nvGrpSpPr>
              <p:cNvPr id="29" name="Group 28"/>
              <p:cNvGrpSpPr/>
              <p:nvPr/>
            </p:nvGrpSpPr>
            <p:grpSpPr>
              <a:xfrm>
                <a:off x="7669098" y="2676409"/>
                <a:ext cx="1271698" cy="2785409"/>
                <a:chOff x="7669098" y="2676409"/>
                <a:chExt cx="1271698" cy="2785409"/>
              </a:xfrm>
            </p:grpSpPr>
            <p:sp>
              <p:nvSpPr>
                <p:cNvPr id="412" name="Rounded Rectangle 411"/>
                <p:cNvSpPr/>
                <p:nvPr/>
              </p:nvSpPr>
              <p:spPr>
                <a:xfrm>
                  <a:off x="7696200" y="2733185"/>
                  <a:ext cx="1243234" cy="2728633"/>
                </a:xfrm>
                <a:prstGeom prst="roundRect">
                  <a:avLst>
                    <a:gd name="adj" fmla="val 0"/>
                  </a:avLst>
                </a:prstGeom>
                <a:solidFill>
                  <a:srgbClr val="50AA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413" name="Rectangle 412"/>
                <p:cNvSpPr/>
                <p:nvPr/>
              </p:nvSpPr>
              <p:spPr>
                <a:xfrm>
                  <a:off x="7925498" y="2676409"/>
                  <a:ext cx="78463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500" b="1" dirty="0">
                      <a:solidFill>
                        <a:schemeClr val="bg1"/>
                      </a:solidFill>
                      <a:latin typeface="Calibri"/>
                    </a:rPr>
                    <a:t> Testing</a:t>
                  </a:r>
                </a:p>
              </p:txBody>
            </p:sp>
            <p:sp>
              <p:nvSpPr>
                <p:cNvPr id="149" name="Rounded Rectangle 148"/>
                <p:cNvSpPr/>
                <p:nvPr/>
              </p:nvSpPr>
              <p:spPr>
                <a:xfrm>
                  <a:off x="7767921" y="2966233"/>
                  <a:ext cx="1088211" cy="1636425"/>
                </a:xfrm>
                <a:prstGeom prst="roundRect">
                  <a:avLst>
                    <a:gd name="adj" fmla="val 0"/>
                  </a:avLst>
                </a:prstGeom>
                <a:solidFill>
                  <a:srgbClr val="C6E3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8140020" y="3677566"/>
                  <a:ext cx="3048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solidFill>
                        <a:prstClr val="black"/>
                      </a:solidFill>
                      <a:latin typeface="Calibri"/>
                    </a:rPr>
                    <a:t>or</a:t>
                  </a:r>
                  <a:endParaRPr lang="en-US" sz="100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grpSp>
              <p:nvGrpSpPr>
                <p:cNvPr id="151" name="Group 150"/>
                <p:cNvGrpSpPr/>
                <p:nvPr/>
              </p:nvGrpSpPr>
              <p:grpSpPr>
                <a:xfrm>
                  <a:off x="7981639" y="3419495"/>
                  <a:ext cx="613403" cy="294163"/>
                  <a:chOff x="7660530" y="3867801"/>
                  <a:chExt cx="1026269" cy="492157"/>
                </a:xfrm>
              </p:grpSpPr>
              <p:sp>
                <p:nvSpPr>
                  <p:cNvPr id="152" name="Rounded Rectangle 151"/>
                  <p:cNvSpPr/>
                  <p:nvPr/>
                </p:nvSpPr>
                <p:spPr>
                  <a:xfrm>
                    <a:off x="7660530" y="3867801"/>
                    <a:ext cx="1026269" cy="492157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 w="28575"/>
                  <a:effectLst/>
                </p:spPr>
                <p:style>
                  <a:lnRef idx="3">
                    <a:schemeClr val="lt1"/>
                  </a:lnRef>
                  <a:fillRef idx="1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900" b="1" kern="0" dirty="0">
                      <a:solidFill>
                        <a:srgbClr val="1F497D">
                          <a:lumMod val="60000"/>
                          <a:lumOff val="40000"/>
                          <a:alpha val="45000"/>
                        </a:srgbClr>
                      </a:solidFill>
                      <a:latin typeface="Calibri"/>
                    </a:endParaRPr>
                  </a:p>
                </p:txBody>
              </p:sp>
              <p:pic>
                <p:nvPicPr>
                  <p:cNvPr id="153" name="Picture 2" descr="Testlink logo.png"/>
                  <p:cNvPicPr>
                    <a:picLocks noChangeAspect="1" noChangeArrowheads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 bwMode="auto">
                  <a:xfrm>
                    <a:off x="7728873" y="3903563"/>
                    <a:ext cx="912686" cy="42063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6" name="Group 5"/>
                <p:cNvGrpSpPr/>
                <p:nvPr/>
              </p:nvGrpSpPr>
              <p:grpSpPr>
                <a:xfrm>
                  <a:off x="7981638" y="3895441"/>
                  <a:ext cx="621981" cy="224617"/>
                  <a:chOff x="7812303" y="4300815"/>
                  <a:chExt cx="621981" cy="224617"/>
                </a:xfrm>
              </p:grpSpPr>
              <p:sp>
                <p:nvSpPr>
                  <p:cNvPr id="158" name="Rounded Rectangle 157"/>
                  <p:cNvSpPr/>
                  <p:nvPr/>
                </p:nvSpPr>
                <p:spPr>
                  <a:xfrm>
                    <a:off x="7812303" y="4300815"/>
                    <a:ext cx="621981" cy="224617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 w="28575"/>
                  <a:effectLst/>
                </p:spPr>
                <p:style>
                  <a:lnRef idx="3">
                    <a:schemeClr val="lt1"/>
                  </a:lnRef>
                  <a:fillRef idx="1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900" b="1" kern="0" dirty="0">
                      <a:solidFill>
                        <a:srgbClr val="1F497D">
                          <a:lumMod val="60000"/>
                          <a:lumOff val="40000"/>
                          <a:alpha val="45000"/>
                        </a:srgbClr>
                      </a:solidFill>
                      <a:latin typeface="Calibri"/>
                    </a:endParaRPr>
                  </a:p>
                </p:txBody>
              </p:sp>
              <p:pic>
                <p:nvPicPr>
                  <p:cNvPr id="159" name="Picture 158" descr="http://www.associationforsoftwaretesting.org/wp-content/uploads/zephyr_logo_1000x350.png"/>
                  <p:cNvPicPr/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 bwMode="auto">
                  <a:xfrm>
                    <a:off x="7870131" y="4337591"/>
                    <a:ext cx="508864" cy="1612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sp>
              <p:nvSpPr>
                <p:cNvPr id="161" name="TextBox 160"/>
                <p:cNvSpPr txBox="1"/>
                <p:nvPr/>
              </p:nvSpPr>
              <p:spPr>
                <a:xfrm>
                  <a:off x="8140020" y="4113176"/>
                  <a:ext cx="3048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solidFill>
                        <a:prstClr val="black"/>
                      </a:solidFill>
                      <a:latin typeface="Calibri"/>
                    </a:rPr>
                    <a:t>or</a:t>
                  </a:r>
                  <a:endParaRPr lang="en-US" sz="100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pic>
              <p:nvPicPr>
                <p:cNvPr id="163" name="Picture 2" descr="http://xenon.jadeglobal.com/wp-content/uploads/2015/03/testrail.jpg"/>
                <p:cNvPicPr>
                  <a:picLocks noChangeAspect="1" noChangeArrowheads="1"/>
                </p:cNvPicPr>
                <p:nvPr/>
              </p:nvPicPr>
              <p:blipFill rotWithShape="1"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2348" b="21779"/>
                <a:stretch/>
              </p:blipFill>
              <p:spPr bwMode="auto">
                <a:xfrm>
                  <a:off x="7921412" y="4316928"/>
                  <a:ext cx="770201" cy="2254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5" name="Rectangle 164"/>
                <p:cNvSpPr/>
                <p:nvPr/>
              </p:nvSpPr>
              <p:spPr>
                <a:xfrm>
                  <a:off x="7755467" y="2979093"/>
                  <a:ext cx="1109134" cy="40562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fontAlgn="auto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500" b="1" dirty="0">
                      <a:solidFill>
                        <a:srgbClr val="1F497D">
                          <a:lumMod val="75000"/>
                          <a:alpha val="45000"/>
                        </a:srgbClr>
                      </a:solidFill>
                      <a:latin typeface="Calibri"/>
                    </a:rPr>
                    <a:t> </a:t>
                  </a:r>
                  <a:r>
                    <a:rPr lang="en-US" sz="1300" b="1" dirty="0" smtClean="0">
                      <a:solidFill>
                        <a:srgbClr val="0A0A0A"/>
                      </a:solidFill>
                      <a:latin typeface="Calibri"/>
                    </a:rPr>
                    <a:t>Test case management</a:t>
                  </a:r>
                  <a:endParaRPr lang="en-US" sz="1300" b="1" dirty="0">
                    <a:solidFill>
                      <a:srgbClr val="0A0A0A"/>
                    </a:solidFill>
                    <a:latin typeface="Calibri"/>
                  </a:endParaRPr>
                </a:p>
              </p:txBody>
            </p:sp>
            <p:sp>
              <p:nvSpPr>
                <p:cNvPr id="183" name="Rounded Rectangle 182"/>
                <p:cNvSpPr/>
                <p:nvPr/>
              </p:nvSpPr>
              <p:spPr>
                <a:xfrm>
                  <a:off x="7767916" y="4672527"/>
                  <a:ext cx="1096684" cy="738472"/>
                </a:xfrm>
                <a:prstGeom prst="roundRect">
                  <a:avLst>
                    <a:gd name="adj" fmla="val 0"/>
                  </a:avLst>
                </a:prstGeom>
                <a:solidFill>
                  <a:srgbClr val="C6E3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185" name="Rectangle 184"/>
                <p:cNvSpPr/>
                <p:nvPr/>
              </p:nvSpPr>
              <p:spPr>
                <a:xfrm>
                  <a:off x="7669098" y="4625921"/>
                  <a:ext cx="1271698" cy="49244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300" b="1" dirty="0" smtClean="0">
                      <a:latin typeface="Calibri"/>
                    </a:rPr>
                    <a:t>Automation</a:t>
                  </a:r>
                </a:p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300" b="1" dirty="0" smtClean="0">
                      <a:latin typeface="Calibri"/>
                    </a:rPr>
                    <a:t>testing</a:t>
                  </a:r>
                  <a:endParaRPr lang="en-US" sz="1300" b="1" dirty="0">
                    <a:latin typeface="Calibri"/>
                  </a:endParaRPr>
                </a:p>
              </p:txBody>
            </p:sp>
            <p:pic>
              <p:nvPicPr>
                <p:cNvPr id="2055" name="Picture 1" descr="http://www.seleniumhq.org/images/big-logo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123112" y="5063991"/>
                  <a:ext cx="397932" cy="3601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cxnSp>
            <p:nvCxnSpPr>
              <p:cNvPr id="190" name="Elbow Connector 189"/>
              <p:cNvCxnSpPr/>
              <p:nvPr/>
            </p:nvCxnSpPr>
            <p:spPr>
              <a:xfrm flipV="1">
                <a:off x="3435732" y="2630814"/>
                <a:ext cx="2626644" cy="714924"/>
              </a:xfrm>
              <a:prstGeom prst="bentConnector3">
                <a:avLst>
                  <a:gd name="adj1" fmla="val 100192"/>
                </a:avLst>
              </a:prstGeom>
              <a:ln>
                <a:headEnd type="triangl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" name="Group 21"/>
              <p:cNvGrpSpPr/>
              <p:nvPr/>
            </p:nvGrpSpPr>
            <p:grpSpPr>
              <a:xfrm>
                <a:off x="24448" y="2763322"/>
                <a:ext cx="3422964" cy="2567464"/>
                <a:chOff x="80345" y="2763322"/>
                <a:chExt cx="3422964" cy="2567464"/>
              </a:xfrm>
            </p:grpSpPr>
            <p:sp>
              <p:nvSpPr>
                <p:cNvPr id="238" name="Rounded Rectangle 237"/>
                <p:cNvSpPr/>
                <p:nvPr/>
              </p:nvSpPr>
              <p:spPr>
                <a:xfrm>
                  <a:off x="91895" y="2763322"/>
                  <a:ext cx="3411414" cy="256746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50AA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grpSp>
              <p:nvGrpSpPr>
                <p:cNvPr id="239" name="Group 238"/>
                <p:cNvGrpSpPr/>
                <p:nvPr/>
              </p:nvGrpSpPr>
              <p:grpSpPr>
                <a:xfrm>
                  <a:off x="141162" y="4364828"/>
                  <a:ext cx="3287067" cy="901009"/>
                  <a:chOff x="4234724" y="5700756"/>
                  <a:chExt cx="3265096" cy="901009"/>
                </a:xfrm>
              </p:grpSpPr>
              <p:sp>
                <p:nvSpPr>
                  <p:cNvPr id="240" name="Rounded Rectangle 239"/>
                  <p:cNvSpPr/>
                  <p:nvPr/>
                </p:nvSpPr>
                <p:spPr>
                  <a:xfrm>
                    <a:off x="4234724" y="5735003"/>
                    <a:ext cx="3265096" cy="866762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6E3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241" name="TextBox 240"/>
                  <p:cNvSpPr txBox="1"/>
                  <p:nvPr/>
                </p:nvSpPr>
                <p:spPr>
                  <a:xfrm>
                    <a:off x="4821426" y="5700756"/>
                    <a:ext cx="2147729" cy="2923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300" b="1" dirty="0" smtClean="0">
                        <a:solidFill>
                          <a:srgbClr val="0A0A0A"/>
                        </a:solidFill>
                        <a:latin typeface="Calibri"/>
                      </a:rPr>
                      <a:t>Repository </a:t>
                    </a:r>
                    <a:r>
                      <a:rPr lang="en-US" sz="1300" b="1" dirty="0" smtClean="0">
                        <a:latin typeface="Calibri"/>
                      </a:rPr>
                      <a:t>management</a:t>
                    </a:r>
                    <a:endParaRPr lang="en-US" sz="1300" b="1" dirty="0">
                      <a:latin typeface="Calibri"/>
                    </a:endParaRPr>
                  </a:p>
                </p:txBody>
              </p:sp>
              <p:sp>
                <p:nvSpPr>
                  <p:cNvPr id="242" name="TextBox 241"/>
                  <p:cNvSpPr txBox="1"/>
                  <p:nvPr/>
                </p:nvSpPr>
                <p:spPr>
                  <a:xfrm>
                    <a:off x="4986159" y="6094049"/>
                    <a:ext cx="304800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 smtClean="0">
                        <a:solidFill>
                          <a:prstClr val="black"/>
                        </a:solidFill>
                        <a:latin typeface="Calibri"/>
                      </a:rPr>
                      <a:t>or</a:t>
                    </a:r>
                    <a:endParaRPr lang="en-US" sz="1000" dirty="0">
                      <a:solidFill>
                        <a:prstClr val="black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3" name="TextBox 242"/>
                  <p:cNvSpPr txBox="1"/>
                  <p:nvPr/>
                </p:nvSpPr>
                <p:spPr>
                  <a:xfrm>
                    <a:off x="6460632" y="6094049"/>
                    <a:ext cx="304800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 smtClean="0">
                        <a:solidFill>
                          <a:prstClr val="black"/>
                        </a:solidFill>
                        <a:latin typeface="Calibri"/>
                      </a:rPr>
                      <a:t>&amp;</a:t>
                    </a:r>
                    <a:endParaRPr lang="en-US" sz="1000" dirty="0">
                      <a:solidFill>
                        <a:prstClr val="black"/>
                      </a:solidFill>
                      <a:latin typeface="Calibri"/>
                    </a:endParaRPr>
                  </a:p>
                </p:txBody>
              </p:sp>
              <p:pic>
                <p:nvPicPr>
                  <p:cNvPr id="244" name="Picture 8" descr="https://www.atlassian.com/wac/software/bitbucket/productLogo/imageBinary/bitbucket_logo_productspage.png"/>
                  <p:cNvPicPr>
                    <a:picLocks noChangeAspect="1" noChangeArrowheads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 bwMode="auto">
                  <a:xfrm>
                    <a:off x="4281030" y="6151667"/>
                    <a:ext cx="702160" cy="182424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/>
                  <a:effectLst/>
                  <a:extLst/>
                </p:spPr>
              </p:pic>
              <p:pic>
                <p:nvPicPr>
                  <p:cNvPr id="245" name="Picture 2" descr="Fisheye Logo"/>
                  <p:cNvPicPr>
                    <a:picLocks noChangeAspect="1" noChangeArrowheads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 bwMode="auto">
                  <a:xfrm>
                    <a:off x="5829456" y="6118808"/>
                    <a:ext cx="673580" cy="20877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/>
                  <a:effectLst/>
                  <a:extLst/>
                </p:spPr>
              </p:pic>
              <p:pic>
                <p:nvPicPr>
                  <p:cNvPr id="246" name="Picture 4" descr="Crucible Logo"/>
                  <p:cNvPicPr>
                    <a:picLocks noChangeAspect="1" noChangeArrowheads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 bwMode="auto">
                  <a:xfrm>
                    <a:off x="6706022" y="6114582"/>
                    <a:ext cx="724420" cy="221932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/>
                  <a:effectLst/>
                  <a:extLst/>
                </p:spPr>
              </p:pic>
              <p:pic>
                <p:nvPicPr>
                  <p:cNvPr id="247" name="Picture 2" descr="https://www.ostraining.com/cdn/images/coding/github_logo_blog1.png"/>
                  <p:cNvPicPr>
                    <a:picLocks noChangeAspect="1" noChangeArrowheads="1"/>
                  </p:cNvPicPr>
                  <p:nvPr/>
                </p:nvPicPr>
                <p:blipFill>
                  <a:blip r:embed="rId1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 bwMode="auto">
                  <a:xfrm>
                    <a:off x="5233957" y="6056547"/>
                    <a:ext cx="346465" cy="356619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/>
                  <a:effectLst/>
                  <a:extLst/>
                </p:spPr>
              </p:pic>
              <p:sp>
                <p:nvSpPr>
                  <p:cNvPr id="248" name="TextBox 247"/>
                  <p:cNvSpPr txBox="1"/>
                  <p:nvPr/>
                </p:nvSpPr>
                <p:spPr>
                  <a:xfrm>
                    <a:off x="5556689" y="6094049"/>
                    <a:ext cx="304800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 smtClean="0">
                        <a:solidFill>
                          <a:prstClr val="black"/>
                        </a:solidFill>
                        <a:latin typeface="Calibri"/>
                      </a:rPr>
                      <a:t>or</a:t>
                    </a:r>
                    <a:endParaRPr lang="en-US" sz="1000" dirty="0">
                      <a:solidFill>
                        <a:prstClr val="black"/>
                      </a:solidFill>
                      <a:latin typeface="Calibri"/>
                    </a:endParaRPr>
                  </a:p>
                </p:txBody>
              </p:sp>
            </p:grpSp>
            <p:grpSp>
              <p:nvGrpSpPr>
                <p:cNvPr id="249" name="Group 248"/>
                <p:cNvGrpSpPr/>
                <p:nvPr/>
              </p:nvGrpSpPr>
              <p:grpSpPr>
                <a:xfrm>
                  <a:off x="1209390" y="3151866"/>
                  <a:ext cx="1246470" cy="1056184"/>
                  <a:chOff x="5401159" y="2141144"/>
                  <a:chExt cx="1246470" cy="1056184"/>
                </a:xfrm>
              </p:grpSpPr>
              <p:sp>
                <p:nvSpPr>
                  <p:cNvPr id="250" name="Rounded Rectangle 249"/>
                  <p:cNvSpPr/>
                  <p:nvPr/>
                </p:nvSpPr>
                <p:spPr>
                  <a:xfrm>
                    <a:off x="5401159" y="2141144"/>
                    <a:ext cx="1246470" cy="1056184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6E3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251" name="TextBox 250"/>
                  <p:cNvSpPr txBox="1"/>
                  <p:nvPr/>
                </p:nvSpPr>
                <p:spPr>
                  <a:xfrm flipH="1">
                    <a:off x="5717991" y="2211271"/>
                    <a:ext cx="612806" cy="2923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300" b="1" dirty="0" smtClean="0">
                        <a:solidFill>
                          <a:srgbClr val="0A0A0A"/>
                        </a:solidFill>
                        <a:latin typeface="Calibri"/>
                      </a:rPr>
                      <a:t>SCM</a:t>
                    </a:r>
                    <a:endParaRPr lang="en-US" sz="1300" b="1" dirty="0">
                      <a:solidFill>
                        <a:srgbClr val="0A0A0A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2" name="TextBox 251"/>
                  <p:cNvSpPr txBox="1"/>
                  <p:nvPr/>
                </p:nvSpPr>
                <p:spPr>
                  <a:xfrm>
                    <a:off x="5888928" y="2783253"/>
                    <a:ext cx="304800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 smtClean="0">
                        <a:solidFill>
                          <a:prstClr val="black"/>
                        </a:solidFill>
                        <a:latin typeface="Calibri"/>
                      </a:rPr>
                      <a:t>or</a:t>
                    </a:r>
                    <a:endParaRPr lang="en-US" sz="1000" dirty="0">
                      <a:solidFill>
                        <a:prstClr val="black"/>
                      </a:solidFill>
                      <a:latin typeface="Calibri"/>
                    </a:endParaRPr>
                  </a:p>
                </p:txBody>
              </p:sp>
              <p:pic>
                <p:nvPicPr>
                  <p:cNvPr id="253" name="Picture 2" descr="http://git-scm.com/images/logos/downloads/Git-Logo-1788C.png"/>
                  <p:cNvPicPr>
                    <a:picLocks noChangeAspect="1" noChangeArrowheads="1"/>
                  </p:cNvPicPr>
                  <p:nvPr/>
                </p:nvPicPr>
                <p:blipFill>
                  <a:blip r:embed="rId2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 bwMode="auto">
                  <a:xfrm>
                    <a:off x="5421768" y="2796635"/>
                    <a:ext cx="528689" cy="21945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/>
                </p:spPr>
              </p:pic>
              <p:pic>
                <p:nvPicPr>
                  <p:cNvPr id="254" name="Picture 10" descr="http://www.midwinter-dg.com/images/blog_images/subversion-icon.png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/>
                </p:blipFill>
                <p:spPr bwMode="auto">
                  <a:xfrm>
                    <a:off x="6143900" y="2746343"/>
                    <a:ext cx="460284" cy="3200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/>
                </p:spPr>
              </p:pic>
            </p:grpSp>
            <p:grpSp>
              <p:nvGrpSpPr>
                <p:cNvPr id="255" name="Group 254"/>
                <p:cNvGrpSpPr/>
                <p:nvPr/>
              </p:nvGrpSpPr>
              <p:grpSpPr>
                <a:xfrm>
                  <a:off x="2455860" y="3151867"/>
                  <a:ext cx="1035059" cy="1056184"/>
                  <a:chOff x="6647629" y="2141145"/>
                  <a:chExt cx="1035059" cy="1056184"/>
                </a:xfrm>
              </p:grpSpPr>
              <p:sp>
                <p:nvSpPr>
                  <p:cNvPr id="256" name="Rounded Rectangle 255"/>
                  <p:cNvSpPr/>
                  <p:nvPr/>
                </p:nvSpPr>
                <p:spPr>
                  <a:xfrm>
                    <a:off x="6729832" y="2141145"/>
                    <a:ext cx="890167" cy="1056184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6E3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257" name="TextBox 256"/>
                  <p:cNvSpPr txBox="1"/>
                  <p:nvPr/>
                </p:nvSpPr>
                <p:spPr>
                  <a:xfrm>
                    <a:off x="6647629" y="2211271"/>
                    <a:ext cx="1035059" cy="2923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300" b="1" dirty="0" smtClean="0">
                        <a:solidFill>
                          <a:srgbClr val="0A0A0A"/>
                        </a:solidFill>
                        <a:latin typeface="Calibri"/>
                      </a:rPr>
                      <a:t>SCA</a:t>
                    </a:r>
                    <a:endParaRPr lang="en-US" sz="1300" b="1" dirty="0">
                      <a:latin typeface="Calibri"/>
                    </a:endParaRPr>
                  </a:p>
                </p:txBody>
              </p:sp>
              <p:pic>
                <p:nvPicPr>
                  <p:cNvPr id="258" name="Picture 2" descr="https://camo.githubusercontent.com/c008717a1d1438f1da3bbe8ea229a0aed7856a21/687474703a2f2f75706c6f61642e77696b696d656469612e6f72672f77696b6970656469612f636f6d6d6f6e732f652f65362f536f6e6172717562652d3438783230302e706e67"/>
                  <p:cNvPicPr>
                    <a:picLocks noChangeAspect="1" noChangeArrowheads="1"/>
                  </p:cNvPicPr>
                  <p:nvPr/>
                </p:nvPicPr>
                <p:blipFill>
                  <a:blip r:embed="rId2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756067" y="2620271"/>
                    <a:ext cx="786146" cy="40826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59" name="Group 258"/>
                <p:cNvGrpSpPr/>
                <p:nvPr/>
              </p:nvGrpSpPr>
              <p:grpSpPr>
                <a:xfrm>
                  <a:off x="80345" y="3151866"/>
                  <a:ext cx="1040602" cy="1056184"/>
                  <a:chOff x="4272114" y="2141144"/>
                  <a:chExt cx="1040602" cy="1056184"/>
                </a:xfrm>
              </p:grpSpPr>
              <p:sp>
                <p:nvSpPr>
                  <p:cNvPr id="260" name="Rounded Rectangle 259"/>
                  <p:cNvSpPr/>
                  <p:nvPr/>
                </p:nvSpPr>
                <p:spPr>
                  <a:xfrm>
                    <a:off x="4316417" y="2141144"/>
                    <a:ext cx="996299" cy="1056184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6E3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261" name="TextBox 260"/>
                  <p:cNvSpPr txBox="1"/>
                  <p:nvPr/>
                </p:nvSpPr>
                <p:spPr>
                  <a:xfrm>
                    <a:off x="4272114" y="2141144"/>
                    <a:ext cx="1040602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300" b="1" dirty="0" smtClean="0">
                        <a:solidFill>
                          <a:srgbClr val="0A0A0A"/>
                        </a:solidFill>
                        <a:latin typeface="Calibri"/>
                      </a:rPr>
                      <a:t>Unit </a:t>
                    </a:r>
                  </a:p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300" b="1" dirty="0" smtClean="0">
                        <a:latin typeface="Calibri"/>
                      </a:rPr>
                      <a:t>testing</a:t>
                    </a:r>
                    <a:endParaRPr lang="en-US" sz="1300" b="1" dirty="0">
                      <a:latin typeface="Calibri"/>
                    </a:endParaRPr>
                  </a:p>
                </p:txBody>
              </p:sp>
              <p:pic>
                <p:nvPicPr>
                  <p:cNvPr id="262" name="Picture 2" descr="http://www.javacodegeeks.com/wp-content/uploads/2012/10/junit-logo.jpg"/>
                  <p:cNvPicPr>
                    <a:picLocks noChangeAspect="1" noChangeArrowheads="1"/>
                  </p:cNvPicPr>
                  <p:nvPr/>
                </p:nvPicPr>
                <p:blipFill>
                  <a:blip r:embed="rId2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359789" y="2677070"/>
                    <a:ext cx="373202" cy="40333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63" name="Picture 3" descr="http://m.c.lnkd.licdn.com/mpr/mpr/AAEAAQAAAAAAAAVWAAAAJGQwNGFiNzVkLTMyOWMtNDZhMC04ZGQ4LWQ3ZDdlMTUzNjRlOQ.jpg"/>
                  <p:cNvPicPr>
                    <a:picLocks noChangeAspect="1" noChangeArrowheads="1"/>
                  </p:cNvPicPr>
                  <p:nvPr/>
                </p:nvPicPr>
                <p:blipFill>
                  <a:blip r:embed="rId2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923581" y="2677072"/>
                    <a:ext cx="389135" cy="4033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64" name="TextBox 263"/>
                  <p:cNvSpPr txBox="1"/>
                  <p:nvPr/>
                </p:nvSpPr>
                <p:spPr>
                  <a:xfrm>
                    <a:off x="4678432" y="2770850"/>
                    <a:ext cx="304800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 smtClean="0">
                        <a:solidFill>
                          <a:prstClr val="black"/>
                        </a:solidFill>
                        <a:latin typeface="Calibri"/>
                      </a:rPr>
                      <a:t>or</a:t>
                    </a:r>
                    <a:endParaRPr lang="en-US" sz="1000" dirty="0">
                      <a:solidFill>
                        <a:prstClr val="black"/>
                      </a:solidFill>
                      <a:latin typeface="Calibri"/>
                    </a:endParaRPr>
                  </a:p>
                </p:txBody>
              </p:sp>
            </p:grpSp>
            <p:sp>
              <p:nvSpPr>
                <p:cNvPr id="265" name="Rectangle 264"/>
                <p:cNvSpPr/>
                <p:nvPr/>
              </p:nvSpPr>
              <p:spPr>
                <a:xfrm>
                  <a:off x="259074" y="2771721"/>
                  <a:ext cx="3051241" cy="3231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500" b="1" dirty="0">
                      <a:solidFill>
                        <a:srgbClr val="1F497D">
                          <a:lumMod val="75000"/>
                          <a:alpha val="45000"/>
                        </a:srgbClr>
                      </a:solidFill>
                      <a:latin typeface="Calibri"/>
                    </a:rPr>
                    <a:t> </a:t>
                  </a:r>
                  <a:r>
                    <a:rPr lang="en-US" sz="1500" b="1" dirty="0" smtClean="0">
                      <a:solidFill>
                        <a:schemeClr val="bg1"/>
                      </a:solidFill>
                      <a:latin typeface="Calibri"/>
                    </a:rPr>
                    <a:t>Development</a:t>
                  </a:r>
                  <a:endParaRPr lang="en-US" sz="1500" b="1" dirty="0">
                    <a:solidFill>
                      <a:schemeClr val="bg1"/>
                    </a:solidFill>
                    <a:latin typeface="Calibri"/>
                  </a:endParaRPr>
                </a:p>
              </p:txBody>
            </p:sp>
          </p:grpSp>
        </p:grpSp>
      </p:grpSp>
      <p:grpSp>
        <p:nvGrpSpPr>
          <p:cNvPr id="15" name="Group 14"/>
          <p:cNvGrpSpPr/>
          <p:nvPr/>
        </p:nvGrpSpPr>
        <p:grpSpPr>
          <a:xfrm>
            <a:off x="1692508" y="5238895"/>
            <a:ext cx="7335070" cy="1446633"/>
            <a:chOff x="1463899" y="5329913"/>
            <a:chExt cx="7335070" cy="1446633"/>
          </a:xfrm>
        </p:grpSpPr>
        <p:grpSp>
          <p:nvGrpSpPr>
            <p:cNvPr id="17" name="Group 16"/>
            <p:cNvGrpSpPr/>
            <p:nvPr/>
          </p:nvGrpSpPr>
          <p:grpSpPr>
            <a:xfrm>
              <a:off x="1463899" y="5329913"/>
              <a:ext cx="7335070" cy="1446633"/>
              <a:chOff x="1463899" y="5177513"/>
              <a:chExt cx="7335070" cy="1446633"/>
            </a:xfrm>
          </p:grpSpPr>
          <p:cxnSp>
            <p:nvCxnSpPr>
              <p:cNvPr id="318" name="Elbow Connector 317"/>
              <p:cNvCxnSpPr/>
              <p:nvPr/>
            </p:nvCxnSpPr>
            <p:spPr>
              <a:xfrm rot="16200000" flipV="1">
                <a:off x="1652011" y="5036344"/>
                <a:ext cx="938034" cy="1314257"/>
              </a:xfrm>
              <a:prstGeom prst="bentConnector3">
                <a:avLst>
                  <a:gd name="adj1" fmla="val 29765"/>
                </a:avLst>
              </a:prstGeom>
              <a:ln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ounded Rectangle 11"/>
              <p:cNvSpPr/>
              <p:nvPr/>
            </p:nvSpPr>
            <p:spPr>
              <a:xfrm>
                <a:off x="2743200" y="5397857"/>
                <a:ext cx="6055769" cy="1226289"/>
              </a:xfrm>
              <a:prstGeom prst="roundRect">
                <a:avLst>
                  <a:gd name="adj" fmla="val 0"/>
                </a:avLst>
              </a:prstGeom>
              <a:solidFill>
                <a:srgbClr val="50AA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197212" y="5349171"/>
                <a:ext cx="5124866" cy="32316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500" b="1" dirty="0" smtClean="0">
                    <a:solidFill>
                      <a:schemeClr val="bg1"/>
                    </a:solidFill>
                    <a:latin typeface="Calibri"/>
                  </a:rPr>
                  <a:t>Continuous Delivery/Deployment using DevOps</a:t>
                </a:r>
                <a:endParaRPr lang="en-US" sz="1500" b="1" dirty="0">
                  <a:solidFill>
                    <a:schemeClr val="bg1"/>
                  </a:solidFill>
                  <a:latin typeface="Calibri"/>
                </a:endParaRPr>
              </a:p>
            </p:txBody>
          </p:sp>
          <p:grpSp>
            <p:nvGrpSpPr>
              <p:cNvPr id="231" name="Group 230"/>
              <p:cNvGrpSpPr/>
              <p:nvPr/>
            </p:nvGrpSpPr>
            <p:grpSpPr>
              <a:xfrm>
                <a:off x="5440083" y="5659664"/>
                <a:ext cx="1327006" cy="892189"/>
                <a:chOff x="5580744" y="5839052"/>
                <a:chExt cx="1327006" cy="892189"/>
              </a:xfrm>
            </p:grpSpPr>
            <p:sp>
              <p:nvSpPr>
                <p:cNvPr id="77" name="Rounded Rectangle 76"/>
                <p:cNvSpPr/>
                <p:nvPr/>
              </p:nvSpPr>
              <p:spPr>
                <a:xfrm>
                  <a:off x="5580744" y="5839052"/>
                  <a:ext cx="1327006" cy="892189"/>
                </a:xfrm>
                <a:prstGeom prst="roundRect">
                  <a:avLst>
                    <a:gd name="adj" fmla="val 0"/>
                  </a:avLst>
                </a:prstGeom>
                <a:solidFill>
                  <a:srgbClr val="C6E3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0" rIns="91440" bIns="0" numCol="1" anchor="t" anchorCtr="1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300" b="1" dirty="0">
                      <a:latin typeface="+mn-lt"/>
                    </a:rPr>
                    <a:t>Containerization</a:t>
                  </a:r>
                </a:p>
              </p:txBody>
            </p:sp>
            <p:grpSp>
              <p:nvGrpSpPr>
                <p:cNvPr id="229" name="Group 228"/>
                <p:cNvGrpSpPr/>
                <p:nvPr/>
              </p:nvGrpSpPr>
              <p:grpSpPr>
                <a:xfrm>
                  <a:off x="5983412" y="6141996"/>
                  <a:ext cx="519327" cy="518854"/>
                  <a:chOff x="5878468" y="6113341"/>
                  <a:chExt cx="677809" cy="677192"/>
                </a:xfrm>
              </p:grpSpPr>
              <p:sp>
                <p:nvSpPr>
                  <p:cNvPr id="226" name="Rounded Rectangle 225"/>
                  <p:cNvSpPr/>
                  <p:nvPr/>
                </p:nvSpPr>
                <p:spPr>
                  <a:xfrm>
                    <a:off x="5878468" y="6113341"/>
                    <a:ext cx="677809" cy="659957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 w="28575"/>
                  <a:effectLst/>
                </p:spPr>
                <p:style>
                  <a:lnRef idx="3">
                    <a:schemeClr val="lt1"/>
                  </a:lnRef>
                  <a:fillRef idx="1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900" b="1" kern="0" dirty="0">
                      <a:solidFill>
                        <a:srgbClr val="1F497D">
                          <a:lumMod val="60000"/>
                          <a:lumOff val="40000"/>
                          <a:alpha val="45000"/>
                        </a:srgbClr>
                      </a:solidFill>
                      <a:latin typeface="Calibri"/>
                    </a:endParaRPr>
                  </a:p>
                </p:txBody>
              </p:sp>
              <p:pic>
                <p:nvPicPr>
                  <p:cNvPr id="79" name="Picture 6" descr="https://www.icewarp.com/en/img/webrtc/documents/docker-logo.png"/>
                  <p:cNvPicPr>
                    <a:picLocks noChangeAspect="1" noChangeArrowheads="1"/>
                  </p:cNvPicPr>
                  <p:nvPr/>
                </p:nvPicPr>
                <p:blipFill>
                  <a:blip r:embed="rId2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 bwMode="auto">
                  <a:xfrm>
                    <a:off x="5879417" y="6202784"/>
                    <a:ext cx="675910" cy="58774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cxnSp>
            <p:nvCxnSpPr>
              <p:cNvPr id="324" name="Straight Arrow Connector 323"/>
              <p:cNvCxnSpPr/>
              <p:nvPr/>
            </p:nvCxnSpPr>
            <p:spPr>
              <a:xfrm flipH="1" flipV="1">
                <a:off x="3761376" y="5177513"/>
                <a:ext cx="3924" cy="229909"/>
              </a:xfrm>
              <a:prstGeom prst="straightConnector1">
                <a:avLst/>
              </a:prstGeom>
              <a:ln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Elbow Connector 338"/>
              <p:cNvCxnSpPr>
                <a:stCxn id="424" idx="2"/>
                <a:endCxn id="12" idx="0"/>
              </p:cNvCxnSpPr>
              <p:nvPr/>
            </p:nvCxnSpPr>
            <p:spPr>
              <a:xfrm rot="16200000" flipH="1">
                <a:off x="5507552" y="5134323"/>
                <a:ext cx="185603" cy="341463"/>
              </a:xfrm>
              <a:prstGeom prst="bentConnector3">
                <a:avLst>
                  <a:gd name="adj1" fmla="val 50000"/>
                </a:avLst>
              </a:prstGeom>
              <a:ln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Rounded Rectangle 171"/>
              <p:cNvSpPr/>
              <p:nvPr/>
            </p:nvSpPr>
            <p:spPr>
              <a:xfrm>
                <a:off x="6854541" y="5655741"/>
                <a:ext cx="1900523" cy="896112"/>
              </a:xfrm>
              <a:prstGeom prst="roundRect">
                <a:avLst>
                  <a:gd name="adj" fmla="val 0"/>
                </a:avLst>
              </a:prstGeom>
              <a:solidFill>
                <a:srgbClr val="C6E3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0" rIns="91440" bIns="0" numCol="1" anchor="t" anchorCtr="1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300" b="1" dirty="0">
                    <a:latin typeface="+mn-lt"/>
                  </a:rPr>
                  <a:t>Continuous Monitoring</a:t>
                </a:r>
              </a:p>
            </p:txBody>
          </p:sp>
          <p:sp>
            <p:nvSpPr>
              <p:cNvPr id="175" name="Rounded Rectangle 174"/>
              <p:cNvSpPr/>
              <p:nvPr/>
            </p:nvSpPr>
            <p:spPr>
              <a:xfrm>
                <a:off x="6925587" y="6002134"/>
                <a:ext cx="358999" cy="33107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28575"/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lIns="0" rIns="0" rtlCol="0" anchor="ctr" anchorCtr="1"/>
              <a:lstStyle/>
              <a:p>
                <a:pPr algn="ctr"/>
                <a:r>
                  <a:rPr lang="en-US" sz="1200" b="1" dirty="0" smtClean="0">
                    <a:solidFill>
                      <a:srgbClr val="0A0A0A"/>
                    </a:solidFill>
                  </a:rPr>
                  <a:t>ELK</a:t>
                </a:r>
                <a:endParaRPr lang="en-US" sz="1200" b="1" dirty="0">
                  <a:solidFill>
                    <a:srgbClr val="0A0A0A"/>
                  </a:solidFill>
                </a:endParaRPr>
              </a:p>
            </p:txBody>
          </p:sp>
          <p:sp>
            <p:nvSpPr>
              <p:cNvPr id="176" name="Rounded Rectangle 175"/>
              <p:cNvSpPr/>
              <p:nvPr/>
            </p:nvSpPr>
            <p:spPr>
              <a:xfrm>
                <a:off x="7379899" y="6002134"/>
                <a:ext cx="582674" cy="32918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28575"/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lIns="0" rIns="0" rtlCol="0" anchor="ctr" anchorCtr="1"/>
              <a:lstStyle/>
              <a:p>
                <a:pPr algn="ctr"/>
                <a:r>
                  <a:rPr lang="en-US" sz="1200" b="1" dirty="0" err="1">
                    <a:solidFill>
                      <a:srgbClr val="0A0A0A"/>
                    </a:solidFill>
                  </a:rPr>
                  <a:t>Sysdig</a:t>
                </a:r>
                <a:endParaRPr lang="en-US" sz="1200" b="1" dirty="0">
                  <a:solidFill>
                    <a:srgbClr val="0A0A0A"/>
                  </a:solidFill>
                </a:endParaRPr>
              </a:p>
            </p:txBody>
          </p:sp>
          <p:sp>
            <p:nvSpPr>
              <p:cNvPr id="179" name="Rounded Rectangle 178"/>
              <p:cNvSpPr/>
              <p:nvPr/>
            </p:nvSpPr>
            <p:spPr>
              <a:xfrm>
                <a:off x="8057887" y="6002134"/>
                <a:ext cx="631292" cy="33147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28575"/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lIns="0" rIns="0" rtlCol="0" anchor="ctr" anchorCtr="1"/>
              <a:lstStyle/>
              <a:p>
                <a:pPr algn="ctr"/>
                <a:r>
                  <a:rPr lang="en-US" sz="1200" b="1" dirty="0" err="1">
                    <a:solidFill>
                      <a:srgbClr val="0A0A0A"/>
                    </a:solidFill>
                  </a:rPr>
                  <a:t>cadvisor</a:t>
                </a:r>
                <a:endParaRPr lang="en-US" sz="1200" b="1" dirty="0">
                  <a:solidFill>
                    <a:srgbClr val="0A0A0A"/>
                  </a:solidFill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2843357" y="5816554"/>
              <a:ext cx="2509274" cy="897180"/>
              <a:chOff x="2843357" y="5816554"/>
              <a:chExt cx="2509274" cy="897180"/>
            </a:xfrm>
          </p:grpSpPr>
          <p:sp>
            <p:nvSpPr>
              <p:cNvPr id="199" name="Rounded Rectangle 198"/>
              <p:cNvSpPr/>
              <p:nvPr/>
            </p:nvSpPr>
            <p:spPr>
              <a:xfrm>
                <a:off x="2843357" y="5816554"/>
                <a:ext cx="2509274" cy="897180"/>
              </a:xfrm>
              <a:prstGeom prst="roundRect">
                <a:avLst>
                  <a:gd name="adj" fmla="val 0"/>
                </a:avLst>
              </a:prstGeom>
              <a:solidFill>
                <a:srgbClr val="C6E3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0" rIns="91440" bIns="0" numCol="1" anchor="t" anchorCtr="1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300" b="1" dirty="0">
                    <a:latin typeface="+mn-lt"/>
                  </a:rPr>
                  <a:t>Configuration management</a:t>
                </a:r>
                <a:endParaRPr lang="en-US" sz="1300" b="1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4388443" y="6242476"/>
                <a:ext cx="3048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prstClr val="black"/>
                    </a:solidFill>
                    <a:latin typeface="Calibri"/>
                  </a:rPr>
                  <a:t>or</a:t>
                </a:r>
                <a:endParaRPr lang="en-US" sz="10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3492689" y="6242476"/>
                <a:ext cx="3048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prstClr val="black"/>
                    </a:solidFill>
                    <a:latin typeface="Calibri"/>
                  </a:rPr>
                  <a:t>or</a:t>
                </a:r>
                <a:endParaRPr lang="en-US" sz="10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03" name="Rounded Rectangle 202"/>
              <p:cNvSpPr/>
              <p:nvPr/>
            </p:nvSpPr>
            <p:spPr>
              <a:xfrm>
                <a:off x="2916527" y="6092294"/>
                <a:ext cx="561370" cy="54658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28575"/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900" b="1" kern="0" dirty="0">
                  <a:solidFill>
                    <a:srgbClr val="1F497D">
                      <a:lumMod val="60000"/>
                      <a:lumOff val="40000"/>
                      <a:alpha val="45000"/>
                    </a:srgbClr>
                  </a:solidFill>
                  <a:latin typeface="Calibri"/>
                </a:endParaRPr>
              </a:p>
            </p:txBody>
          </p:sp>
          <p:pic>
            <p:nvPicPr>
              <p:cNvPr id="204" name="Picture 203" descr="http://www.jayway.com/wp-content/uploads/2015/07/cloudformation.jpg"/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2954526" y="6126343"/>
                <a:ext cx="485372" cy="478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5" name="Rounded Rectangle 204"/>
              <p:cNvSpPr/>
              <p:nvPr/>
            </p:nvSpPr>
            <p:spPr>
              <a:xfrm>
                <a:off x="3812279" y="6092294"/>
                <a:ext cx="561369" cy="54658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28575"/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900" b="1" kern="0" dirty="0">
                  <a:solidFill>
                    <a:srgbClr val="1F497D">
                      <a:lumMod val="60000"/>
                      <a:lumOff val="40000"/>
                      <a:alpha val="45000"/>
                    </a:srgbClr>
                  </a:solidFill>
                  <a:latin typeface="Calibri"/>
                </a:endParaRPr>
              </a:p>
            </p:txBody>
          </p:sp>
          <p:pic>
            <p:nvPicPr>
              <p:cNvPr id="206" name="Picture 18" descr="http://3.bp.blogspot.com/-zCKRCEjz2Uw/UuevU8l-x3I/AAAAAAAAA4s/p6TPSHE1zl4/s1600/chef_logo.png"/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839559" y="6164015"/>
                <a:ext cx="506807" cy="4031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7" name="Rounded Rectangle 206"/>
              <p:cNvSpPr/>
              <p:nvPr/>
            </p:nvSpPr>
            <p:spPr>
              <a:xfrm>
                <a:off x="4708034" y="6092294"/>
                <a:ext cx="561370" cy="54658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28575"/>
              <a:effec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900" b="1" kern="0" dirty="0">
                  <a:solidFill>
                    <a:srgbClr val="1F497D">
                      <a:lumMod val="60000"/>
                      <a:lumOff val="40000"/>
                      <a:alpha val="45000"/>
                    </a:srgbClr>
                  </a:solidFill>
                  <a:latin typeface="Calibri"/>
                </a:endParaRPr>
              </a:p>
            </p:txBody>
          </p:sp>
          <p:pic>
            <p:nvPicPr>
              <p:cNvPr id="209" name="Picture 4" descr="http://larriereguichet.fr/img/logo/techno/ansible-logo.png"/>
              <p:cNvPicPr>
                <a:picLocks noChangeAspect="1" noChangeArrowheads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741489" y="6118355"/>
                <a:ext cx="494458" cy="4944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1" name="Group 20"/>
          <p:cNvGrpSpPr/>
          <p:nvPr/>
        </p:nvGrpSpPr>
        <p:grpSpPr>
          <a:xfrm>
            <a:off x="7142039" y="1633852"/>
            <a:ext cx="1873598" cy="949378"/>
            <a:chOff x="7065836" y="1657134"/>
            <a:chExt cx="1873598" cy="949378"/>
          </a:xfrm>
        </p:grpSpPr>
        <p:sp>
          <p:nvSpPr>
            <p:cNvPr id="219" name="Rounded Rectangle 218"/>
            <p:cNvSpPr/>
            <p:nvPr/>
          </p:nvSpPr>
          <p:spPr>
            <a:xfrm>
              <a:off x="7065836" y="1657134"/>
              <a:ext cx="1873598" cy="949378"/>
            </a:xfrm>
            <a:prstGeom prst="roundRect">
              <a:avLst>
                <a:gd name="adj" fmla="val 0"/>
              </a:avLst>
            </a:prstGeom>
            <a:solidFill>
              <a:srgbClr val="50AA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7326518" y="1698934"/>
              <a:ext cx="1472451" cy="3231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500" b="1" dirty="0" smtClean="0">
                  <a:solidFill>
                    <a:schemeClr val="bg1"/>
                  </a:solidFill>
                  <a:latin typeface="Calibri"/>
                </a:rPr>
                <a:t>Cloud provider</a:t>
              </a:r>
              <a:endParaRPr lang="en-US" sz="1500" b="1" dirty="0">
                <a:solidFill>
                  <a:schemeClr val="bg1"/>
                </a:solidFill>
                <a:latin typeface="Calibri"/>
              </a:endParaRPr>
            </a:p>
          </p:txBody>
        </p:sp>
        <p:pic>
          <p:nvPicPr>
            <p:cNvPr id="217" name="Picture 2" descr="https://codereviewvideos.com/blog/wp-content/uploads/2015/09/AWS-Logo.png"/>
            <p:cNvPicPr>
              <a:picLocks noChangeAspect="1" noChangeArrowheads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113553" y="2101578"/>
              <a:ext cx="868722" cy="328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C:\Users\pradeepbo\Desktop\microsoft_azure.jpg"/>
            <p:cNvPicPr>
              <a:picLocks noChangeAspect="1" noChangeArrowheads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034611" y="2101578"/>
              <a:ext cx="868680" cy="336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0" name="TextBox 159"/>
          <p:cNvSpPr txBox="1"/>
          <p:nvPr/>
        </p:nvSpPr>
        <p:spPr>
          <a:xfrm>
            <a:off x="-72909" y="6635064"/>
            <a:ext cx="35933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050" b="1" dirty="0" smtClean="0">
                <a:solidFill>
                  <a:srgbClr val="0A0A0A"/>
                </a:solidFill>
                <a:latin typeface="Calibri"/>
              </a:rPr>
              <a:t>Note: Solution offering for on-premise &amp; on-cloud</a:t>
            </a:r>
            <a:endParaRPr lang="en-US" sz="1050" b="1" dirty="0">
              <a:solidFill>
                <a:srgbClr val="0A0A0A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658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4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Any Questions?</a:t>
            </a: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ED85A0A-95A4-4044-A933-599D0F3447F1}" type="slidenum">
              <a:rPr lang="en-US" altLang="en-US" smtClean="0">
                <a:solidFill>
                  <a:srgbClr val="262626"/>
                </a:solidFill>
              </a:rPr>
              <a:pPr/>
              <a:t>25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pic>
        <p:nvPicPr>
          <p:cNvPr id="41988" name="Picture 2" descr="http://1.bp.blogspot.com/-qEdqe2mHxnQ/UcXDgQ4Mx1I/AAAAAAAAI_8/ArB7hXsA3OE/s1600/Questioning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50" y="1485900"/>
            <a:ext cx="5713413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314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2"/>
          <p:cNvSpPr>
            <a:spLocks noGrp="1"/>
          </p:cNvSpPr>
          <p:nvPr>
            <p:ph type="title"/>
          </p:nvPr>
        </p:nvSpPr>
        <p:spPr bwMode="auto">
          <a:xfrm>
            <a:off x="1657350" y="5011738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altLang="en-US" dirty="0" smtClean="0"/>
              <a:t>Thank You!</a:t>
            </a: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392863"/>
            <a:ext cx="49371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0FE164C-A005-41C6-AA26-A41324231A6F}" type="slidenum">
              <a:rPr lang="en-US" altLang="en-US" smtClean="0">
                <a:solidFill>
                  <a:srgbClr val="262626"/>
                </a:solidFill>
              </a:rPr>
              <a:pPr/>
              <a:t>26</a:t>
            </a:fld>
            <a:endParaRPr lang="en-US" altLang="en-US" smtClean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17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What is JIRA? </a:t>
            </a:r>
            <a:r>
              <a:rPr lang="en-US" dirty="0">
                <a:solidFill>
                  <a:schemeClr val="tx1"/>
                </a:solidFill>
              </a:rPr>
              <a:t>	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sz="1800" dirty="0" smtClean="0"/>
              <a:t>In </a:t>
            </a:r>
            <a:r>
              <a:rPr lang="en-US" sz="1800" dirty="0"/>
              <a:t>simple terms: “JIRA is an issue </a:t>
            </a:r>
            <a:r>
              <a:rPr lang="en-US" sz="1800" dirty="0" smtClean="0"/>
              <a:t>tracker with Project Management Capabilities”</a:t>
            </a:r>
            <a:endParaRPr lang="en-US" sz="1800" dirty="0" smtClean="0"/>
          </a:p>
          <a:p>
            <a:pPr lvl="1"/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Is it web based?	</a:t>
            </a: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Yes</a:t>
            </a:r>
          </a:p>
          <a:p>
            <a:pPr marL="2286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Is it open source?</a:t>
            </a: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No</a:t>
            </a:r>
            <a:endParaRPr lang="en-US" dirty="0" smtClean="0">
              <a:solidFill>
                <a:schemeClr val="tx1"/>
              </a:solidFill>
            </a:endParaRPr>
          </a:p>
          <a:p>
            <a:pPr marL="2286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Is it a licensed product?</a:t>
            </a: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Yes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Whose </a:t>
            </a:r>
            <a:r>
              <a:rPr lang="en-US" b="1" dirty="0" smtClean="0">
                <a:solidFill>
                  <a:schemeClr val="tx1"/>
                </a:solidFill>
              </a:rPr>
              <a:t>product is JIRA? </a:t>
            </a:r>
            <a:r>
              <a:rPr lang="en-US" b="1" dirty="0" smtClean="0">
                <a:solidFill>
                  <a:schemeClr val="tx1"/>
                </a:solidFill>
              </a:rPr>
              <a:t>		</a:t>
            </a:r>
            <a:r>
              <a:rPr lang="en-US" altLang="en-US" sz="1800" dirty="0" smtClean="0">
                <a:ea typeface="ＭＳ Ｐゴシック" pitchFamily="34" charset="-128"/>
                <a:hlinkClick r:id="rId2"/>
              </a:rPr>
              <a:t>www.atlassian.com</a:t>
            </a:r>
            <a:endParaRPr lang="en-US" altLang="en-US" sz="1800" dirty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29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JIRA Products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JIRA Core	</a:t>
            </a:r>
          </a:p>
          <a:p>
            <a:pPr marL="228600" indent="0">
              <a:buNone/>
            </a:pPr>
            <a:endParaRPr lang="en-US" dirty="0" smtClean="0"/>
          </a:p>
          <a:p>
            <a:pPr marL="228600" indent="0">
              <a:buNone/>
            </a:pPr>
            <a:r>
              <a:rPr lang="en-US" dirty="0" smtClean="0"/>
              <a:t>	</a:t>
            </a:r>
          </a:p>
          <a:p>
            <a:r>
              <a:rPr lang="en-US" dirty="0" smtClean="0"/>
              <a:t>JIRA Software</a:t>
            </a:r>
          </a:p>
          <a:p>
            <a:pPr marL="228600" indent="0">
              <a:buNone/>
            </a:pPr>
            <a:endParaRPr lang="en-US" dirty="0" smtClean="0"/>
          </a:p>
          <a:p>
            <a:pPr marL="228600" indent="0">
              <a:buNone/>
            </a:pPr>
            <a:endParaRPr lang="en-US" dirty="0" smtClean="0"/>
          </a:p>
          <a:p>
            <a:r>
              <a:rPr lang="en-US" dirty="0" smtClean="0"/>
              <a:t>JIRA </a:t>
            </a:r>
            <a:r>
              <a:rPr lang="en-US" dirty="0" err="1" smtClean="0"/>
              <a:t>ServiceDesk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1576389"/>
            <a:ext cx="25908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2538413"/>
            <a:ext cx="29718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3509963"/>
            <a:ext cx="34480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853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884677"/>
              </p:ext>
            </p:extLst>
          </p:nvPr>
        </p:nvGraphicFramePr>
        <p:xfrm>
          <a:off x="66675" y="1720850"/>
          <a:ext cx="1581150" cy="185420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Issues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Planning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Collaboration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Visibility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78623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Why </a:t>
                      </a:r>
                    </a:p>
                    <a:p>
                      <a:pPr algn="ctr"/>
                      <a:r>
                        <a:rPr lang="en-US" sz="2400" dirty="0" smtClean="0"/>
                        <a:t>Jira?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Tracking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</a:t>
                      </a:r>
                    </a:p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Integration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Started </a:t>
                      </a:r>
                    </a:p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ound Diagonal Corner Rectangle 6"/>
          <p:cNvSpPr/>
          <p:nvPr/>
        </p:nvSpPr>
        <p:spPr>
          <a:xfrm>
            <a:off x="1714501" y="5505450"/>
            <a:ext cx="7219950" cy="1047750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2"/>
                </a:solidFill>
              </a:rPr>
              <a:t>Issues are everywhere: </a:t>
            </a:r>
            <a:r>
              <a:rPr lang="en-US" dirty="0" smtClean="0"/>
              <a:t>Use JIRA to capture and organize team's issues, prioritize and take action on what's important. </a:t>
            </a:r>
          </a:p>
          <a:p>
            <a:r>
              <a:rPr lang="en-US" dirty="0" smtClean="0"/>
              <a:t>Spend less time managing the work and more time building great software.  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1" y="1562100"/>
            <a:ext cx="7219950" cy="389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64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538467"/>
              </p:ext>
            </p:extLst>
          </p:nvPr>
        </p:nvGraphicFramePr>
        <p:xfrm>
          <a:off x="66675" y="1720850"/>
          <a:ext cx="1581150" cy="185420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Issues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Process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Planning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Collaboration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Visibility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537429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Why </a:t>
                      </a:r>
                    </a:p>
                    <a:p>
                      <a:pPr algn="ctr"/>
                      <a:r>
                        <a:rPr lang="en-US" sz="2400" dirty="0" smtClean="0"/>
                        <a:t>Jira?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Tracking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</a:t>
                      </a:r>
                    </a:p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Integration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Started </a:t>
                      </a:r>
                    </a:p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Round Diagonal Corner Rectangle 11"/>
          <p:cNvSpPr/>
          <p:nvPr/>
        </p:nvSpPr>
        <p:spPr>
          <a:xfrm>
            <a:off x="1695451" y="5581650"/>
            <a:ext cx="7305674" cy="874748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2"/>
                </a:solidFill>
              </a:rPr>
              <a:t>Work the way you </a:t>
            </a:r>
            <a:r>
              <a:rPr lang="en-US" sz="2000" b="1" dirty="0" smtClean="0">
                <a:solidFill>
                  <a:schemeClr val="tx2"/>
                </a:solidFill>
              </a:rPr>
              <a:t>want: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dirty="0" smtClean="0"/>
              <a:t>Match your existing processes with Jira workflow, that you can easily adapt as your team evolves. </a:t>
            </a:r>
          </a:p>
          <a:p>
            <a:r>
              <a:rPr lang="en-US" dirty="0" smtClean="0"/>
              <a:t>Use </a:t>
            </a:r>
            <a:r>
              <a:rPr lang="en-US" dirty="0"/>
              <a:t>the tool that fits your team, don't change your team to fit your tool.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452" y="1599822"/>
            <a:ext cx="7305673" cy="386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79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285492"/>
              </p:ext>
            </p:extLst>
          </p:nvPr>
        </p:nvGraphicFramePr>
        <p:xfrm>
          <a:off x="66675" y="1720850"/>
          <a:ext cx="1581150" cy="185420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Issues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Planning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Collaboration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Visibility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363103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Why </a:t>
                      </a:r>
                    </a:p>
                    <a:p>
                      <a:pPr algn="ctr"/>
                      <a:r>
                        <a:rPr lang="en-US" sz="2400" dirty="0" smtClean="0"/>
                        <a:t>Jira?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Tracking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</a:t>
                      </a:r>
                    </a:p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Integration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Started </a:t>
                      </a:r>
                    </a:p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Round Diagonal Corner Rectangle 14"/>
          <p:cNvSpPr/>
          <p:nvPr/>
        </p:nvSpPr>
        <p:spPr>
          <a:xfrm>
            <a:off x="1724026" y="5524500"/>
            <a:ext cx="7219950" cy="979524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2"/>
                </a:solidFill>
              </a:rPr>
              <a:t>Productive, powerful </a:t>
            </a:r>
            <a:r>
              <a:rPr lang="en-US" sz="2000" b="1" dirty="0" smtClean="0">
                <a:solidFill>
                  <a:schemeClr val="tx2"/>
                </a:solidFill>
              </a:rPr>
              <a:t>planning: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dirty="0" smtClean="0"/>
              <a:t>With </a:t>
            </a:r>
            <a:r>
              <a:rPr lang="en-US" dirty="0"/>
              <a:t>the JIRA Agile add-on – you can plan agile sprints! And with Agile Ready, better plan sprints and releases while easily sharing development progress with stakeholders.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26" y="1635778"/>
            <a:ext cx="7301496" cy="377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54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684264"/>
              </p:ext>
            </p:extLst>
          </p:nvPr>
        </p:nvGraphicFramePr>
        <p:xfrm>
          <a:off x="66675" y="1720850"/>
          <a:ext cx="1581150" cy="185420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Issues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Planning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Collaboration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Visibility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7625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Why </a:t>
                      </a:r>
                    </a:p>
                    <a:p>
                      <a:pPr algn="ctr"/>
                      <a:r>
                        <a:rPr lang="en-US" sz="2400" dirty="0" smtClean="0"/>
                        <a:t>Jira?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Tracking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</a:t>
                      </a:r>
                    </a:p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Integration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Started </a:t>
                      </a:r>
                    </a:p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ound Diagonal Corner Rectangle 6"/>
          <p:cNvSpPr/>
          <p:nvPr/>
        </p:nvSpPr>
        <p:spPr>
          <a:xfrm>
            <a:off x="1743074" y="5429250"/>
            <a:ext cx="7191375" cy="1055724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2"/>
                </a:solidFill>
              </a:rPr>
              <a:t>Collaborate </a:t>
            </a:r>
            <a:r>
              <a:rPr lang="en-US" sz="2000" b="1" dirty="0" smtClean="0">
                <a:solidFill>
                  <a:schemeClr val="tx2"/>
                </a:solidFill>
              </a:rPr>
              <a:t>easily: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dirty="0" smtClean="0"/>
              <a:t>JIRA's simple, intuitive interface allows you to collaborate with teammates and get the job done more efficiently. </a:t>
            </a:r>
          </a:p>
          <a:p>
            <a:r>
              <a:rPr lang="en-US" dirty="0" smtClean="0"/>
              <a:t>People can easily share information and reach out for help when they need it.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813" y="1661677"/>
            <a:ext cx="7040636" cy="363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85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107382"/>
              </p:ext>
            </p:extLst>
          </p:nvPr>
        </p:nvGraphicFramePr>
        <p:xfrm>
          <a:off x="66675" y="1720850"/>
          <a:ext cx="1581150" cy="185420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Issues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Planning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Collaboration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Visibility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798731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Why </a:t>
                      </a:r>
                    </a:p>
                    <a:p>
                      <a:pPr algn="ctr"/>
                      <a:r>
                        <a:rPr lang="en-US" sz="2400" dirty="0" smtClean="0"/>
                        <a:t>Jira?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Tracking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</a:t>
                      </a:r>
                    </a:p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Integration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Started </a:t>
                      </a:r>
                    </a:p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Round Diagonal Corner Rectangle 7"/>
          <p:cNvSpPr/>
          <p:nvPr/>
        </p:nvSpPr>
        <p:spPr>
          <a:xfrm>
            <a:off x="1714501" y="5145272"/>
            <a:ext cx="7219950" cy="1339702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2"/>
                </a:solidFill>
              </a:rPr>
              <a:t>Visibility at the speed of </a:t>
            </a:r>
            <a:r>
              <a:rPr lang="en-US" sz="2000" b="1" dirty="0" smtClean="0">
                <a:solidFill>
                  <a:schemeClr val="tx2"/>
                </a:solidFill>
              </a:rPr>
              <a:t>light: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dirty="0" smtClean="0"/>
              <a:t>Watch </a:t>
            </a:r>
            <a:r>
              <a:rPr lang="en-US" dirty="0"/>
              <a:t>the issues that are most important to you, monitor activity streams, and share information with powerful dashboards, wallboards, and </a:t>
            </a:r>
            <a:r>
              <a:rPr lang="en-US" dirty="0" smtClean="0"/>
              <a:t>more.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Receive </a:t>
            </a:r>
            <a:r>
              <a:rPr lang="en-US" dirty="0"/>
              <a:t>updates via email, chat, or by checking in on your mobile </a:t>
            </a:r>
            <a:r>
              <a:rPr lang="en-US" dirty="0" smtClean="0"/>
              <a:t>device.</a:t>
            </a:r>
            <a:endParaRPr lang="en-US" dirty="0"/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1581149"/>
            <a:ext cx="7143751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66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5D1B18D8090143AD0CE3822D887F30" ma:contentTypeVersion="0" ma:contentTypeDescription="Create a new document." ma:contentTypeScope="" ma:versionID="112fd6e2c9d8cc84f0aca1c16b39f26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24CF01F-6C9C-4532-949C-AB7EFB18C04F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2D5BE00-6C37-41D2-A48D-86C04BBAFF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0DAFC7A-B673-4785-8EE4-539ED5D21B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13961</TotalTime>
  <Words>873</Words>
  <Application>Microsoft Office PowerPoint</Application>
  <PresentationFormat>On-screen Show (4:3)</PresentationFormat>
  <Paragraphs>350</Paragraphs>
  <Slides>26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Office Theme</vt:lpstr>
      <vt:lpstr>MS Org Chart</vt:lpstr>
      <vt:lpstr>By ALM Team</vt:lpstr>
      <vt:lpstr>Agenda</vt:lpstr>
      <vt:lpstr>Basic Questions</vt:lpstr>
      <vt:lpstr>JIRA Products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JIRA Hierarchy</vt:lpstr>
      <vt:lpstr>PowerPoint Presentation</vt:lpstr>
      <vt:lpstr>PowerPoint Presentation</vt:lpstr>
      <vt:lpstr>PowerPoint Presentation</vt:lpstr>
      <vt:lpstr>PowerPoint Presentation</vt:lpstr>
      <vt:lpstr>ALM Tools Integration (Open source)</vt:lpstr>
      <vt:lpstr>Any Questions?</vt:lpstr>
      <vt:lpstr>Thank You!</vt:lpstr>
    </vt:vector>
  </TitlesOfParts>
  <Company>Cybage Software Pvt.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aparna gandhi</dc:creator>
  <cp:lastModifiedBy>Pradeep Borse</cp:lastModifiedBy>
  <cp:revision>608</cp:revision>
  <dcterms:created xsi:type="dcterms:W3CDTF">2009-07-20T04:26:09Z</dcterms:created>
  <dcterms:modified xsi:type="dcterms:W3CDTF">2017-01-12T10:02:16Z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0x010100B25D1B18D8090143AD0CE3822D887F30</vt:lpwstr>
  </property>
</Properties>
</file>