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80" r:id="rId3"/>
    <p:sldId id="257" r:id="rId4"/>
    <p:sldId id="268" r:id="rId5"/>
    <p:sldId id="295" r:id="rId6"/>
    <p:sldId id="296" r:id="rId7"/>
    <p:sldId id="285" r:id="rId8"/>
    <p:sldId id="298" r:id="rId9"/>
    <p:sldId id="304" r:id="rId10"/>
    <p:sldId id="287" r:id="rId11"/>
    <p:sldId id="305" r:id="rId12"/>
    <p:sldId id="306" r:id="rId13"/>
    <p:sldId id="288" r:id="rId14"/>
    <p:sldId id="307" r:id="rId15"/>
    <p:sldId id="303" r:id="rId16"/>
    <p:sldId id="299" r:id="rId17"/>
    <p:sldId id="300" r:id="rId18"/>
    <p:sldId id="301" r:id="rId19"/>
    <p:sldId id="302" r:id="rId20"/>
    <p:sldId id="290" r:id="rId21"/>
    <p:sldId id="291" r:id="rId22"/>
    <p:sldId id="292" r:id="rId23"/>
    <p:sldId id="293" r:id="rId24"/>
    <p:sldId id="283" r:id="rId25"/>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4198" autoAdjust="0"/>
  </p:normalViewPr>
  <p:slideViewPr>
    <p:cSldViewPr>
      <p:cViewPr>
        <p:scale>
          <a:sx n="100" d="100"/>
          <a:sy n="100" d="100"/>
        </p:scale>
        <p:origin x="-78" y="-528"/>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8/2/2019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a:t>
            </a:fld>
            <a:endParaRPr lang="en-US"/>
          </a:p>
        </p:txBody>
      </p:sp>
    </p:spTree>
    <p:extLst>
      <p:ext uri="{BB962C8B-B14F-4D97-AF65-F5344CB8AC3E}">
        <p14:creationId xmlns:p14="http://schemas.microsoft.com/office/powerpoint/2010/main" val="182320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a:t>
            </a:fld>
            <a:endParaRPr lang="en-US"/>
          </a:p>
        </p:txBody>
      </p:sp>
    </p:spTree>
    <p:extLst>
      <p:ext uri="{BB962C8B-B14F-4D97-AF65-F5344CB8AC3E}">
        <p14:creationId xmlns:p14="http://schemas.microsoft.com/office/powerpoint/2010/main" val="239770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11</a:t>
            </a:fld>
            <a:endParaRPr lang="en-US"/>
          </a:p>
        </p:txBody>
      </p:sp>
    </p:spTree>
    <p:extLst>
      <p:ext uri="{BB962C8B-B14F-4D97-AF65-F5344CB8AC3E}">
        <p14:creationId xmlns:p14="http://schemas.microsoft.com/office/powerpoint/2010/main" val="239770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12</a:t>
            </a:fld>
            <a:endParaRPr lang="en-US"/>
          </a:p>
        </p:txBody>
      </p:sp>
    </p:spTree>
    <p:extLst>
      <p:ext uri="{BB962C8B-B14F-4D97-AF65-F5344CB8AC3E}">
        <p14:creationId xmlns:p14="http://schemas.microsoft.com/office/powerpoint/2010/main" val="118237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19</a:t>
            </a:fld>
            <a:endParaRPr lang="en-US"/>
          </a:p>
        </p:txBody>
      </p:sp>
    </p:spTree>
    <p:extLst>
      <p:ext uri="{BB962C8B-B14F-4D97-AF65-F5344CB8AC3E}">
        <p14:creationId xmlns:p14="http://schemas.microsoft.com/office/powerpoint/2010/main" val="109820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20</a:t>
            </a:fld>
            <a:endParaRPr lang="en-US"/>
          </a:p>
        </p:txBody>
      </p:sp>
    </p:spTree>
    <p:extLst>
      <p:ext uri="{BB962C8B-B14F-4D97-AF65-F5344CB8AC3E}">
        <p14:creationId xmlns:p14="http://schemas.microsoft.com/office/powerpoint/2010/main" val="3701007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21</a:t>
            </a:fld>
            <a:endParaRPr lang="en-US"/>
          </a:p>
        </p:txBody>
      </p:sp>
    </p:spTree>
    <p:extLst>
      <p:ext uri="{BB962C8B-B14F-4D97-AF65-F5344CB8AC3E}">
        <p14:creationId xmlns:p14="http://schemas.microsoft.com/office/powerpoint/2010/main" val="308984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a:p>
        </p:txBody>
      </p:sp>
    </p:spTree>
    <p:extLst>
      <p:ext uri="{BB962C8B-B14F-4D97-AF65-F5344CB8AC3E}">
        <p14:creationId xmlns:p14="http://schemas.microsoft.com/office/powerpoint/2010/main" val="110067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214874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395575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236927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a:p>
        </p:txBody>
      </p:sp>
    </p:spTree>
    <p:extLst>
      <p:ext uri="{BB962C8B-B14F-4D97-AF65-F5344CB8AC3E}">
        <p14:creationId xmlns:p14="http://schemas.microsoft.com/office/powerpoint/2010/main" val="147586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C82F4-2A69-4126-B139-781D9110DB5F}" type="slidenum">
              <a:rPr lang="en-US" smtClean="0"/>
              <a:t>7</a:t>
            </a:fld>
            <a:endParaRPr lang="en-US"/>
          </a:p>
        </p:txBody>
      </p:sp>
    </p:spTree>
    <p:extLst>
      <p:ext uri="{BB962C8B-B14F-4D97-AF65-F5344CB8AC3E}">
        <p14:creationId xmlns:p14="http://schemas.microsoft.com/office/powerpoint/2010/main" val="175772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C82F4-2A69-4126-B139-781D9110DB5F}" type="slidenum">
              <a:rPr lang="en-US" smtClean="0"/>
              <a:t>8</a:t>
            </a:fld>
            <a:endParaRPr lang="en-US"/>
          </a:p>
        </p:txBody>
      </p:sp>
    </p:spTree>
    <p:extLst>
      <p:ext uri="{BB962C8B-B14F-4D97-AF65-F5344CB8AC3E}">
        <p14:creationId xmlns:p14="http://schemas.microsoft.com/office/powerpoint/2010/main" val="175772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a:t>
            </a:fld>
            <a:endParaRPr lang="en-US"/>
          </a:p>
        </p:txBody>
      </p:sp>
    </p:spTree>
    <p:extLst>
      <p:ext uri="{BB962C8B-B14F-4D97-AF65-F5344CB8AC3E}">
        <p14:creationId xmlns:p14="http://schemas.microsoft.com/office/powerpoint/2010/main" val="2397701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509905" y="5245460"/>
            <a:ext cx="4686935" cy="348535"/>
          </a:xfrm>
          <a:prstGeom prst="rect">
            <a:avLst/>
          </a:prstGeom>
        </p:spPr>
        <p:txBody>
          <a:bodyPr anchor="t"/>
          <a:lstStyle/>
          <a:p>
            <a:r>
              <a:rPr lang="en-US" dirty="0" smtClean="0"/>
              <a:t> Copyright © 2017 </a:t>
            </a:r>
            <a:r>
              <a:rPr lang="en-US" dirty="0" err="1" smtClean="0"/>
              <a:t>Cybage</a:t>
            </a:r>
            <a:r>
              <a:rPr lang="en-US" dirty="0" smtClean="0"/>
              <a:t> Software Pvt. Ltd. All Rights Reserved. </a:t>
            </a:r>
            <a:r>
              <a:rPr lang="en-US" dirty="0" err="1" smtClean="0"/>
              <a:t>Cybage</a:t>
            </a:r>
            <a:r>
              <a:rPr lang="en-US" dirty="0" smtClean="0"/>
              <a:t> Confidential.</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8/2/2019</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onarlint.org/eclip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sonarqube.org/" TargetMode="External"/><Relationship Id="rId2" Type="http://schemas.openxmlformats.org/officeDocument/2006/relationships/hyperlink" Target="https://www.sonarsourc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20"/>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33350" y="3035677"/>
            <a:ext cx="5379720" cy="135171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1282987" y="3433354"/>
            <a:ext cx="4009104" cy="762000"/>
          </a:xfrm>
          <a:prstGeom prst="rect">
            <a:avLst/>
          </a:prstGeom>
        </p:spPr>
        <p:txBody>
          <a:bodyPr lIns="100557" tIns="50278" rIns="100557" bIns="50278" anchor="t">
            <a:normAutofit fontScale="700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4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SonarQube</a:t>
            </a:r>
            <a:endParaRPr lang="en-US" altLang="en-US" sz="2400" dirty="0" smtClean="0"/>
          </a:p>
          <a:p>
            <a:pPr algn="r"/>
            <a:r>
              <a:rPr lang="en-US" altLang="en-US" sz="2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Authored </a:t>
            </a:r>
            <a:r>
              <a:rPr lang="en-US" altLang="en-US" sz="2400" b="1" dirty="0">
                <a:solidFill>
                  <a:srgbClr val="2B3B4B"/>
                </a:solidFill>
                <a:latin typeface="Tahoma" panose="020B0604030504040204" pitchFamily="34" charset="0"/>
                <a:ea typeface="Tahoma" panose="020B0604030504040204" pitchFamily="34" charset="0"/>
                <a:cs typeface="Tahoma" panose="020B0604030504040204" pitchFamily="34" charset="0"/>
              </a:rPr>
              <a:t>&amp; </a:t>
            </a:r>
            <a:r>
              <a:rPr lang="en-US" altLang="en-US" sz="2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Presented by : </a:t>
            </a:r>
            <a:r>
              <a:rPr lang="en-US" altLang="en-US" sz="2400" b="1" smtClean="0">
                <a:solidFill>
                  <a:srgbClr val="2B3B4B"/>
                </a:solidFill>
                <a:latin typeface="Tahoma" panose="020B0604030504040204" pitchFamily="34" charset="0"/>
                <a:ea typeface="Tahoma" panose="020B0604030504040204" pitchFamily="34" charset="0"/>
                <a:cs typeface="Tahoma" panose="020B0604030504040204" pitchFamily="34" charset="0"/>
              </a:rPr>
              <a:t>Ruchika Raghorte</a:t>
            </a:r>
            <a:endParaRPr lang="en-US" altLang="en-US" sz="2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endParaRPr lang="en-US" sz="2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lnSpc>
                <a:spcPct val="150000"/>
              </a:lnSpc>
            </a:pPr>
            <a:endPar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0" name="Group 29"/>
          <p:cNvGrpSpPr/>
          <p:nvPr/>
        </p:nvGrpSpPr>
        <p:grpSpPr>
          <a:xfrm>
            <a:off x="8534400" y="5191919"/>
            <a:ext cx="914400" cy="158898"/>
            <a:chOff x="8534400" y="5191919"/>
            <a:chExt cx="914400" cy="158898"/>
          </a:xfrm>
        </p:grpSpPr>
        <p:pic>
          <p:nvPicPr>
            <p:cNvPr id="3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roup 31"/>
            <p:cNvGrpSpPr/>
            <p:nvPr userDrawn="1"/>
          </p:nvGrpSpPr>
          <p:grpSpPr>
            <a:xfrm>
              <a:off x="8933771" y="5191919"/>
              <a:ext cx="152335" cy="136446"/>
              <a:chOff x="8938916" y="5111750"/>
              <a:chExt cx="150813" cy="147638"/>
            </a:xfrm>
          </p:grpSpPr>
          <p:sp>
            <p:nvSpPr>
              <p:cNvPr id="40" name="Rectangle 39"/>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userDrawn="1"/>
          </p:nvGrpSpPr>
          <p:grpSpPr>
            <a:xfrm>
              <a:off x="9110550" y="5191919"/>
              <a:ext cx="153938" cy="142315"/>
              <a:chOff x="9090025" y="5111750"/>
              <a:chExt cx="152400" cy="153988"/>
            </a:xfrm>
          </p:grpSpPr>
          <p:sp>
            <p:nvSpPr>
              <p:cNvPr id="38"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userDrawn="1"/>
          </p:nvGrpSpPr>
          <p:grpSpPr>
            <a:xfrm>
              <a:off x="9293258" y="5191919"/>
              <a:ext cx="155542" cy="142315"/>
              <a:chOff x="9294812" y="5111750"/>
              <a:chExt cx="153988" cy="153988"/>
            </a:xfrm>
          </p:grpSpPr>
          <p:sp>
            <p:nvSpPr>
              <p:cNvPr id="36" name="Rectangle 35"/>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8600" y="1153319"/>
            <a:ext cx="9296400" cy="3293209"/>
          </a:xfrm>
          <a:prstGeom prst="rect">
            <a:avLst/>
          </a:prstGeom>
        </p:spPr>
        <p:txBody>
          <a:bodyPr wrap="square">
            <a:spAutoFit/>
          </a:bodyPr>
          <a:lstStyle/>
          <a:p>
            <a:pPr lvl="0" fontAlgn="base">
              <a:defRP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fontAlgn="base">
              <a:defRP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Sustainability</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platform significantly increases the lifetime of applications by reducing complexities, duplications and potential bugs in the code, by keeping neat and clean code architecture and increased unit tests.</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increases maintainability of the software. It also has the ability to handle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changes</a:t>
            </a:r>
          </a:p>
          <a:p>
            <a:pPr fontAlgn="base"/>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Detects and Alerts:</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reduces the risk of software development within a very short amount of time. It detects bugs in the code automatically and alerts developers to fix them before rolling it out for production.</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also highlights the complex areas of code that are less covered by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unit tests.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fontAlgn="base">
              <a:defRP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9618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18588" y="1153319"/>
            <a:ext cx="9415961" cy="4585871"/>
          </a:xfrm>
          <a:prstGeom prst="rect">
            <a:avLst/>
          </a:prstGeom>
        </p:spPr>
        <p:txBody>
          <a:bodyPr wrap="square">
            <a:spAutoFit/>
          </a:bodyPr>
          <a:lstStyle/>
          <a:p>
            <a:pPr fontAlgn="base"/>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Reduce Risk</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enable customers to get maximum value from their investment, SonarQube provides additional value and professional support. Services including development, technical support, consulting and training are designed to help companies get long term benefits.</a:t>
            </a: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Increase Productivity:</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increases productivity by enabling development teams to detect and muzzle duplication and redundancy of code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fontAlgn="base"/>
            <a:endParaRPr lang="en-US" sz="1600" b="1" dirty="0" smtClean="0"/>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Centralize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One place to provide a shared vision of code quality for developers, tech leads,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managers.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b="1" dirty="0" smtClean="0"/>
          </a:p>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DevOps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Integration:</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integrates with the entire DevOps toolchain including build systems, CI engines, promotion pipelines</a:t>
            </a: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dirty="0"/>
          </a:p>
        </p:txBody>
      </p:sp>
    </p:spTree>
    <p:extLst>
      <p:ext uri="{BB962C8B-B14F-4D97-AF65-F5344CB8AC3E}">
        <p14:creationId xmlns:p14="http://schemas.microsoft.com/office/powerpoint/2010/main" val="247273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Integration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Jenkins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Bamboo (CI engine)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plugin (Eclipse, Visual Studio)</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Maven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Ant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Gradle</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MS Build</a:t>
            </a:r>
          </a:p>
        </p:txBody>
      </p:sp>
    </p:spTree>
    <p:extLst>
      <p:ext uri="{BB962C8B-B14F-4D97-AF65-F5344CB8AC3E}">
        <p14:creationId xmlns:p14="http://schemas.microsoft.com/office/powerpoint/2010/main" val="1487037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SoanrLint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37638" y="1153319"/>
            <a:ext cx="8730161"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Fix issues before they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exist.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SonarLint is an IDE extension that helps you detect and fix quality issues as you write code. </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Like a spell checker, SonarLint squiggles flaws so that they can be fixed before committing code.</a:t>
            </a:r>
          </a:p>
          <a:p>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 it in your favorite IDE</a:t>
            </a:r>
          </a:p>
          <a:p>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2"/>
              </a:rPr>
            </a:b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46" y="3363913"/>
            <a:ext cx="88296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975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alt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alt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coverage/Report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838200" y="1256844"/>
            <a:ext cx="8229600" cy="3243965"/>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Showcase Unit tests execution and code coverage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reports</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Unit test Code coverage- lines of code covered by unit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tests</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Supported code coverage tools </a:t>
            </a: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JaCoCo </a:t>
            </a: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Cobertura </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lvl="1">
              <a:lnSpc>
                <a:spcPct val="160000"/>
              </a:lnSpc>
              <a:spcBef>
                <a:spcPct val="0"/>
              </a:spcBef>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alt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Clover</a:t>
            </a:r>
            <a:endPar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alt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PDF/HTML -Report generation of issues, project PDF report only in SonarQube 4.5.x version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711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Profiles</a:t>
            </a:r>
          </a:p>
        </p:txBody>
      </p:sp>
      <p:sp>
        <p:nvSpPr>
          <p:cNvPr id="4" name="Title 8"/>
          <p:cNvSpPr txBox="1">
            <a:spLocks/>
          </p:cNvSpPr>
          <p:nvPr/>
        </p:nvSpPr>
        <p:spPr>
          <a:xfrm>
            <a:off x="699859" y="1116013"/>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552450" y="1229519"/>
            <a:ext cx="9144000" cy="2850011"/>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Requirement by defining set of rules for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project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Same or different profile for multiple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project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Technological implementation specific quality profile</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eg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Java, PHP, JS etc</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Create custom profiles for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projects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User access security in Quality Profile- Project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administrator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Rule configuration- Activation/Deactivation/Modification</a:t>
            </a:r>
          </a:p>
        </p:txBody>
      </p:sp>
    </p:spTree>
    <p:extLst>
      <p:ext uri="{BB962C8B-B14F-4D97-AF65-F5344CB8AC3E}">
        <p14:creationId xmlns:p14="http://schemas.microsoft.com/office/powerpoint/2010/main" val="260654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Profiles</a:t>
            </a:r>
          </a:p>
        </p:txBody>
      </p:sp>
      <p:sp>
        <p:nvSpPr>
          <p:cNvPr id="4" name="Title 8"/>
          <p:cNvSpPr txBox="1">
            <a:spLocks/>
          </p:cNvSpPr>
          <p:nvPr/>
        </p:nvSpPr>
        <p:spPr>
          <a:xfrm>
            <a:off x="699859" y="1116013"/>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C:\Users\kuldeepd\Desktop\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5719"/>
            <a:ext cx="8915400" cy="381000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066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p:txBody>
      </p:sp>
      <p:sp>
        <p:nvSpPr>
          <p:cNvPr id="5" name="Rectangle 4"/>
          <p:cNvSpPr/>
          <p:nvPr/>
        </p:nvSpPr>
        <p:spPr>
          <a:xfrm>
            <a:off x="337639" y="1140957"/>
            <a:ext cx="9720761" cy="4425827"/>
          </a:xfrm>
          <a:prstGeom prst="rect">
            <a:avLst/>
          </a:prstGeom>
        </p:spPr>
        <p:txBody>
          <a:bodyPr wrap="square">
            <a:spAutoFit/>
          </a:bodyPr>
          <a:lstStyle/>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Set of Boolean conditions to measure thresholds of projects</a:t>
            </a:r>
            <a:b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b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E.g.	- No new blocker issues</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Code coverage on new code greater than 80</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One Quality Gate for multiple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project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Create Project specific Quality Gates </a:t>
            </a: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User access security in Quality Profile- Project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administrator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60000"/>
              </a:lnSpc>
              <a:spcBef>
                <a:spcPct val="0"/>
              </a:spcBef>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Multiple conditions</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E.g.	-measure: Blocker issue</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-period: Value </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-comparison operator: &gt;</a:t>
            </a:r>
          </a:p>
          <a:p>
            <a:pPr>
              <a:lnSpc>
                <a:spcPct val="160000"/>
              </a:lnSpc>
              <a:spcBef>
                <a:spcPct val="0"/>
              </a:spcBef>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-error value: 0</a:t>
            </a:r>
          </a:p>
        </p:txBody>
      </p:sp>
    </p:spTree>
    <p:extLst>
      <p:ext uri="{BB962C8B-B14F-4D97-AF65-F5344CB8AC3E}">
        <p14:creationId xmlns:p14="http://schemas.microsoft.com/office/powerpoint/2010/main" val="2866760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defRPr/>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p:txBody>
      </p:sp>
      <p:pic>
        <p:nvPicPr>
          <p:cNvPr id="6" name="Picture 5" descr="C:\Users\kuldeepd\Desktop\sonar-Q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29519"/>
            <a:ext cx="9124006" cy="391208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37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Limitation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does not support few programming </a:t>
            </a:r>
            <a:r>
              <a:rPr lang="en-US" sz="1600" smtClean="0">
                <a:solidFill>
                  <a:srgbClr val="2B3B4B"/>
                </a:solidFill>
                <a:latin typeface="Tahoma" panose="020B0604030504040204" pitchFamily="34" charset="0"/>
                <a:ea typeface="Tahoma" panose="020B0604030504040204" pitchFamily="34" charset="0"/>
                <a:cs typeface="Tahoma" panose="020B0604030504040204" pitchFamily="34" charset="0"/>
              </a:rPr>
              <a:t>languages like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Ruby and Perl</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Costing</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8246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9" name="Title 8"/>
          <p:cNvSpPr txBox="1">
            <a:spLocks/>
          </p:cNvSpPr>
          <p:nvPr/>
        </p:nvSpPr>
        <p:spPr>
          <a:xfrm>
            <a:off x="838200" y="1374966"/>
            <a:ext cx="8534400" cy="3581400"/>
          </a:xfrm>
          <a:prstGeom prst="rect">
            <a:avLst/>
          </a:prstGeom>
        </p:spPr>
        <p:txBody>
          <a:bodyPr lIns="100557" tIns="50278" rIns="100557" bIns="50278" anchor="t">
            <a:normAutofit fontScale="7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Introduction to Static code Analysis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Pain areas before SonarQube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SonarQube?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Why SonarQube?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Basic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Understanding and its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features</a:t>
            </a:r>
          </a:p>
          <a:p>
            <a:pPr algn="l">
              <a:lnSpc>
                <a:spcPct val="160000"/>
              </a:lnSpc>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SonarQube Architecture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Benefits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Integration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 other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tools</a:t>
            </a:r>
          </a:p>
          <a:p>
            <a:pPr algn="l">
              <a:lnSpc>
                <a:spcPct val="16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Code </a:t>
            </a:r>
            <a:r>
              <a:rPr lang="en-US" sz="1500" dirty="0">
                <a:solidFill>
                  <a:srgbClr val="2B3B4B"/>
                </a:solidFill>
                <a:latin typeface="Tahoma" panose="020B0604030504040204" pitchFamily="34" charset="0"/>
                <a:ea typeface="Tahoma" panose="020B0604030504040204" pitchFamily="34" charset="0"/>
                <a:cs typeface="Tahoma" panose="020B0604030504040204" pitchFamily="34" charset="0"/>
              </a:rPr>
              <a:t>Coverage</a:t>
            </a:r>
          </a:p>
          <a:p>
            <a:pPr algn="l">
              <a:lnSpc>
                <a:spcPct val="160000"/>
              </a:lnSpc>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500" dirty="0" smtClean="0">
                <a:solidFill>
                  <a:srgbClr val="2B3B4B"/>
                </a:solidFill>
                <a:latin typeface="Tahoma" panose="020B0604030504040204" pitchFamily="34" charset="0"/>
                <a:ea typeface="Tahoma" panose="020B0604030504040204" pitchFamily="34" charset="0"/>
                <a:cs typeface="Tahoma" panose="020B0604030504040204" pitchFamily="34" charset="0"/>
              </a:rPr>
              <a:t>      Quality Profile/Quality </a:t>
            </a:r>
            <a:r>
              <a:rPr lang="en-US" sz="1500" dirty="0">
                <a:solidFill>
                  <a:srgbClr val="2B3B4B"/>
                </a:solidFill>
                <a:latin typeface="Tahoma" panose="020B0604030504040204" pitchFamily="34" charset="0"/>
                <a:ea typeface="Tahoma" panose="020B0604030504040204" pitchFamily="34" charset="0"/>
                <a:cs typeface="Tahoma" panose="020B0604030504040204" pitchFamily="34" charset="0"/>
              </a:rPr>
              <a:t>Gate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Limitation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Pricing</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Comparison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Pricing</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Placeholder 4" descr="Plans &amp; Pricing | SonarSour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6800" y="1305719"/>
            <a:ext cx="7696200" cy="3733800"/>
          </a:xfrm>
          <a:prstGeom prst="rect">
            <a:avLst/>
          </a:prstGeom>
        </p:spPr>
      </p:pic>
    </p:spTree>
    <p:extLst>
      <p:ext uri="{BB962C8B-B14F-4D97-AF65-F5344CB8AC3E}">
        <p14:creationId xmlns:p14="http://schemas.microsoft.com/office/powerpoint/2010/main" val="1742738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Comparison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with other tools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There are several tools for static code analysis: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Checkstyle – Focuses on ‘Conventions’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PMD – Find out issues related to Bad Practices</a:t>
            </a:r>
          </a:p>
          <a:p>
            <a:pPr marL="285750" indent="-285750" algn="l">
              <a:lnSpc>
                <a:spcPct val="160000"/>
              </a:lnSpc>
              <a:buFont typeface="Arial" panose="020B0604020202020204" pitchFamily="34" charset="0"/>
              <a:buChar char="•"/>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FindBugs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Potential bugs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HP Fortify – Security Vulnerabilities</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214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Reference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Links</a:t>
            </a:r>
          </a:p>
        </p:txBody>
      </p:sp>
      <p:sp>
        <p:nvSpPr>
          <p:cNvPr id="4" name="Title 8"/>
          <p:cNvSpPr txBox="1">
            <a:spLocks/>
          </p:cNvSpPr>
          <p:nvPr/>
        </p:nvSpPr>
        <p:spPr>
          <a:xfrm>
            <a:off x="707233" y="13819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https://www.sonarsource.com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3"/>
              </a:rPr>
              <a:t>https://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3"/>
              </a:rPr>
              <a:t>docs.sonarqube.org/</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4832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23</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Thank You!</a:t>
            </a:r>
          </a:p>
          <a:p>
            <a:pPr algn="r"/>
            <a:endPar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8" name="Rectangle 27"/>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6"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Introduction to Static Code Analysis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debugging without executing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program</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Checks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for coding standards in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program</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as per industry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standards</a:t>
            </a: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Static analysis, also called static code analysis, is a method of computer program debugging that is done by examining the code without executing the program. The process provides an understanding of the code structure, and can help to ensure that the code adheres to industry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standards.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Pain Areas and Solutions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fontScale="4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80000"/>
              </a:lnSpc>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7 Deadly sins of developers identified by sonar team </a:t>
            </a:r>
            <a:r>
              <a:rPr lang="en-US" sz="29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Non respect of coding standards &amp; best practices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Lacking comments in source code, especially in public APIs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duplicated lines of code</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complex component or/and a bad distribution of complexity amongst components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Having no or low code coverage by unit tests, especially in complex part of the program</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Leaving potential bugs</a:t>
            </a:r>
          </a:p>
          <a:p>
            <a:pPr marL="285750" lvl="1" indent="-285750">
              <a:lnSpc>
                <a:spcPct val="180000"/>
              </a:lnSpc>
              <a:spcBef>
                <a:spcPct val="0"/>
              </a:spcBef>
              <a:buFont typeface="Arial" panose="020B0604020202020204" pitchFamily="34" charset="0"/>
              <a:buChar char="•"/>
              <a:defRPr/>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Not following architecture and design</a:t>
            </a: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r>
              <a:rPr lang="en-US" sz="2900" dirty="0">
                <a:solidFill>
                  <a:srgbClr val="2B3B4B"/>
                </a:solidFill>
                <a:latin typeface="Tahoma" panose="020B0604030504040204" pitchFamily="34" charset="0"/>
                <a:ea typeface="Tahoma" panose="020B0604030504040204" pitchFamily="34" charset="0"/>
                <a:cs typeface="Tahoma" panose="020B0604030504040204" pitchFamily="34" charset="0"/>
              </a:rPr>
              <a:t>Solution - </a:t>
            </a:r>
            <a:r>
              <a:rPr lang="en-US" sz="2900" b="1" dirty="0">
                <a:solidFill>
                  <a:srgbClr val="2B3B4B"/>
                </a:solidFill>
                <a:latin typeface="Tahoma" panose="020B0604030504040204" pitchFamily="34" charset="0"/>
                <a:ea typeface="Tahoma" panose="020B0604030504040204" pitchFamily="34" charset="0"/>
                <a:cs typeface="Tahoma" panose="020B0604030504040204" pitchFamily="34" charset="0"/>
              </a:rPr>
              <a:t>SonarQube</a:t>
            </a:r>
          </a:p>
        </p:txBody>
      </p:sp>
    </p:spTree>
    <p:extLst>
      <p:ext uri="{BB962C8B-B14F-4D97-AF65-F5344CB8AC3E}">
        <p14:creationId xmlns:p14="http://schemas.microsoft.com/office/powerpoint/2010/main" val="180760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What is SonarQube? </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4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Static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ode analysis tool</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4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q</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uality management platform</a:t>
            </a:r>
          </a:p>
          <a:p>
            <a:pPr marL="285750" indent="-285750" algn="l">
              <a:lnSpc>
                <a:spcPct val="14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doesn't just show you what's wrong. It also offers quality-management tools to actively help you put it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right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Open platform to manage code quality, developed by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SonarSource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Written in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and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Ruby</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4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99858" y="1458119"/>
            <a:ext cx="9053741" cy="830997"/>
          </a:xfrm>
          <a:prstGeom prst="rect">
            <a:avLst/>
          </a:prstGeom>
        </p:spPr>
        <p:txBody>
          <a:bodyPr wrap="square">
            <a:spAutoFit/>
          </a:bodyPr>
          <a:lstStyle/>
          <a:p>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Why should you manage source code quality?</a:t>
            </a:r>
          </a:p>
          <a:p>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well-written program is a program where the cost of implementing a feature is constant throughout the program's lifetime --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Itay</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Maman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865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Why SonarQube?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8862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covers the 7 axes of code quality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is a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Continuous Inspection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process raising code quality visibility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for all stakeholders and making it an integral part of the software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development lifecycle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Covering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20+</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languages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50+</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plugins) </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Combine metrics altogether with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historical data</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provides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efficient dashboard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 Gates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Configurable quality profiles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Permissions (Global level /Project level)</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http://www.sonarqube.org/wp-content/themes/sonar/images/7ax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381919"/>
            <a:ext cx="2667000" cy="304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181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SonarQube Architecture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C:\Users\kuldeepd\Desktop\sonar5.6-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39" y="1305719"/>
            <a:ext cx="9339761" cy="3962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2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SonarQube Architecture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747" y="1691712"/>
            <a:ext cx="3019536" cy="29863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Multiply 7"/>
          <p:cNvSpPr/>
          <p:nvPr/>
        </p:nvSpPr>
        <p:spPr>
          <a:xfrm>
            <a:off x="6324600" y="2962833"/>
            <a:ext cx="366666" cy="9080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solidFill>
                <a:srgbClr val="FF0000"/>
              </a:solidFill>
            </a:endParaRPr>
          </a:p>
        </p:txBody>
      </p:sp>
      <p:sp>
        <p:nvSpPr>
          <p:cNvPr id="9" name="Left-Right Arrow 8"/>
          <p:cNvSpPr/>
          <p:nvPr/>
        </p:nvSpPr>
        <p:spPr>
          <a:xfrm>
            <a:off x="6324600" y="4277519"/>
            <a:ext cx="366666" cy="1267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 name="Rectangle 9"/>
          <p:cNvSpPr/>
          <p:nvPr/>
        </p:nvSpPr>
        <p:spPr>
          <a:xfrm>
            <a:off x="280488" y="1173193"/>
            <a:ext cx="4034447" cy="400110"/>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b="1" dirty="0" smtClean="0">
                <a:latin typeface="Segoe UI" panose="020B0502040204020203" pitchFamily="34" charset="0"/>
                <a:cs typeface="Segoe UI" panose="020B0502040204020203" pitchFamily="34" charset="0"/>
              </a:rPr>
              <a:t>             SonarQube 4.5.x (LTS) </a:t>
            </a:r>
            <a:endParaRPr lang="en-US" dirty="0">
              <a:latin typeface="Segoe UI" panose="020B0502040204020203" pitchFamily="34" charset="0"/>
              <a:cs typeface="Segoe UI" panose="020B0502040204020203" pitchFamily="34" charset="0"/>
            </a:endParaRPr>
          </a:p>
        </p:txBody>
      </p:sp>
      <p:sp>
        <p:nvSpPr>
          <p:cNvPr id="5" name="Rectangle 4"/>
          <p:cNvSpPr/>
          <p:nvPr/>
        </p:nvSpPr>
        <p:spPr>
          <a:xfrm>
            <a:off x="5715000" y="1153319"/>
            <a:ext cx="4004698" cy="400110"/>
          </a:xfrm>
          <a:prstGeom prst="rect">
            <a:avLst/>
          </a:prstGeom>
        </p:spPr>
        <p:txBody>
          <a:bodyPr wrap="square">
            <a:spAutoFit/>
          </a:bodyPr>
          <a:lstStyle/>
          <a:p>
            <a:pPr>
              <a:defRPr/>
            </a:pPr>
            <a:r>
              <a:rPr lang="en-US" b="1" dirty="0">
                <a:latin typeface="Segoe UI" panose="020B0502040204020203" pitchFamily="34" charset="0"/>
                <a:cs typeface="Segoe UI" panose="020B0502040204020203" pitchFamily="34" charset="0"/>
              </a:rPr>
              <a:t>SonarQube </a:t>
            </a:r>
            <a:r>
              <a:rPr lang="en-US" b="1" dirty="0" smtClean="0">
                <a:latin typeface="Segoe UI" panose="020B0502040204020203" pitchFamily="34" charset="0"/>
                <a:cs typeface="Segoe UI" panose="020B0502040204020203" pitchFamily="34" charset="0"/>
              </a:rPr>
              <a:t>5.6.x &amp;6.7.x </a:t>
            </a:r>
            <a:r>
              <a:rPr lang="en-US" b="1" dirty="0">
                <a:latin typeface="Segoe UI" panose="020B0502040204020203" pitchFamily="34" charset="0"/>
                <a:cs typeface="Segoe UI" panose="020B0502040204020203" pitchFamily="34" charset="0"/>
              </a:rPr>
              <a:t>(LTS) </a:t>
            </a:r>
            <a:endParaRPr lang="en-US" dirty="0">
              <a:latin typeface="Segoe UI" panose="020B0502040204020203" pitchFamily="34" charset="0"/>
              <a:cs typeface="Segoe UI" panose="020B0502040204020203" pitchFamily="34" charset="0"/>
            </a:endParaRP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50986"/>
            <a:ext cx="3019536" cy="30270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4519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 y="1381919"/>
            <a:ext cx="9339761" cy="3477875"/>
          </a:xfrm>
          <a:prstGeom prst="rect">
            <a:avLst/>
          </a:prstGeom>
        </p:spPr>
        <p:txBody>
          <a:bodyPr wrap="square">
            <a:spAutoFit/>
          </a:bodyPr>
          <a:lstStyle/>
          <a:p>
            <a:pPr fontAlgn="base"/>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Enable continuous code quality management : </a:t>
            </a:r>
          </a:p>
          <a:p>
            <a:pPr fontAlgn="base"/>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quality becomes a part of development process and development teams. By enabling continuous code quality management, the software quality is raised and decreases the cost and risk of software management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fontAlgn="base"/>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0" defTabSz="914400">
              <a:defRP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Increase developer skills:</a:t>
            </a:r>
          </a:p>
          <a:p>
            <a:pPr fontAlgn="base"/>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development teams receive regular feedbacks on quality issues and it helps them increase their programming skills.</a:t>
            </a:r>
          </a:p>
          <a:p>
            <a:pPr fontAlgn="base"/>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SonarQube helps developers to understand the quality of their software and ensures the transparency of code.</a:t>
            </a:r>
          </a:p>
          <a:p>
            <a:pPr lvl="0" defTabSz="914400">
              <a:defRPr/>
            </a:pPr>
            <a:endParaRPr lang="en-US"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fontAlgn="base"/>
            <a:endParaRPr lang="en-US" dirty="0"/>
          </a:p>
          <a:p>
            <a:pPr lvl="0" defTabSz="914400">
              <a:defRPr/>
            </a:pPr>
            <a:endParaRPr lang="en-US"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1353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5053</TotalTime>
  <Words>807</Words>
  <Application>Microsoft Office PowerPoint</Application>
  <PresentationFormat>Custom</PresentationFormat>
  <Paragraphs>178</Paragraphs>
  <Slides>23</Slides>
  <Notes>15</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Ruchika Dhnyaneshwar Raghorte</cp:lastModifiedBy>
  <cp:revision>167</cp:revision>
  <dcterms:created xsi:type="dcterms:W3CDTF">2018-01-05T05:23:08Z</dcterms:created>
  <dcterms:modified xsi:type="dcterms:W3CDTF">2019-08-02T11:30:09Z</dcterms:modified>
</cp:coreProperties>
</file>