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7" r:id="rId2"/>
    <p:sldId id="289" r:id="rId3"/>
    <p:sldId id="283" r:id="rId4"/>
    <p:sldId id="295" r:id="rId5"/>
    <p:sldId id="294" r:id="rId6"/>
    <p:sldId id="293" r:id="rId7"/>
    <p:sldId id="292" r:id="rId8"/>
    <p:sldId id="291" r:id="rId9"/>
    <p:sldId id="290" r:id="rId10"/>
    <p:sldId id="300" r:id="rId11"/>
    <p:sldId id="299" r:id="rId12"/>
    <p:sldId id="298" r:id="rId13"/>
    <p:sldId id="301" r:id="rId14"/>
    <p:sldId id="297" r:id="rId15"/>
    <p:sldId id="296" r:id="rId16"/>
    <p:sldId id="309" r:id="rId17"/>
    <p:sldId id="306" r:id="rId18"/>
    <p:sldId id="305" r:id="rId19"/>
    <p:sldId id="304" r:id="rId20"/>
    <p:sldId id="308" r:id="rId21"/>
    <p:sldId id="284" r:id="rId22"/>
    <p:sldId id="28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99" d="100"/>
          <a:sy n="99" d="100"/>
        </p:scale>
        <p:origin x="-234" y="-102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04-Jul-16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04-Jul-16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2016.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9" r:id="rId20"/>
    <p:sldLayoutId id="2147484350" r:id="rId21"/>
    <p:sldLayoutId id="2147484351" r:id="rId22"/>
    <p:sldLayoutId id="2147484352" r:id="rId23"/>
    <p:sldLayoutId id="2147484354" r:id="rId2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0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dirty="0" err="1"/>
              <a:t>SonarQube</a:t>
            </a:r>
            <a:r>
              <a:rPr lang="en-US" dirty="0"/>
              <a:t> – Static Code Analysis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4302414" y="5461515"/>
            <a:ext cx="4805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Authored &amp; Presented by : Kuldeep Darmwal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in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SonarQube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39507" y="1791499"/>
            <a:ext cx="64460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Mechanism to manage security (User, Group)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Restrict access to a project to a given group of users</a:t>
            </a:r>
          </a:p>
          <a:p>
            <a:pPr>
              <a:defRPr/>
            </a:pP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Administration permission for project (exclusion patterns, configuration for that project, etc.)</a:t>
            </a:r>
          </a:p>
          <a:p>
            <a:pPr marL="228600" indent="0">
              <a:buFont typeface="Arial" pitchFamily="34" charset="0"/>
              <a:buNone/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Configuring security use cases 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/>
              <a:t>  Manage access rights to components, information,  </a:t>
            </a:r>
            <a:r>
              <a:rPr lang="en-US" dirty="0" smtClean="0"/>
              <a:t>            etc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/>
              <a:t>  Enable customization (custom dashboards, notifications etc</a:t>
            </a:r>
            <a:r>
              <a:rPr lang="en-US" dirty="0" smtClean="0"/>
              <a:t>.) of </a:t>
            </a:r>
            <a:r>
              <a:rPr lang="en-US" dirty="0" err="1"/>
              <a:t>SonarQube</a:t>
            </a:r>
            <a:r>
              <a:rPr lang="en-US" dirty="0"/>
              <a:t> for users</a:t>
            </a:r>
          </a:p>
        </p:txBody>
      </p:sp>
    </p:spTree>
    <p:extLst>
      <p:ext uri="{BB962C8B-B14F-4D97-AF65-F5344CB8AC3E}">
        <p14:creationId xmlns:p14="http://schemas.microsoft.com/office/powerpoint/2010/main" val="40958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Web Application Security in </a:t>
            </a:r>
            <a:r>
              <a:rPr lang="en-US" altLang="en-US" dirty="0" err="1"/>
              <a:t>SonarQube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95054" y="1953514"/>
            <a:ext cx="63555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buFont typeface="Arial" pitchFamily="34" charset="0"/>
              <a:buChar char="•"/>
              <a:defRPr/>
            </a:pP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Shows security based issue </a:t>
            </a:r>
            <a:r>
              <a:rPr lang="en-US" dirty="0"/>
              <a:t>in </a:t>
            </a:r>
            <a:r>
              <a:rPr lang="en-US" dirty="0" err="1"/>
              <a:t>SonarQube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  <a:p>
            <a:pPr marL="971550" lvl="2" indent="-285750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Analysis on 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Web Application Security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 based issue</a:t>
            </a:r>
            <a:b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971550" lvl="2" indent="-285750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Follows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Open Web Application Security Project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(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OWASP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standards </a:t>
            </a:r>
            <a:b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685800" lvl="2">
              <a:defRPr/>
            </a:pP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	 </a:t>
            </a:r>
            <a:r>
              <a:rPr lang="en-US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Eg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. </a:t>
            </a:r>
            <a:r>
              <a:rPr lang="en-US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Sql</a:t>
            </a: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 Injection, broken authentication &amp; session 	       management etc.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9252" y="5153344"/>
            <a:ext cx="3459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Note:-Supports in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5.x version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71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 Security in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SonarQube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" name="Picture 3" descr="C:\Users\kuldeepd\Desktop\owa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26" y="1868542"/>
            <a:ext cx="7162800" cy="42161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Global Permissions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662" y="1850437"/>
            <a:ext cx="7272416" cy="419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9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Project Permissions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23" y="1850433"/>
            <a:ext cx="7344462" cy="419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4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Quality Profiles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2139" y="1752597"/>
            <a:ext cx="61065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 by defining </a:t>
            </a:r>
            <a:r>
              <a:rPr lang="en-US" b="1" dirty="0"/>
              <a:t>set of rules </a:t>
            </a:r>
            <a:r>
              <a:rPr lang="en-US" dirty="0"/>
              <a:t>for project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or different profile for multiple project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Technological implementation specific quality profile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. Java, PHP, JS etc.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custom profiles for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access security in Quality Profile-</a:t>
            </a:r>
            <a:r>
              <a:rPr lang="en-US" b="1" dirty="0"/>
              <a:t> Project administrator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 configuration- Activation/Deactivation/Modification</a:t>
            </a:r>
          </a:p>
        </p:txBody>
      </p:sp>
    </p:spTree>
    <p:extLst>
      <p:ext uri="{BB962C8B-B14F-4D97-AF65-F5344CB8AC3E}">
        <p14:creationId xmlns:p14="http://schemas.microsoft.com/office/powerpoint/2010/main" val="34529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Quality Profiles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2" descr="C:\Users\kuldeepd\Desktop\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33" y="1890427"/>
            <a:ext cx="6477000" cy="4038600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0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Quality Gates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6667" y="1695561"/>
            <a:ext cx="65909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of Boolean conditions to measure thresholds of projects</a:t>
            </a:r>
            <a:br>
              <a:rPr lang="en-US" dirty="0"/>
            </a:br>
            <a:r>
              <a:rPr lang="en-US" dirty="0"/>
              <a:t>E.g.	- No new blocker issues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Code coverage on new code greater than 80%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Quality Gate for multiple project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Project specific Quality Gates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access security in Quality Profile-</a:t>
            </a:r>
            <a:r>
              <a:rPr lang="en-US" b="1" dirty="0"/>
              <a:t> Project administrator</a:t>
            </a:r>
            <a:br>
              <a:rPr lang="en-US" b="1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conditions</a:t>
            </a:r>
          </a:p>
          <a:p>
            <a:r>
              <a:rPr lang="en-US" dirty="0"/>
              <a:t>	 E.g.	-measure: Blocker issue</a:t>
            </a:r>
          </a:p>
          <a:p>
            <a:r>
              <a:rPr lang="en-US" dirty="0"/>
              <a:t>		-period: Value </a:t>
            </a:r>
          </a:p>
          <a:p>
            <a:r>
              <a:rPr lang="en-US" dirty="0"/>
              <a:t>		-comparison operator: &gt;</a:t>
            </a:r>
          </a:p>
          <a:p>
            <a:r>
              <a:rPr lang="en-US" dirty="0"/>
              <a:t>		-error value: 0</a:t>
            </a:r>
          </a:p>
        </p:txBody>
      </p:sp>
    </p:spTree>
    <p:extLst>
      <p:ext uri="{BB962C8B-B14F-4D97-AF65-F5344CB8AC3E}">
        <p14:creationId xmlns:p14="http://schemas.microsoft.com/office/powerpoint/2010/main" val="27466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Quality Gates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" name="Picture 3" descr="C:\Users\kuldeepd\Desktop\QG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599" y="1892937"/>
            <a:ext cx="7111498" cy="4063245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3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SonarQube</a:t>
            </a:r>
            <a:r>
              <a:rPr lang="en-US" dirty="0"/>
              <a:t>- Analysis Modes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48561" y="1788795"/>
            <a:ext cx="62649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Analysis</a:t>
            </a:r>
            <a:r>
              <a:rPr lang="en-US" dirty="0"/>
              <a:t>  – Default mode, to perform a full analysis </a:t>
            </a:r>
          </a:p>
          <a:p>
            <a:r>
              <a:rPr lang="en-US" dirty="0"/>
              <a:t>	     </a:t>
            </a:r>
            <a:r>
              <a:rPr lang="en-US" dirty="0" smtClean="0"/>
              <a:t>  – </a:t>
            </a:r>
            <a:r>
              <a:rPr lang="en-US" dirty="0"/>
              <a:t>Store-result-in-the-database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Preview  </a:t>
            </a:r>
            <a:r>
              <a:rPr lang="en-US" dirty="0"/>
              <a:t>– </a:t>
            </a:r>
            <a:r>
              <a:rPr lang="en-US" dirty="0" smtClean="0"/>
              <a:t>Previously </a:t>
            </a:r>
            <a:r>
              <a:rPr lang="en-US" dirty="0"/>
              <a:t>known as the </a:t>
            </a:r>
            <a:r>
              <a:rPr lang="en-US" dirty="0" err="1"/>
              <a:t>dryRun</a:t>
            </a:r>
            <a:r>
              <a:rPr lang="en-US" dirty="0"/>
              <a:t> mode.</a:t>
            </a:r>
            <a:br>
              <a:rPr lang="en-US" dirty="0"/>
            </a:br>
            <a:r>
              <a:rPr lang="en-US" dirty="0"/>
              <a:t>	    </a:t>
            </a:r>
            <a:r>
              <a:rPr lang="en-US" dirty="0" smtClean="0"/>
              <a:t>  </a:t>
            </a:r>
            <a:r>
              <a:rPr lang="en-US" dirty="0"/>
              <a:t>– Performs a full analysis, but doesn’t store the   	        </a:t>
            </a:r>
            <a:r>
              <a:rPr lang="en-US" dirty="0" smtClean="0"/>
              <a:t> results </a:t>
            </a:r>
            <a:r>
              <a:rPr lang="en-US" dirty="0"/>
              <a:t>in the database</a:t>
            </a:r>
          </a:p>
          <a:p>
            <a:r>
              <a:rPr lang="en-US" dirty="0"/>
              <a:t>	   </a:t>
            </a:r>
            <a:r>
              <a:rPr lang="en-US" dirty="0" smtClean="0"/>
              <a:t>   </a:t>
            </a:r>
            <a:r>
              <a:rPr lang="en-US" dirty="0"/>
              <a:t>– Store data in HTML report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Incremental</a:t>
            </a:r>
            <a:r>
              <a:rPr lang="en-US" dirty="0" smtClean="0"/>
              <a:t> – </a:t>
            </a:r>
            <a:r>
              <a:rPr lang="en-US" dirty="0"/>
              <a:t>Performs a preview analysis on only the 		</a:t>
            </a:r>
            <a:r>
              <a:rPr lang="en-US" dirty="0" smtClean="0"/>
              <a:t>changed </a:t>
            </a:r>
            <a:r>
              <a:rPr lang="en-US" dirty="0"/>
              <a:t>files</a:t>
            </a:r>
            <a:br>
              <a:rPr lang="en-US" dirty="0"/>
            </a:br>
            <a:r>
              <a:rPr lang="en-US" dirty="0"/>
              <a:t>	          </a:t>
            </a:r>
            <a:r>
              <a:rPr lang="en-US" dirty="0" smtClean="0"/>
              <a:t> – </a:t>
            </a:r>
            <a:r>
              <a:rPr lang="en-US" dirty="0"/>
              <a:t>Pre-commit check of changes without </a:t>
            </a:r>
            <a:r>
              <a:rPr lang="en-US" dirty="0" smtClean="0"/>
              <a:t>		sinking a </a:t>
            </a:r>
            <a:r>
              <a:rPr lang="en-US" dirty="0"/>
              <a:t>lot of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799" y="5665837"/>
            <a:ext cx="3587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defRPr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Note:-As per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4.5.x (LTS) version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78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800" y="1834919"/>
            <a:ext cx="68217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Static code analysis</a:t>
            </a: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Sonar - Continuous Code quality management</a:t>
            </a: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7 axes of code quality</a:t>
            </a: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platform overview</a:t>
            </a: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Code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Coverage/Report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Security in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Quality Profiles, Quality Gates</a:t>
            </a: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Analysis modes</a:t>
            </a: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Integration with other tools </a:t>
            </a:r>
          </a:p>
          <a:p>
            <a:pPr marL="574675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30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Integration with tools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62138" y="1773723"/>
            <a:ext cx="4572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/>
              <a:t>   Jenkins</a:t>
            </a:r>
            <a:r>
              <a:rPr lang="en-US" dirty="0"/>
              <a:t>, Bamboo (CI engine)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   Eclipse plugin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   Maven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   Ant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   </a:t>
            </a:r>
            <a:r>
              <a:rPr lang="en-US" dirty="0" err="1" smtClean="0"/>
              <a:t>Gradle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Static Code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4969" y="1928118"/>
            <a:ext cx="58349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debugging without executing the program</a:t>
            </a:r>
          </a:p>
          <a:p>
            <a:pPr marL="228600" indent="0">
              <a:buFont typeface="Arial" pitchFamily="34" charset="0"/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Provides an understanding of the 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structure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Checks for coding standards in program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as per industry standards</a:t>
            </a:r>
          </a:p>
        </p:txBody>
      </p:sp>
    </p:spTree>
    <p:extLst>
      <p:ext uri="{BB962C8B-B14F-4D97-AF65-F5344CB8AC3E}">
        <p14:creationId xmlns:p14="http://schemas.microsoft.com/office/powerpoint/2010/main" val="4023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539089" y="799720"/>
            <a:ext cx="7376311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 Sonar </a:t>
            </a:r>
            <a:r>
              <a:rPr lang="en-US" altLang="en-US" dirty="0"/>
              <a:t>– Continuous Code </a:t>
            </a:r>
            <a:r>
              <a:rPr lang="en-US" altLang="en-US" dirty="0" smtClean="0"/>
              <a:t>Quality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5175" y="1834101"/>
            <a:ext cx="717034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/>
              <a:t>Open platform</a:t>
            </a:r>
            <a:r>
              <a:rPr lang="en-US" dirty="0"/>
              <a:t> to manage code quality, developed by </a:t>
            </a:r>
            <a:r>
              <a:rPr lang="en-US" b="1" dirty="0" err="1"/>
              <a:t>SonarSource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Written in </a:t>
            </a:r>
            <a:r>
              <a:rPr lang="en-US" b="1" dirty="0"/>
              <a:t>Java and Ruby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It covers the 7 axes of code quality</a:t>
            </a:r>
          </a:p>
          <a:p>
            <a:pPr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It is a </a:t>
            </a:r>
            <a:r>
              <a:rPr lang="en-US" b="1" dirty="0"/>
              <a:t>Continuous Inspection</a:t>
            </a:r>
            <a:r>
              <a:rPr lang="en-US" dirty="0"/>
              <a:t> process, raising code quality visibility for all stakeholders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Covering </a:t>
            </a:r>
            <a:r>
              <a:rPr lang="en-US" b="1" dirty="0"/>
              <a:t>25+ </a:t>
            </a:r>
            <a:r>
              <a:rPr lang="en-US" dirty="0"/>
              <a:t>languages </a:t>
            </a:r>
            <a:r>
              <a:rPr lang="en-US" b="1" dirty="0"/>
              <a:t>(50+ plugins)</a:t>
            </a:r>
            <a:r>
              <a:rPr lang="en-US" dirty="0"/>
              <a:t> </a:t>
            </a:r>
          </a:p>
          <a:p>
            <a:pPr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Combine metrics altogether with </a:t>
            </a:r>
            <a:r>
              <a:rPr lang="en-US" b="1" dirty="0"/>
              <a:t>historical data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It provides</a:t>
            </a:r>
            <a:r>
              <a:rPr lang="en-US" b="1" dirty="0"/>
              <a:t> efficient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8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7 issues identified by </a:t>
            </a:r>
            <a:r>
              <a:rPr lang="en-US" altLang="en-US" dirty="0" smtClean="0"/>
              <a:t>Sonar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4758" y="1834060"/>
            <a:ext cx="71884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7 Deadly sins of developers identified by sonar team:-</a:t>
            </a:r>
          </a:p>
          <a:p>
            <a:pPr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Non respect of coding standards &amp; best practices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Lacking comments in source code, especially in public APIs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Having duplicated lines of code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Having complex component or/and a bad distribution of complexity amongst components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Having no or low code coverage by unit tests, especially in complex part of the program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Leaving potential bugs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 following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236733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7 axes of code analysis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5" descr="http://www.sonarqube.org/wp-content/themes/sonar/images/7ax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33" y="1977939"/>
            <a:ext cx="6034004" cy="33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84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/>
              <a:t>Sonar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Qube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Platform Overview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52" y="1762165"/>
            <a:ext cx="6370637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3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3 </a:t>
            </a:r>
            <a:r>
              <a:rPr lang="en-US" altLang="en-US" dirty="0"/>
              <a:t>Components in </a:t>
            </a:r>
            <a:r>
              <a:rPr lang="en-US" altLang="en-US" dirty="0" err="1"/>
              <a:t>SonarQube</a:t>
            </a:r>
            <a:r>
              <a:rPr lang="en-US" altLang="en-US" dirty="0"/>
              <a:t> 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5716" y="1800553"/>
            <a:ext cx="68444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Database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to store: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Configuration of the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instance (security, plugins settings, etc.)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Supported database : MySQL, Oracle, PostgreSQL,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MicrosoftSQL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server</a:t>
            </a:r>
          </a:p>
          <a:p>
            <a:pPr lvl="1"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Web Server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for users to browse quality snapshots &amp; configure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Browse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SonarQube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at 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http://localhost:9000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or more 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Analyzers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 to analyze projects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sonar-runner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Maven /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Gradle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/ Ant analyzer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CI engine – Jenkins/Bamboo</a:t>
            </a:r>
          </a:p>
        </p:txBody>
      </p:sp>
    </p:spTree>
    <p:extLst>
      <p:ext uri="{BB962C8B-B14F-4D97-AF65-F5344CB8AC3E}">
        <p14:creationId xmlns:p14="http://schemas.microsoft.com/office/powerpoint/2010/main" val="5888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coverage/Report</a:t>
            </a: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9516" y="1817731"/>
            <a:ext cx="64188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Showcase Unit tests execution and code coverage reports</a:t>
            </a:r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Unit test Code coverage- lines of code covered by unit tests</a:t>
            </a:r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Supported code coverage tools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  </a:t>
            </a:r>
            <a:r>
              <a:rPr lang="en-US" altLang="en-US" dirty="0" err="1"/>
              <a:t>JaCoCo</a:t>
            </a:r>
            <a:r>
              <a:rPr lang="en-US" altLang="en-US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  </a:t>
            </a:r>
            <a:r>
              <a:rPr lang="en-US" altLang="en-US" dirty="0" err="1"/>
              <a:t>Cobertura</a:t>
            </a:r>
            <a:r>
              <a:rPr lang="en-US" altLang="en-US" dirty="0"/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en-US" dirty="0"/>
              <a:t>  Clover</a:t>
            </a:r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PDF/HTML -Report generation of issues (project)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332</Words>
  <Application>Microsoft Office PowerPoint</Application>
  <PresentationFormat>On-screen Show (4:3)</PresentationFormat>
  <Paragraphs>144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SonarQube – Static Code Analysis   </vt:lpstr>
      <vt:lpstr>Agenda</vt:lpstr>
      <vt:lpstr>Static Code Analysis</vt:lpstr>
      <vt:lpstr> Sonar – Continuous Code Quality Management</vt:lpstr>
      <vt:lpstr>7 issues identified by Sonar</vt:lpstr>
      <vt:lpstr>7 axes of code analysis</vt:lpstr>
      <vt:lpstr>SonarQube Platform Overview</vt:lpstr>
      <vt:lpstr>3 Components in SonarQube </vt:lpstr>
      <vt:lpstr>Code coverage/Report</vt:lpstr>
      <vt:lpstr>Security in SonarQube</vt:lpstr>
      <vt:lpstr>Web Application Security in SonarQube</vt:lpstr>
      <vt:lpstr>Web Application Security in SonarQube</vt:lpstr>
      <vt:lpstr>Global Permissions</vt:lpstr>
      <vt:lpstr>Project Permissions</vt:lpstr>
      <vt:lpstr>Quality Profiles</vt:lpstr>
      <vt:lpstr>Quality Profiles</vt:lpstr>
      <vt:lpstr>Quality Gates</vt:lpstr>
      <vt:lpstr>Quality Gates</vt:lpstr>
      <vt:lpstr>SonarQube- Analysis Modes </vt:lpstr>
      <vt:lpstr>Integration with tools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Kuldeep Darmwal</dc:creator>
  <cp:lastModifiedBy>Pradeep Borse</cp:lastModifiedBy>
  <cp:revision>318</cp:revision>
  <dcterms:created xsi:type="dcterms:W3CDTF">2009-07-20T04:26:09Z</dcterms:created>
  <dcterms:modified xsi:type="dcterms:W3CDTF">2016-07-04T10:53:22Z</dcterms:modified>
</cp:coreProperties>
</file>