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80" r:id="rId3"/>
    <p:sldId id="257" r:id="rId4"/>
    <p:sldId id="268" r:id="rId5"/>
    <p:sldId id="295" r:id="rId6"/>
    <p:sldId id="296" r:id="rId7"/>
    <p:sldId id="285" r:id="rId8"/>
    <p:sldId id="298" r:id="rId9"/>
    <p:sldId id="308" r:id="rId10"/>
    <p:sldId id="287" r:id="rId11"/>
    <p:sldId id="305" r:id="rId12"/>
    <p:sldId id="306" r:id="rId13"/>
    <p:sldId id="288" r:id="rId14"/>
    <p:sldId id="307" r:id="rId15"/>
    <p:sldId id="303" r:id="rId16"/>
    <p:sldId id="299" r:id="rId17"/>
    <p:sldId id="300" r:id="rId18"/>
    <p:sldId id="301" r:id="rId19"/>
    <p:sldId id="302" r:id="rId20"/>
    <p:sldId id="290" r:id="rId21"/>
    <p:sldId id="292" r:id="rId22"/>
    <p:sldId id="293" r:id="rId23"/>
    <p:sldId id="283" r:id="rId24"/>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94198" autoAdjust="0"/>
  </p:normalViewPr>
  <p:slideViewPr>
    <p:cSldViewPr>
      <p:cViewPr>
        <p:scale>
          <a:sx n="100" d="100"/>
          <a:sy n="100" d="100"/>
        </p:scale>
        <p:origin x="-72" y="-480"/>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8/16/2019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a:t>
            </a:fld>
            <a:endParaRPr lang="en-US"/>
          </a:p>
        </p:txBody>
      </p:sp>
    </p:spTree>
    <p:extLst>
      <p:ext uri="{BB962C8B-B14F-4D97-AF65-F5344CB8AC3E}">
        <p14:creationId xmlns:p14="http://schemas.microsoft.com/office/powerpoint/2010/main" val="182320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11</a:t>
            </a:fld>
            <a:endParaRPr lang="en-US"/>
          </a:p>
        </p:txBody>
      </p:sp>
    </p:spTree>
    <p:extLst>
      <p:ext uri="{BB962C8B-B14F-4D97-AF65-F5344CB8AC3E}">
        <p14:creationId xmlns:p14="http://schemas.microsoft.com/office/powerpoint/2010/main" val="239770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12</a:t>
            </a:fld>
            <a:endParaRPr lang="en-US"/>
          </a:p>
        </p:txBody>
      </p:sp>
    </p:spTree>
    <p:extLst>
      <p:ext uri="{BB962C8B-B14F-4D97-AF65-F5344CB8AC3E}">
        <p14:creationId xmlns:p14="http://schemas.microsoft.com/office/powerpoint/2010/main" val="118237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19</a:t>
            </a:fld>
            <a:endParaRPr lang="en-US"/>
          </a:p>
        </p:txBody>
      </p:sp>
    </p:spTree>
    <p:extLst>
      <p:ext uri="{BB962C8B-B14F-4D97-AF65-F5344CB8AC3E}">
        <p14:creationId xmlns:p14="http://schemas.microsoft.com/office/powerpoint/2010/main" val="109820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20</a:t>
            </a:fld>
            <a:endParaRPr lang="en-US"/>
          </a:p>
        </p:txBody>
      </p:sp>
    </p:spTree>
    <p:extLst>
      <p:ext uri="{BB962C8B-B14F-4D97-AF65-F5344CB8AC3E}">
        <p14:creationId xmlns:p14="http://schemas.microsoft.com/office/powerpoint/2010/main" val="308984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a:t>
            </a:fld>
            <a:endParaRPr lang="en-US"/>
          </a:p>
        </p:txBody>
      </p:sp>
    </p:spTree>
    <p:extLst>
      <p:ext uri="{BB962C8B-B14F-4D97-AF65-F5344CB8AC3E}">
        <p14:creationId xmlns:p14="http://schemas.microsoft.com/office/powerpoint/2010/main" val="110067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a:t>
            </a:fld>
            <a:endParaRPr lang="en-US"/>
          </a:p>
        </p:txBody>
      </p:sp>
    </p:spTree>
    <p:extLst>
      <p:ext uri="{BB962C8B-B14F-4D97-AF65-F5344CB8AC3E}">
        <p14:creationId xmlns:p14="http://schemas.microsoft.com/office/powerpoint/2010/main" val="214874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a:t>
            </a:fld>
            <a:endParaRPr lang="en-US"/>
          </a:p>
        </p:txBody>
      </p:sp>
    </p:spTree>
    <p:extLst>
      <p:ext uri="{BB962C8B-B14F-4D97-AF65-F5344CB8AC3E}">
        <p14:creationId xmlns:p14="http://schemas.microsoft.com/office/powerpoint/2010/main" val="395575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a:p>
        </p:txBody>
      </p:sp>
    </p:spTree>
    <p:extLst>
      <p:ext uri="{BB962C8B-B14F-4D97-AF65-F5344CB8AC3E}">
        <p14:creationId xmlns:p14="http://schemas.microsoft.com/office/powerpoint/2010/main" val="236927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6</a:t>
            </a:fld>
            <a:endParaRPr lang="en-US"/>
          </a:p>
        </p:txBody>
      </p:sp>
    </p:spTree>
    <p:extLst>
      <p:ext uri="{BB962C8B-B14F-4D97-AF65-F5344CB8AC3E}">
        <p14:creationId xmlns:p14="http://schemas.microsoft.com/office/powerpoint/2010/main" val="147586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C82F4-2A69-4126-B139-781D9110DB5F}" type="slidenum">
              <a:rPr lang="en-US" smtClean="0"/>
              <a:t>7</a:t>
            </a:fld>
            <a:endParaRPr lang="en-US"/>
          </a:p>
        </p:txBody>
      </p:sp>
    </p:spTree>
    <p:extLst>
      <p:ext uri="{BB962C8B-B14F-4D97-AF65-F5344CB8AC3E}">
        <p14:creationId xmlns:p14="http://schemas.microsoft.com/office/powerpoint/2010/main" val="175772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a:t>
            </a:fld>
            <a:endParaRPr lang="en-US"/>
          </a:p>
        </p:txBody>
      </p:sp>
    </p:spTree>
    <p:extLst>
      <p:ext uri="{BB962C8B-B14F-4D97-AF65-F5344CB8AC3E}">
        <p14:creationId xmlns:p14="http://schemas.microsoft.com/office/powerpoint/2010/main" val="2397701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a:t>
            </a:fld>
            <a:endParaRPr lang="en-US"/>
          </a:p>
        </p:txBody>
      </p:sp>
    </p:spTree>
    <p:extLst>
      <p:ext uri="{BB962C8B-B14F-4D97-AF65-F5344CB8AC3E}">
        <p14:creationId xmlns:p14="http://schemas.microsoft.com/office/powerpoint/2010/main" val="2397701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37"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4115B-6CD9-43BC-8D55-E1FCD10AF00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4115B-6CD9-43BC-8D55-E1FCD10AF002}" type="datetimeFigureOut">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115B-6CD9-43BC-8D55-E1FCD10AF002}" type="datetimeFigureOut">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509905" y="5245460"/>
            <a:ext cx="4686935" cy="348535"/>
          </a:xfrm>
          <a:prstGeom prst="rect">
            <a:avLst/>
          </a:prstGeom>
        </p:spPr>
        <p:txBody>
          <a:bodyPr anchor="t"/>
          <a:lstStyle/>
          <a:p>
            <a:r>
              <a:rPr lang="en-US" dirty="0" smtClean="0"/>
              <a:t> Copyright © 2017 </a:t>
            </a:r>
            <a:r>
              <a:rPr lang="en-US" dirty="0" err="1" smtClean="0"/>
              <a:t>Cybage</a:t>
            </a:r>
            <a:r>
              <a:rPr lang="en-US" dirty="0" smtClean="0"/>
              <a:t> Software Pvt. Ltd. All Rights Reserved. </a:t>
            </a:r>
            <a:r>
              <a:rPr lang="en-US" dirty="0" err="1" smtClean="0"/>
              <a:t>Cybage</a:t>
            </a:r>
            <a:r>
              <a:rPr lang="en-US" dirty="0" smtClean="0"/>
              <a:t> Confidential.</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8/16/2019</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sonarqube.org/" TargetMode="External"/><Relationship Id="rId2" Type="http://schemas.openxmlformats.org/officeDocument/2006/relationships/hyperlink" Target="https://www.sonarsourc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20"/>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33350" y="3035677"/>
            <a:ext cx="5379720" cy="135171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8"/>
          <p:cNvSpPr txBox="1">
            <a:spLocks/>
          </p:cNvSpPr>
          <p:nvPr/>
        </p:nvSpPr>
        <p:spPr>
          <a:xfrm>
            <a:off x="1282987" y="3433354"/>
            <a:ext cx="4009104" cy="762000"/>
          </a:xfrm>
          <a:prstGeom prst="rect">
            <a:avLst/>
          </a:prstGeom>
        </p:spPr>
        <p:txBody>
          <a:bodyPr lIns="100557" tIns="50278" rIns="100557" bIns="50278" anchor="t">
            <a:normAutofit fontScale="700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4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SonarQube</a:t>
            </a:r>
            <a:endParaRPr lang="en-US" altLang="en-US" sz="2400" dirty="0" smtClean="0"/>
          </a:p>
          <a:p>
            <a:pPr algn="r"/>
            <a:r>
              <a:rPr lang="en-US" altLang="en-US" sz="2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Authored </a:t>
            </a:r>
            <a:r>
              <a:rPr lang="en-US" altLang="en-US" sz="2400" b="1" dirty="0">
                <a:solidFill>
                  <a:srgbClr val="2B3B4B"/>
                </a:solidFill>
                <a:latin typeface="Tahoma" panose="020B0604030504040204" pitchFamily="34" charset="0"/>
                <a:ea typeface="Tahoma" panose="020B0604030504040204" pitchFamily="34" charset="0"/>
                <a:cs typeface="Tahoma" panose="020B0604030504040204" pitchFamily="34" charset="0"/>
              </a:rPr>
              <a:t>&amp; </a:t>
            </a:r>
            <a:r>
              <a:rPr lang="en-US" altLang="en-US" sz="2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Presented by : Ruchika Raghorte</a:t>
            </a:r>
            <a:endParaRPr lang="en-US" altLang="en-US" sz="2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r"/>
            <a:endParaRPr lang="en-US" sz="2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r">
              <a:lnSpc>
                <a:spcPct val="150000"/>
              </a:lnSpc>
            </a:pPr>
            <a:endPar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0" name="Group 29"/>
          <p:cNvGrpSpPr/>
          <p:nvPr/>
        </p:nvGrpSpPr>
        <p:grpSpPr>
          <a:xfrm>
            <a:off x="8534400" y="5191919"/>
            <a:ext cx="914400" cy="158898"/>
            <a:chOff x="8534400" y="5191919"/>
            <a:chExt cx="914400" cy="158898"/>
          </a:xfrm>
        </p:grpSpPr>
        <p:pic>
          <p:nvPicPr>
            <p:cNvPr id="3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Group 31"/>
            <p:cNvGrpSpPr/>
            <p:nvPr userDrawn="1"/>
          </p:nvGrpSpPr>
          <p:grpSpPr>
            <a:xfrm>
              <a:off x="8933771" y="5191919"/>
              <a:ext cx="152335" cy="136446"/>
              <a:chOff x="8938916" y="5111750"/>
              <a:chExt cx="150813" cy="147638"/>
            </a:xfrm>
          </p:grpSpPr>
          <p:sp>
            <p:nvSpPr>
              <p:cNvPr id="40" name="Rectangle 39"/>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userDrawn="1"/>
          </p:nvGrpSpPr>
          <p:grpSpPr>
            <a:xfrm>
              <a:off x="9110550" y="5191919"/>
              <a:ext cx="153938" cy="142315"/>
              <a:chOff x="9090025" y="5111750"/>
              <a:chExt cx="152400" cy="153988"/>
            </a:xfrm>
          </p:grpSpPr>
          <p:sp>
            <p:nvSpPr>
              <p:cNvPr id="38"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userDrawn="1"/>
          </p:nvGrpSpPr>
          <p:grpSpPr>
            <a:xfrm>
              <a:off x="9293258" y="5191919"/>
              <a:ext cx="155542" cy="142315"/>
              <a:chOff x="9294812" y="5111750"/>
              <a:chExt cx="153988" cy="153988"/>
            </a:xfrm>
          </p:grpSpPr>
          <p:sp>
            <p:nvSpPr>
              <p:cNvPr id="36" name="Rectangle 35"/>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5" name="Picture 1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946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Benefits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8600" y="1153319"/>
            <a:ext cx="9296400" cy="3539430"/>
          </a:xfrm>
          <a:prstGeom prst="rect">
            <a:avLst/>
          </a:prstGeom>
        </p:spPr>
        <p:txBody>
          <a:bodyPr wrap="square">
            <a:spAutoFit/>
          </a:bodyPr>
          <a:lstStyle/>
          <a:p>
            <a:pPr lvl="0" fontAlgn="base">
              <a:defRP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fontAlgn="base">
              <a:defRP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Sustainability</a:t>
            </a: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B</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reducing complexities, duplications and potential bugs in the code,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keeping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neat and clean code architecture and increased unit tests.</a:t>
            </a:r>
          </a:p>
          <a:p>
            <a:pPr fontAlgn="base"/>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Detects and Alerts:</a:t>
            </a:r>
          </a:p>
          <a:p>
            <a:pPr fontAlgn="base"/>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detects bugs in the code automatically and alerts developers to fix them before rolling it out for production.</a:t>
            </a: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fontAlgn="base">
              <a:defRP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9618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Benefits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8600" y="1116013"/>
            <a:ext cx="9415961" cy="3354765"/>
          </a:xfrm>
          <a:prstGeom prst="rect">
            <a:avLst/>
          </a:prstGeom>
        </p:spPr>
        <p:txBody>
          <a:bodyPr wrap="square">
            <a:spAutoFit/>
          </a:bodyPr>
          <a:lstStyle/>
          <a:p>
            <a:pPr fontAlgn="base"/>
            <a:endParaRPr lang="en-US" sz="1600" b="1" dirty="0" smtClean="0"/>
          </a:p>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Centralize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Quality:</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One place to provide a shared vision of code quality for developers, tech leads,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managers.</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b="1" dirty="0" smtClean="0"/>
          </a:p>
          <a:p>
            <a:pPr fontAlgn="base"/>
            <a:endParaRPr lang="en-US" sz="1600" b="1" dirty="0"/>
          </a:p>
          <a:p>
            <a:pPr fontAlgn="base"/>
            <a:endParaRPr lang="en-US" sz="1600" b="1" dirty="0" smtClean="0"/>
          </a:p>
          <a:p>
            <a:pPr fontAlgn="base"/>
            <a:endParaRPr lang="en-US" sz="1600" b="1" dirty="0"/>
          </a:p>
          <a:p>
            <a:pPr fontAlgn="base"/>
            <a:endParaRPr lang="en-US" sz="1600" b="1" dirty="0" smtClean="0"/>
          </a:p>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DevOps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Integration:</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integrates with the entire DevOps toolchain including build systems, CI engines,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pipelines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dirty="0"/>
          </a:p>
        </p:txBody>
      </p:sp>
    </p:spTree>
    <p:extLst>
      <p:ext uri="{BB962C8B-B14F-4D97-AF65-F5344CB8AC3E}">
        <p14:creationId xmlns:p14="http://schemas.microsoft.com/office/powerpoint/2010/main" val="2472732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Integration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with other tools</a:t>
            </a:r>
          </a:p>
        </p:txBody>
      </p:sp>
      <p:sp>
        <p:nvSpPr>
          <p:cNvPr id="4" name="Title 8"/>
          <p:cNvSpPr txBox="1">
            <a:spLocks/>
          </p:cNvSpPr>
          <p:nvPr/>
        </p:nvSpPr>
        <p:spPr>
          <a:xfrm>
            <a:off x="675278"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1.IDE</a:t>
            </a:r>
          </a:p>
        </p:txBody>
      </p:sp>
      <p:pic>
        <p:nvPicPr>
          <p:cNvPr id="1026" name="Picture 2" descr="C:\Users\ruchikar\Desktop\sonar integration 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59" y="1648618"/>
            <a:ext cx="3439812" cy="1447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uchikar\Desktop\build-tool sonar integ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125" y="1534319"/>
            <a:ext cx="3392189" cy="1498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uchikar\Desktop\ci-engines sonar integ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959" y="3322848"/>
            <a:ext cx="3910954" cy="187959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uchikar\Desktop\sonar integartion arti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601735"/>
            <a:ext cx="3090864" cy="16469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37362" y="1458119"/>
            <a:ext cx="1531445" cy="400110"/>
          </a:xfrm>
          <a:prstGeom prst="rect">
            <a:avLst/>
          </a:prstGeom>
          <a:noFill/>
        </p:spPr>
        <p:txBody>
          <a:bodyPr wrap="none" rtlCol="0">
            <a:spAutoFit/>
          </a:bodyPr>
          <a:lstStyle/>
          <a:p>
            <a:r>
              <a:rPr lang="en-US" b="1" dirty="0" smtClean="0"/>
              <a:t>2.Build Tools</a:t>
            </a:r>
            <a:endParaRPr lang="en-US" b="1" dirty="0"/>
          </a:p>
        </p:txBody>
      </p:sp>
      <p:sp>
        <p:nvSpPr>
          <p:cNvPr id="9" name="TextBox 8"/>
          <p:cNvSpPr txBox="1"/>
          <p:nvPr/>
        </p:nvSpPr>
        <p:spPr>
          <a:xfrm>
            <a:off x="675278" y="3059113"/>
            <a:ext cx="2828595" cy="400110"/>
          </a:xfrm>
          <a:prstGeom prst="rect">
            <a:avLst/>
          </a:prstGeom>
          <a:noFill/>
        </p:spPr>
        <p:txBody>
          <a:bodyPr wrap="none" rtlCol="0">
            <a:spAutoFit/>
          </a:bodyPr>
          <a:lstStyle/>
          <a:p>
            <a:r>
              <a:rPr lang="en-US" b="1" dirty="0" smtClean="0"/>
              <a:t>3.Continuous Integration</a:t>
            </a:r>
            <a:endParaRPr lang="en-US" b="1" dirty="0"/>
          </a:p>
        </p:txBody>
      </p:sp>
      <p:sp>
        <p:nvSpPr>
          <p:cNvPr id="10" name="TextBox 9"/>
          <p:cNvSpPr txBox="1"/>
          <p:nvPr/>
        </p:nvSpPr>
        <p:spPr>
          <a:xfrm>
            <a:off x="6096000" y="3059113"/>
            <a:ext cx="3016467" cy="400110"/>
          </a:xfrm>
          <a:prstGeom prst="rect">
            <a:avLst/>
          </a:prstGeom>
          <a:noFill/>
        </p:spPr>
        <p:txBody>
          <a:bodyPr wrap="none" rtlCol="0">
            <a:spAutoFit/>
          </a:bodyPr>
          <a:lstStyle/>
          <a:p>
            <a:r>
              <a:rPr lang="en-US" b="1" dirty="0" smtClean="0"/>
              <a:t>4.Artifactory Management</a:t>
            </a:r>
            <a:endParaRPr lang="en-US" b="1" dirty="0"/>
          </a:p>
        </p:txBody>
      </p:sp>
    </p:spTree>
    <p:extLst>
      <p:ext uri="{BB962C8B-B14F-4D97-AF65-F5344CB8AC3E}">
        <p14:creationId xmlns:p14="http://schemas.microsoft.com/office/powerpoint/2010/main" val="1487037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SoanrLint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37638" y="1153319"/>
            <a:ext cx="8730161"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Fix issues before they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exist</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SonarLint</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helps you detect and fix quality issues as you write code. </a:t>
            </a:r>
            <a:b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b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646" y="3363913"/>
            <a:ext cx="88296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975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alt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alt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coverage/Report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838200" y="1256844"/>
            <a:ext cx="8229600" cy="2456057"/>
          </a:xfrm>
          <a:prstGeom prst="rect">
            <a:avLst/>
          </a:prstGeom>
        </p:spPr>
        <p:txBody>
          <a:bodyPr wrap="square">
            <a:spAutoFit/>
          </a:bodyPr>
          <a:lstStyle/>
          <a:p>
            <a:pPr marL="285750" indent="-285750">
              <a:lnSpc>
                <a:spcPct val="160000"/>
              </a:lnSpc>
              <a:spcBef>
                <a:spcPct val="0"/>
              </a:spcBef>
              <a:buFont typeface="Arial" panose="020B0604020202020204" pitchFamily="34" charset="0"/>
              <a:buChar char="•"/>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Showcase Unit tests execution and code coverage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reports</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Unit test Code coverage- lines of code covered by unit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tests</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Supported code coverage tools </a:t>
            </a:r>
          </a:p>
          <a:p>
            <a:pPr marL="0" lvl="1">
              <a:lnSpc>
                <a:spcPct val="160000"/>
              </a:lnSpc>
              <a:spcBef>
                <a:spcPct val="0"/>
              </a:spcBef>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JaCoCo </a:t>
            </a:r>
          </a:p>
          <a:p>
            <a:pPr marL="0" lvl="1">
              <a:lnSpc>
                <a:spcPct val="160000"/>
              </a:lnSpc>
              <a:spcBef>
                <a:spcPct val="0"/>
              </a:spcBef>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Cobertura </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lvl="1">
              <a:lnSpc>
                <a:spcPct val="160000"/>
              </a:lnSpc>
              <a:spcBef>
                <a:spcPct val="0"/>
              </a:spcBef>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Clover</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711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Profiles</a:t>
            </a:r>
          </a:p>
        </p:txBody>
      </p:sp>
      <p:sp>
        <p:nvSpPr>
          <p:cNvPr id="4" name="Title 8"/>
          <p:cNvSpPr txBox="1">
            <a:spLocks/>
          </p:cNvSpPr>
          <p:nvPr/>
        </p:nvSpPr>
        <p:spPr>
          <a:xfrm>
            <a:off x="699859" y="1116013"/>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552450" y="1229519"/>
            <a:ext cx="9144000" cy="2062103"/>
          </a:xfrm>
          <a:prstGeom prst="rect">
            <a:avLst/>
          </a:prstGeom>
        </p:spPr>
        <p:txBody>
          <a:bodyPr wrap="square">
            <a:spAutoFit/>
          </a:bodyPr>
          <a:lstStyle/>
          <a:p>
            <a:pPr marL="285750" indent="-285750">
              <a:lnSpc>
                <a:spcPct val="160000"/>
              </a:lnSpc>
              <a:spcBef>
                <a:spcPct val="0"/>
              </a:spcBef>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Requirement by defining set of rules for project</a:t>
            </a:r>
          </a:p>
          <a:p>
            <a:pPr marL="285750" indent="-285750">
              <a:lnSpc>
                <a:spcPct val="160000"/>
              </a:lnSpc>
              <a:spcBef>
                <a:spcPct val="0"/>
              </a:spcBef>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Same or different profile for multiple project</a:t>
            </a:r>
          </a:p>
          <a:p>
            <a:pPr marL="285750" indent="-285750">
              <a:lnSpc>
                <a:spcPct val="160000"/>
              </a:lnSpc>
              <a:spcBef>
                <a:spcPct val="0"/>
              </a:spcBef>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can implement quality profile according to languages</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r>
            <a:b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b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eg</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Java, PHP, JS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,Html etc.</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Rule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configuration- Activation/Deactivation/Modification</a:t>
            </a:r>
          </a:p>
        </p:txBody>
      </p:sp>
    </p:spTree>
    <p:extLst>
      <p:ext uri="{BB962C8B-B14F-4D97-AF65-F5344CB8AC3E}">
        <p14:creationId xmlns:p14="http://schemas.microsoft.com/office/powerpoint/2010/main" val="2606540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Profiles</a:t>
            </a:r>
          </a:p>
        </p:txBody>
      </p:sp>
      <p:sp>
        <p:nvSpPr>
          <p:cNvPr id="4" name="Title 8"/>
          <p:cNvSpPr txBox="1">
            <a:spLocks/>
          </p:cNvSpPr>
          <p:nvPr/>
        </p:nvSpPr>
        <p:spPr>
          <a:xfrm>
            <a:off x="699859" y="1116013"/>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26" y="1116013"/>
            <a:ext cx="8422502" cy="4191000"/>
          </a:xfrm>
          <a:prstGeom prst="rect">
            <a:avLst/>
          </a:prstGeom>
        </p:spPr>
      </p:pic>
    </p:spTree>
    <p:extLst>
      <p:ext uri="{BB962C8B-B14F-4D97-AF65-F5344CB8AC3E}">
        <p14:creationId xmlns:p14="http://schemas.microsoft.com/office/powerpoint/2010/main" val="2558066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Gates</a:t>
            </a:r>
          </a:p>
        </p:txBody>
      </p:sp>
      <p:sp>
        <p:nvSpPr>
          <p:cNvPr id="5" name="Rectangle 4"/>
          <p:cNvSpPr/>
          <p:nvPr/>
        </p:nvSpPr>
        <p:spPr>
          <a:xfrm>
            <a:off x="337639" y="1140957"/>
            <a:ext cx="9720761" cy="3637919"/>
          </a:xfrm>
          <a:prstGeom prst="rect">
            <a:avLst/>
          </a:prstGeom>
        </p:spPr>
        <p:txBody>
          <a:bodyPr wrap="square">
            <a:spAutoFit/>
          </a:bodyPr>
          <a:lstStyle/>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Set of Boolean conditions to measure thresholds of projects</a:t>
            </a:r>
            <a:b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b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E.g.	- No new blocker issues</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Code coverage on new code greater than 80</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User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access security in Quality Profile- Project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administrator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Multiple conditions</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E.g.	-measure: Blocker issue</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-period: Value </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-comparison operator: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&gt;</a:t>
            </a:r>
          </a:p>
          <a:p>
            <a:pPr>
              <a:lnSpc>
                <a:spcPct val="160000"/>
              </a:lnSpc>
              <a:spcBef>
                <a:spcPct val="0"/>
              </a:spcBef>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-error value: 0</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6760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Gates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39" y="1034459"/>
            <a:ext cx="9339761" cy="4285290"/>
          </a:xfrm>
          <a:prstGeom prst="rect">
            <a:avLst/>
          </a:prstGeom>
        </p:spPr>
      </p:pic>
    </p:spTree>
    <p:extLst>
      <p:ext uri="{BB962C8B-B14F-4D97-AF65-F5344CB8AC3E}">
        <p14:creationId xmlns:p14="http://schemas.microsoft.com/office/powerpoint/2010/main" val="1049370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Limitation</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does not support few programming languages like Perl</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Costing</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Plugin cost in regards to certain languages</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8246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Agenda</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smtClean="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49" name="Title 8"/>
          <p:cNvSpPr txBox="1">
            <a:spLocks/>
          </p:cNvSpPr>
          <p:nvPr/>
        </p:nvSpPr>
        <p:spPr>
          <a:xfrm>
            <a:off x="838200" y="1374966"/>
            <a:ext cx="8534400" cy="3581400"/>
          </a:xfrm>
          <a:prstGeom prst="rect">
            <a:avLst/>
          </a:prstGeom>
        </p:spPr>
        <p:txBody>
          <a:bodyPr lIns="100557" tIns="50278" rIns="100557" bIns="50278" anchor="t">
            <a:normAutofit fontScale="77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Introduction to Static code Analysis</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What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SonarQube? </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Why SonarQube?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Basic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Understanding and its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features</a:t>
            </a:r>
          </a:p>
          <a:p>
            <a:pPr algn="l">
              <a:lnSpc>
                <a:spcPct val="160000"/>
              </a:lnSpc>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500" dirty="0" smtClean="0">
                <a:solidFill>
                  <a:srgbClr val="2B3B4B"/>
                </a:solidFill>
                <a:latin typeface="Tahoma" panose="020B0604030504040204" pitchFamily="34" charset="0"/>
                <a:ea typeface="Tahoma" panose="020B0604030504040204" pitchFamily="34" charset="0"/>
                <a:cs typeface="Tahoma" panose="020B0604030504040204" pitchFamily="34" charset="0"/>
              </a:rPr>
              <a:t>SonarQube Architecture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Benefits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Integration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with other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tools</a:t>
            </a:r>
          </a:p>
          <a:p>
            <a:pPr algn="l">
              <a:lnSpc>
                <a:spcPct val="16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5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Code </a:t>
            </a:r>
            <a:r>
              <a:rPr lang="en-US" sz="1500" dirty="0">
                <a:solidFill>
                  <a:srgbClr val="2B3B4B"/>
                </a:solidFill>
                <a:latin typeface="Tahoma" panose="020B0604030504040204" pitchFamily="34" charset="0"/>
                <a:ea typeface="Tahoma" panose="020B0604030504040204" pitchFamily="34" charset="0"/>
                <a:cs typeface="Tahoma" panose="020B0604030504040204" pitchFamily="34" charset="0"/>
              </a:rPr>
              <a:t>Coverage</a:t>
            </a:r>
          </a:p>
          <a:p>
            <a:pPr algn="l">
              <a:lnSpc>
                <a:spcPct val="160000"/>
              </a:lnSpc>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500" dirty="0" smtClean="0">
                <a:solidFill>
                  <a:srgbClr val="2B3B4B"/>
                </a:solidFill>
                <a:latin typeface="Tahoma" panose="020B0604030504040204" pitchFamily="34" charset="0"/>
                <a:ea typeface="Tahoma" panose="020B0604030504040204" pitchFamily="34" charset="0"/>
                <a:cs typeface="Tahoma" panose="020B0604030504040204" pitchFamily="34" charset="0"/>
              </a:rPr>
              <a:t>      Quality Profile/Quality </a:t>
            </a:r>
            <a:r>
              <a:rPr lang="en-US" sz="1500" dirty="0">
                <a:solidFill>
                  <a:srgbClr val="2B3B4B"/>
                </a:solidFill>
                <a:latin typeface="Tahoma" panose="020B0604030504040204" pitchFamily="34" charset="0"/>
                <a:ea typeface="Tahoma" panose="020B0604030504040204" pitchFamily="34" charset="0"/>
                <a:cs typeface="Tahoma" panose="020B0604030504040204" pitchFamily="34" charset="0"/>
              </a:rPr>
              <a:t>Gate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Limitation</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Pricing</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Comparison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with other tools</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Comparison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with other tools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There are several tools for static code analysis: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Checkstyle – Focuses on ‘Conventions’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PMD – Find out issues related to Bad Practices</a:t>
            </a:r>
          </a:p>
          <a:p>
            <a:pPr marL="285750" indent="-285750" algn="l">
              <a:lnSpc>
                <a:spcPct val="160000"/>
              </a:lnSpc>
              <a:buFont typeface="Arial" panose="020B0604020202020204" pitchFamily="34" charset="0"/>
              <a:buChar char="•"/>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FindBugs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Potential bugs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HP Fortify – Security Vulnerabilities</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2145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Reference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Links</a:t>
            </a:r>
          </a:p>
        </p:txBody>
      </p:sp>
      <p:sp>
        <p:nvSpPr>
          <p:cNvPr id="4" name="Title 8"/>
          <p:cNvSpPr txBox="1">
            <a:spLocks/>
          </p:cNvSpPr>
          <p:nvPr/>
        </p:nvSpPr>
        <p:spPr>
          <a:xfrm>
            <a:off x="707233" y="13819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2"/>
              </a:rPr>
              <a:t>https://www.sonarsource.com</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hlinkClick r:id="rId2"/>
              </a:rPr>
              <a: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762000" y="2067719"/>
            <a:ext cx="2763898" cy="369332"/>
          </a:xfrm>
          <a:prstGeom prst="rect">
            <a:avLst/>
          </a:prstGeom>
        </p:spPr>
        <p:txBody>
          <a:bodyPr wrap="none">
            <a:spAutoFit/>
          </a:bodyPr>
          <a:lstStyle/>
          <a:p>
            <a:r>
              <a:rPr lang="en-US" sz="1800" dirty="0">
                <a:hlinkClick r:id="rId3"/>
              </a:rPr>
              <a:t>https://docs.sonarqube.org</a:t>
            </a:r>
            <a:endParaRPr lang="en-US" sz="1800" dirty="0"/>
          </a:p>
        </p:txBody>
      </p:sp>
    </p:spTree>
    <p:extLst>
      <p:ext uri="{BB962C8B-B14F-4D97-AF65-F5344CB8AC3E}">
        <p14:creationId xmlns:p14="http://schemas.microsoft.com/office/powerpoint/2010/main" val="3474832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22</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Thank You!</a:t>
            </a:r>
          </a:p>
          <a:p>
            <a:pPr algn="r"/>
            <a:endPar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8534400" y="5191919"/>
            <a:ext cx="914400" cy="158898"/>
            <a:chOff x="8534400" y="5191919"/>
            <a:chExt cx="914400" cy="158898"/>
          </a:xfrm>
        </p:grpSpPr>
        <p:pic>
          <p:nvPicPr>
            <p:cNvPr id="1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userDrawn="1"/>
          </p:nvGrpSpPr>
          <p:grpSpPr>
            <a:xfrm>
              <a:off x="8933771" y="5191919"/>
              <a:ext cx="152335" cy="136446"/>
              <a:chOff x="8938916" y="5111750"/>
              <a:chExt cx="150813" cy="147638"/>
            </a:xfrm>
          </p:grpSpPr>
          <p:sp>
            <p:nvSpPr>
              <p:cNvPr id="28" name="Rectangle 27"/>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9110550" y="5191919"/>
              <a:ext cx="153938" cy="142315"/>
              <a:chOff x="9090025" y="5111750"/>
              <a:chExt cx="152400" cy="153988"/>
            </a:xfrm>
          </p:grpSpPr>
          <p:sp>
            <p:nvSpPr>
              <p:cNvPr id="26"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userDrawn="1"/>
          </p:nvGrpSpPr>
          <p:grpSpPr>
            <a:xfrm>
              <a:off x="9293258" y="5191919"/>
              <a:ext cx="155542" cy="142315"/>
              <a:chOff x="9294812" y="5111750"/>
              <a:chExt cx="153988" cy="153988"/>
            </a:xfrm>
          </p:grpSpPr>
          <p:sp>
            <p:nvSpPr>
              <p:cNvPr id="23" name="Rectangle 22"/>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1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Introduction to Static Code Analysis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Checks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for coding standards in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program</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Code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as per industry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standards</a:t>
            </a:r>
          </a:p>
          <a:p>
            <a:pPr marL="285750" indent="-285750" algn="l">
              <a:lnSpc>
                <a:spcPct val="160000"/>
              </a:lnSpc>
              <a:buFont typeface="Arial" panose="020B0604020202020204" pitchFamily="34" charset="0"/>
              <a:buChar char="•"/>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Static analysis, also called static code analysis, is a method of computer program debugging that is done by examining the code without executing the program. The process provides an understanding of the code structure, and can help to ensure that the code adheres to industry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standards.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Pain Areas and Solutions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fontScale="47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80000"/>
              </a:lnSpc>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7 Deadly sins of developers identified by sonar team </a:t>
            </a:r>
            <a:r>
              <a:rPr lang="en-US" sz="29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Non respect of coding standards &amp; best practices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Lacking comments in source code, especially in public APIs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Having duplicated lines of code</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Having complex component or/and a bad distribution of complexity amongst components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Having no or low code coverage by unit tests, especially in complex part of the program</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Leaving potential bugs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Not following architecture and design</a:t>
            </a:r>
          </a:p>
          <a:p>
            <a:pPr algn="l">
              <a:lnSpc>
                <a:spcPct val="14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Solution - </a:t>
            </a:r>
            <a:r>
              <a:rPr lang="en-US" sz="2900" b="1" dirty="0">
                <a:solidFill>
                  <a:srgbClr val="2B3B4B"/>
                </a:solidFill>
                <a:latin typeface="Tahoma" panose="020B0604030504040204" pitchFamily="34" charset="0"/>
                <a:ea typeface="Tahoma" panose="020B0604030504040204" pitchFamily="34" charset="0"/>
                <a:cs typeface="Tahoma" panose="020B0604030504040204" pitchFamily="34" charset="0"/>
              </a:rPr>
              <a:t>SonarQube</a:t>
            </a:r>
          </a:p>
        </p:txBody>
      </p:sp>
    </p:spTree>
    <p:extLst>
      <p:ext uri="{BB962C8B-B14F-4D97-AF65-F5344CB8AC3E}">
        <p14:creationId xmlns:p14="http://schemas.microsoft.com/office/powerpoint/2010/main" val="180760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What is SonarQube? </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4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It provides the capability to not only show health of an application but also to highlight issues newly introduced.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4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Static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ode analysis tool</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4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q</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uality management platform</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Open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platform to manage code quality, developed by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SonarSource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Written in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and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Ruby</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8659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Why SonarQube?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8862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covers the 7 axes of code quality</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Supports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25+languages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50+</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plugins) </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Combine metrics altogether with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historical data</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provides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efficient dashboard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Quality Gates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Configurable quality profiles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Permissions (Global level /Project level)</a:t>
            </a: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http://www.sonarqube.org/wp-content/themes/sonar/images/7ax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381919"/>
            <a:ext cx="2667000" cy="304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181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SonarQube Architecture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C:\Users\kuldeepd\Desktop\sonar5.6-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39" y="1305719"/>
            <a:ext cx="9339761" cy="3962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26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832643"/>
            <a:ext cx="7804678" cy="4283075"/>
          </a:xfrm>
        </p:spPr>
      </p:pic>
    </p:spTree>
    <p:extLst>
      <p:ext uri="{BB962C8B-B14F-4D97-AF65-F5344CB8AC3E}">
        <p14:creationId xmlns:p14="http://schemas.microsoft.com/office/powerpoint/2010/main" val="298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Benefits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04800" y="1381919"/>
            <a:ext cx="9339761" cy="2554545"/>
          </a:xfrm>
          <a:prstGeom prst="rect">
            <a:avLst/>
          </a:prstGeom>
        </p:spPr>
        <p:txBody>
          <a:bodyPr wrap="square">
            <a:spAutoFit/>
          </a:bodyPr>
          <a:lstStyle/>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defTabSz="914400">
              <a:defRP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Increase developer skills:</a:t>
            </a:r>
          </a:p>
          <a:p>
            <a:pPr fontAlgn="base"/>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eceives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regular feedbacks on quality issues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defTabSz="914400">
              <a:defRPr/>
            </a:pPr>
            <a:endParaRPr lang="en-US"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defTabSz="914400">
              <a:defRPr/>
            </a:pPr>
            <a:endParaRPr lang="en-US"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defTabSz="914400">
              <a:defRPr/>
            </a:pPr>
            <a:endParaRPr lang="en-US"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b="1" dirty="0">
                <a:latin typeface="Tahoma" panose="020B0604030504040204" pitchFamily="34" charset="0"/>
                <a:ea typeface="Tahoma" panose="020B0604030504040204" pitchFamily="34" charset="0"/>
                <a:cs typeface="Tahoma" panose="020B0604030504040204" pitchFamily="34" charset="0"/>
              </a:rPr>
              <a:t>Increase Productivity:</a:t>
            </a:r>
          </a:p>
          <a:p>
            <a:pPr fontAlgn="base"/>
            <a:r>
              <a:rPr lang="en-US" sz="1600" dirty="0">
                <a:latin typeface="Tahoma" panose="020B0604030504040204" pitchFamily="34" charset="0"/>
                <a:ea typeface="Tahoma" panose="020B0604030504040204" pitchFamily="34" charset="0"/>
                <a:cs typeface="Tahoma" panose="020B0604030504040204" pitchFamily="34" charset="0"/>
              </a:rPr>
              <a:t>B</a:t>
            </a:r>
            <a:r>
              <a:rPr lang="en-US" sz="1600" dirty="0" smtClean="0">
                <a:latin typeface="Tahoma" panose="020B0604030504040204" pitchFamily="34" charset="0"/>
                <a:ea typeface="Tahoma" panose="020B0604030504040204" pitchFamily="34" charset="0"/>
                <a:cs typeface="Tahoma" panose="020B0604030504040204" pitchFamily="34" charset="0"/>
              </a:rPr>
              <a:t>y </a:t>
            </a:r>
            <a:r>
              <a:rPr lang="en-US" sz="1600" dirty="0">
                <a:latin typeface="Tahoma" panose="020B0604030504040204" pitchFamily="34" charset="0"/>
                <a:ea typeface="Tahoma" panose="020B0604030504040204" pitchFamily="34" charset="0"/>
                <a:cs typeface="Tahoma" panose="020B0604030504040204" pitchFamily="34" charset="0"/>
              </a:rPr>
              <a:t>enabling development teams to detect and </a:t>
            </a:r>
            <a:r>
              <a:rPr lang="en-US" sz="1600" dirty="0" smtClean="0">
                <a:latin typeface="Tahoma" panose="020B0604030504040204" pitchFamily="34" charset="0"/>
                <a:ea typeface="Tahoma" panose="020B0604030504040204" pitchFamily="34" charset="0"/>
                <a:cs typeface="Tahoma" panose="020B0604030504040204" pitchFamily="34" charset="0"/>
              </a:rPr>
              <a:t>reduces duplication </a:t>
            </a:r>
            <a:r>
              <a:rPr lang="en-US" sz="1600" dirty="0">
                <a:latin typeface="Tahoma" panose="020B0604030504040204" pitchFamily="34" charset="0"/>
                <a:ea typeface="Tahoma" panose="020B0604030504040204" pitchFamily="34" charset="0"/>
                <a:cs typeface="Tahoma" panose="020B0604030504040204" pitchFamily="34" charset="0"/>
              </a:rPr>
              <a:t>and redundancy of code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lvl="0" defTabSz="914400">
              <a:defRPr/>
            </a:pPr>
            <a:endParaRPr lang="en-US"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1353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5990</TotalTime>
  <Words>518</Words>
  <Application>Microsoft Office PowerPoint</Application>
  <PresentationFormat>Custom</PresentationFormat>
  <Paragraphs>156</Paragraphs>
  <Slides>22</Slides>
  <Notes>13</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Ruchika Dhnyaneshwar Raghorte</cp:lastModifiedBy>
  <cp:revision>212</cp:revision>
  <dcterms:created xsi:type="dcterms:W3CDTF">2018-01-05T05:23:08Z</dcterms:created>
  <dcterms:modified xsi:type="dcterms:W3CDTF">2019-08-16T11:20:46Z</dcterms:modified>
</cp:coreProperties>
</file>