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Georgia Pro" charset="1" panose="02040502050405020303"/>
      <p:regular r:id="rId16"/>
    </p:embeddedFont>
    <p:embeddedFont>
      <p:font typeface="Georgia Pro Bold" charset="1" panose="02040802050405020203"/>
      <p:regular r:id="rId17"/>
    </p:embeddedFont>
    <p:embeddedFont>
      <p:font typeface="Georgia Pro Italics" charset="1" panose="02040502050405090303"/>
      <p:regular r:id="rId18"/>
    </p:embeddedFont>
    <p:embeddedFont>
      <p:font typeface="Georgia Pro Bold Italics" charset="1" panose="02040802050405090203"/>
      <p:regular r:id="rId19"/>
    </p:embeddedFont>
    <p:embeddedFont>
      <p:font typeface="Georgia Pro Light" charset="1" panose="02040302050405020303"/>
      <p:regular r:id="rId20"/>
    </p:embeddedFont>
    <p:embeddedFont>
      <p:font typeface="Georgia Pro Light Italics" charset="1" panose="02040302050405090303"/>
      <p:regular r:id="rId21"/>
    </p:embeddedFont>
    <p:embeddedFont>
      <p:font typeface="Georgia Pro Heavy" charset="1" panose="02040A02050405020203"/>
      <p:regular r:id="rId22"/>
    </p:embeddedFont>
    <p:embeddedFont>
      <p:font typeface="Georgia Pro Heavy Italics" charset="1" panose="02040A02050405090203"/>
      <p:regular r:id="rId23"/>
    </p:embeddedFont>
    <p:embeddedFont>
      <p:font typeface="Open Sauce" charset="1" panose="00000500000000000000"/>
      <p:regular r:id="rId24"/>
    </p:embeddedFont>
    <p:embeddedFont>
      <p:font typeface="Open Sauce Bold" charset="1" panose="00000800000000000000"/>
      <p:regular r:id="rId25"/>
    </p:embeddedFont>
    <p:embeddedFont>
      <p:font typeface="Open Sauce Italics" charset="1" panose="00000500000000000000"/>
      <p:regular r:id="rId26"/>
    </p:embeddedFont>
    <p:embeddedFont>
      <p:font typeface="Open Sauce Bold Italics" charset="1" panose="00000800000000000000"/>
      <p:regular r:id="rId27"/>
    </p:embeddedFont>
    <p:embeddedFont>
      <p:font typeface="Open Sauce Light" charset="1" panose="00000400000000000000"/>
      <p:regular r:id="rId28"/>
    </p:embeddedFont>
    <p:embeddedFont>
      <p:font typeface="Open Sauce Light Italics" charset="1" panose="00000400000000000000"/>
      <p:regular r:id="rId29"/>
    </p:embeddedFont>
    <p:embeddedFont>
      <p:font typeface="Open Sauce Medium" charset="1" panose="00000600000000000000"/>
      <p:regular r:id="rId30"/>
    </p:embeddedFont>
    <p:embeddedFont>
      <p:font typeface="Open Sauce Medium Italics" charset="1" panose="00000600000000000000"/>
      <p:regular r:id="rId31"/>
    </p:embeddedFont>
    <p:embeddedFont>
      <p:font typeface="Open Sauce Semi-Bold" charset="1" panose="00000700000000000000"/>
      <p:regular r:id="rId32"/>
    </p:embeddedFont>
    <p:embeddedFont>
      <p:font typeface="Open Sauce Semi-Bold Italics" charset="1" panose="00000700000000000000"/>
      <p:regular r:id="rId33"/>
    </p:embeddedFont>
    <p:embeddedFont>
      <p:font typeface="Open Sauce Heavy" charset="1" panose="00000A00000000000000"/>
      <p:regular r:id="rId34"/>
    </p:embeddedFont>
    <p:embeddedFont>
      <p:font typeface="Open Sauce Heavy Italics" charset="1" panose="00000A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slides/slide1.xml" Type="http://schemas.openxmlformats.org/officeDocument/2006/relationships/slide"/><Relationship Id="rId37" Target="slides/slide2.xml" Type="http://schemas.openxmlformats.org/officeDocument/2006/relationships/slide"/><Relationship Id="rId38" Target="slides/slide3.xml" Type="http://schemas.openxmlformats.org/officeDocument/2006/relationships/slide"/><Relationship Id="rId39" Target="slides/slide4.xml" Type="http://schemas.openxmlformats.org/officeDocument/2006/relationships/slide"/><Relationship Id="rId4" Target="theme/theme1.xml" Type="http://schemas.openxmlformats.org/officeDocument/2006/relationships/theme"/><Relationship Id="rId40" Target="slides/slide5.xml" Type="http://schemas.openxmlformats.org/officeDocument/2006/relationships/slide"/><Relationship Id="rId41" Target="slides/slide6.xml" Type="http://schemas.openxmlformats.org/officeDocument/2006/relationships/slide"/><Relationship Id="rId42" Target="slides/slide7.xml" Type="http://schemas.openxmlformats.org/officeDocument/2006/relationships/slide"/><Relationship Id="rId43" Target="slides/slide8.xml" Type="http://schemas.openxmlformats.org/officeDocument/2006/relationships/slide"/><Relationship Id="rId44" Target="slides/slide9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1375584"/>
            <a:ext cx="10075844" cy="3944478"/>
            <a:chOff x="0" y="0"/>
            <a:chExt cx="1945809" cy="7617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45809" cy="761743"/>
            </a:xfrm>
            <a:custGeom>
              <a:avLst/>
              <a:gdLst/>
              <a:ahLst/>
              <a:cxnLst/>
              <a:rect r="r" b="b" t="t" l="l"/>
              <a:pathLst>
                <a:path h="761743" w="1945809">
                  <a:moveTo>
                    <a:pt x="0" y="0"/>
                  </a:moveTo>
                  <a:lnTo>
                    <a:pt x="1945809" y="0"/>
                  </a:lnTo>
                  <a:lnTo>
                    <a:pt x="1945809" y="761743"/>
                  </a:lnTo>
                  <a:lnTo>
                    <a:pt x="0" y="7617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106078" y="2419687"/>
            <a:ext cx="10336381" cy="2401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21"/>
              </a:lnSpc>
            </a:pPr>
            <a:r>
              <a:rPr lang="en-US" sz="14218" spc="1393">
                <a:solidFill>
                  <a:srgbClr val="231F20"/>
                </a:solidFill>
                <a:latin typeface="Oswald Bold"/>
              </a:rPr>
              <a:t>CODEQUEST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92741" y="5445232"/>
            <a:ext cx="4792067" cy="4355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2782" spc="27">
                <a:solidFill>
                  <a:srgbClr val="231F20"/>
                </a:solidFill>
                <a:latin typeface="DM Sans Italics"/>
              </a:rPr>
              <a:t>Team Name: Tech Connect</a:t>
            </a:r>
          </a:p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2782" spc="27">
                <a:solidFill>
                  <a:srgbClr val="231F20"/>
                </a:solidFill>
                <a:latin typeface="DM Sans Italics"/>
              </a:rPr>
              <a:t>Team Members: </a:t>
            </a:r>
          </a:p>
          <a:p>
            <a:pPr algn="ctr">
              <a:lnSpc>
                <a:spcPts val="3839"/>
              </a:lnSpc>
              <a:spcBef>
                <a:spcPct val="0"/>
              </a:spcBef>
            </a:pPr>
          </a:p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2782" spc="27">
                <a:solidFill>
                  <a:srgbClr val="231F20"/>
                </a:solidFill>
                <a:latin typeface="DM Sans Italics"/>
              </a:rPr>
              <a:t>Aishita(co21305)</a:t>
            </a:r>
          </a:p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2782" spc="27">
                <a:solidFill>
                  <a:srgbClr val="231F20"/>
                </a:solidFill>
                <a:latin typeface="DM Sans Italics"/>
              </a:rPr>
              <a:t>Khushbu(co21336)</a:t>
            </a:r>
          </a:p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2782" spc="27">
                <a:solidFill>
                  <a:srgbClr val="231F20"/>
                </a:solidFill>
                <a:latin typeface="DM Sans Italics"/>
              </a:rPr>
              <a:t>Ruchika Thakur(co21352)</a:t>
            </a:r>
          </a:p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2782" spc="27">
                <a:solidFill>
                  <a:srgbClr val="231F20"/>
                </a:solidFill>
                <a:latin typeface="DM Sans Italics"/>
              </a:rPr>
              <a:t>Vanshika Bhardwaj(co21366)</a:t>
            </a:r>
          </a:p>
          <a:p>
            <a:pPr algn="ctr">
              <a:lnSpc>
                <a:spcPts val="3839"/>
              </a:lnSpc>
              <a:spcBef>
                <a:spcPct val="0"/>
              </a:spcBef>
            </a:pPr>
          </a:p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2782" spc="27">
                <a:solidFill>
                  <a:srgbClr val="231F20"/>
                </a:solidFill>
                <a:latin typeface="DM Sans Italics"/>
              </a:rPr>
              <a:t>College Name: CCET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3524392" y="4593306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6356603"/>
            <a:chOff x="0" y="0"/>
            <a:chExt cx="368852" cy="16741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674167"/>
            </a:xfrm>
            <a:custGeom>
              <a:avLst/>
              <a:gdLst/>
              <a:ahLst/>
              <a:cxnLst/>
              <a:rect r="r" b="b" t="t" l="l"/>
              <a:pathLst>
                <a:path h="167416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674167"/>
                  </a:lnTo>
                  <a:lnTo>
                    <a:pt x="0" y="167416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58640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31353" y="747223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3402090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PROBLEM STATEMENT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4127359"/>
            <a:ext cx="5500443" cy="409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8"/>
              </a:lnSpc>
              <a:spcBef>
                <a:spcPct val="0"/>
              </a:spcBef>
            </a:pPr>
            <a:r>
              <a:rPr lang="en-US" sz="2397" spc="234">
                <a:solidFill>
                  <a:srgbClr val="231F20"/>
                </a:solidFill>
                <a:latin typeface="DM Sans"/>
              </a:rPr>
              <a:t>APPROACH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5034934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ARCHITECTURE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6784434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CHALLENGES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7577281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FUTURE SCOPE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5870586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GRAPHICAL USER INTERFACE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250954" y="827233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07430" y="8367305"/>
            <a:ext cx="8626022" cy="1294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HANDLING DATA INCONSISTENCIES IN SQUAD DATASET</a:t>
            </a:r>
          </a:p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729877" y="-7763045"/>
            <a:ext cx="13477708" cy="13829738"/>
          </a:xfrm>
          <a:custGeom>
            <a:avLst/>
            <a:gdLst/>
            <a:ahLst/>
            <a:cxnLst/>
            <a:rect r="r" b="b" t="t" l="l"/>
            <a:pathLst>
              <a:path h="13829738" w="13477708">
                <a:moveTo>
                  <a:pt x="0" y="0"/>
                </a:moveTo>
                <a:lnTo>
                  <a:pt x="13477708" y="0"/>
                </a:lnTo>
                <a:lnTo>
                  <a:pt x="13477708" y="13829737"/>
                </a:lnTo>
                <a:lnTo>
                  <a:pt x="0" y="138297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88872" y="195462"/>
            <a:ext cx="13870766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PROBLEM STATEMENT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56459">
            <a:off x="15626762" y="-1617236"/>
            <a:ext cx="12277597" cy="12598281"/>
          </a:xfrm>
          <a:custGeom>
            <a:avLst/>
            <a:gdLst/>
            <a:ahLst/>
            <a:cxnLst/>
            <a:rect r="r" b="b" t="t" l="l"/>
            <a:pathLst>
              <a:path h="12598281" w="12277597">
                <a:moveTo>
                  <a:pt x="0" y="0"/>
                </a:moveTo>
                <a:lnTo>
                  <a:pt x="12277597" y="0"/>
                </a:lnTo>
                <a:lnTo>
                  <a:pt x="12277597" y="12598280"/>
                </a:lnTo>
                <a:lnTo>
                  <a:pt x="0" y="12598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84863" y="2770090"/>
            <a:ext cx="13707840" cy="6526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29"/>
              </a:lnSpc>
            </a:pPr>
            <a:r>
              <a:rPr lang="en-US" sz="3499" spc="342">
                <a:solidFill>
                  <a:srgbClr val="FFFFFF"/>
                </a:solidFill>
                <a:latin typeface="Georgia Pro"/>
              </a:rPr>
              <a:t>TITLE: Mini Chatbot using SQuAD Question-Answer Database Problem Statement: Build a mini chatbot that can answer user questions using the SQuAD (Stanford Question Answering Dataset) question-answer database. The chatbot should be able to interact with users, understand their queries, and provide accurate and relevant answers based on the information available in the SQuAD dataset.</a:t>
            </a:r>
          </a:p>
          <a:p>
            <a:pPr algn="just">
              <a:lnSpc>
                <a:spcPts val="4829"/>
              </a:lnSpc>
            </a:pPr>
          </a:p>
          <a:p>
            <a:pPr algn="just">
              <a:lnSpc>
                <a:spcPts val="4140"/>
              </a:lnSpc>
            </a:pPr>
            <a:r>
              <a:rPr lang="en-US" sz="3000" spc="294">
                <a:solidFill>
                  <a:srgbClr val="FFFFFF"/>
                </a:solidFill>
                <a:latin typeface="Georgia Pro"/>
              </a:rPr>
              <a:t>Dataset Link :- https://rajpurkar.github.io/SQuAD-explorer/</a:t>
            </a:r>
          </a:p>
          <a:p>
            <a:pPr>
              <a:lnSpc>
                <a:spcPts val="41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71305" y="6150994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85510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80191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74468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02892" y="166719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APPROACH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998800" y="2227582"/>
            <a:ext cx="5260500" cy="6538003"/>
            <a:chOff x="0" y="0"/>
            <a:chExt cx="7014001" cy="8717338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1747173"/>
              <a:ext cx="7014001" cy="6970165"/>
              <a:chOff x="0" y="0"/>
              <a:chExt cx="1279723" cy="1271725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279723" cy="1271725"/>
              </a:xfrm>
              <a:custGeom>
                <a:avLst/>
                <a:gdLst/>
                <a:ahLst/>
                <a:cxnLst/>
                <a:rect r="r" b="b" t="t" l="l"/>
                <a:pathLst>
                  <a:path h="1271725" w="1279723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64970" lIns="64970" bIns="64970" rIns="64970"/>
              <a:lstStyle/>
              <a:p>
                <a:pPr algn="ctr" marL="0" indent="0" lvl="0">
                  <a:lnSpc>
                    <a:spcPts val="411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762131" y="0"/>
              <a:ext cx="3494345" cy="3494345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64970" lIns="64970" bIns="64970" rIns="64970"/>
              <a:lstStyle/>
              <a:p>
                <a:pPr algn="ctr" marL="0" indent="0" lvl="0">
                  <a:lnSpc>
                    <a:spcPts val="4114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729301" y="3258721"/>
              <a:ext cx="5562822" cy="45421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4"/>
                </a:lnSpc>
              </a:pPr>
              <a:r>
                <a:rPr lang="en-US" sz="2228" spc="218">
                  <a:solidFill>
                    <a:srgbClr val="FDFBFB"/>
                  </a:solidFill>
                  <a:latin typeface="DM Sans"/>
                </a:rPr>
                <a:t>The user interface in the code uses a text-based interaction with Flask framework. The chatbot greets the user and enters a loop to await questions. The loop ends on 'exit' input, printing 'Goodbye'.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726898" y="7870755"/>
              <a:ext cx="5534893" cy="7185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554"/>
                </a:lnSpc>
                <a:spcBef>
                  <a:spcPct val="0"/>
                </a:spcBef>
              </a:pPr>
              <a:r>
                <a:rPr lang="en-US" sz="3300" spc="323">
                  <a:solidFill>
                    <a:srgbClr val="FDFBFB"/>
                  </a:solidFill>
                  <a:latin typeface="Oswald Bold"/>
                </a:rPr>
                <a:t> USER INTERFACE</a:t>
              </a:r>
            </a:p>
          </p:txBody>
        </p:sp>
        <p:sp>
          <p:nvSpPr>
            <p:cNvPr name="Freeform 17" id="17"/>
            <p:cNvSpPr/>
            <p:nvPr/>
          </p:nvSpPr>
          <p:spPr>
            <a:xfrm flipH="false" flipV="false" rot="0">
              <a:off x="2461217" y="666596"/>
              <a:ext cx="2066256" cy="2254843"/>
            </a:xfrm>
            <a:custGeom>
              <a:avLst/>
              <a:gdLst/>
              <a:ahLst/>
              <a:cxnLst/>
              <a:rect r="r" b="b" t="t" l="l"/>
              <a:pathLst>
                <a:path h="2254843" w="2066256">
                  <a:moveTo>
                    <a:pt x="0" y="0"/>
                  </a:moveTo>
                  <a:lnTo>
                    <a:pt x="2066256" y="0"/>
                  </a:lnTo>
                  <a:lnTo>
                    <a:pt x="2066256" y="2254842"/>
                  </a:lnTo>
                  <a:lnTo>
                    <a:pt x="0" y="22548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6513750" y="2227582"/>
            <a:ext cx="5260500" cy="6538003"/>
            <a:chOff x="0" y="0"/>
            <a:chExt cx="7014001" cy="8717338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1747173"/>
              <a:ext cx="7014001" cy="6970165"/>
              <a:chOff x="0" y="0"/>
              <a:chExt cx="1279723" cy="1271725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279723" cy="1271725"/>
              </a:xfrm>
              <a:custGeom>
                <a:avLst/>
                <a:gdLst/>
                <a:ahLst/>
                <a:cxnLst/>
                <a:rect r="r" b="b" t="t" l="l"/>
                <a:pathLst>
                  <a:path h="1271725" w="1279723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1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1747173" y="0"/>
              <a:ext cx="3494345" cy="3494345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14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473472" y="3036562"/>
              <a:ext cx="6041060" cy="4512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40"/>
                </a:lnSpc>
              </a:pPr>
              <a:r>
                <a:rPr lang="en-US" sz="2203" spc="215">
                  <a:solidFill>
                    <a:srgbClr val="FFFBFB"/>
                  </a:solidFill>
                  <a:latin typeface="DM Sans"/>
                </a:rPr>
                <a:t>The answer retrieval approach in the code first checks for direct matches in the FAQ database. If no match is found, it uses TF-IDF to calculate the similarity between the user's question and the knowledge base questions.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972482" y="7701132"/>
              <a:ext cx="5542049" cy="7191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529"/>
                </a:lnSpc>
                <a:spcBef>
                  <a:spcPct val="0"/>
                </a:spcBef>
              </a:pPr>
              <a:r>
                <a:rPr lang="en-US" sz="3282" spc="321">
                  <a:solidFill>
                    <a:srgbClr val="FDFBFB"/>
                  </a:solidFill>
                  <a:latin typeface="Oswald Bold"/>
                </a:rPr>
                <a:t>ANSWER RETRIEVAL</a:t>
              </a:r>
            </a:p>
          </p:txBody>
        </p:sp>
        <p:sp>
          <p:nvSpPr>
            <p:cNvPr name="Freeform 27" id="27"/>
            <p:cNvSpPr/>
            <p:nvPr/>
          </p:nvSpPr>
          <p:spPr>
            <a:xfrm flipH="false" flipV="false" rot="0">
              <a:off x="2460873" y="619751"/>
              <a:ext cx="2066256" cy="2254843"/>
            </a:xfrm>
            <a:custGeom>
              <a:avLst/>
              <a:gdLst/>
              <a:ahLst/>
              <a:cxnLst/>
              <a:rect r="r" b="b" t="t" l="l"/>
              <a:pathLst>
                <a:path h="2254843" w="2066256">
                  <a:moveTo>
                    <a:pt x="0" y="0"/>
                  </a:moveTo>
                  <a:lnTo>
                    <a:pt x="2066256" y="0"/>
                  </a:lnTo>
                  <a:lnTo>
                    <a:pt x="2066256" y="2254843"/>
                  </a:lnTo>
                  <a:lnTo>
                    <a:pt x="0" y="22548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806951" y="2227582"/>
            <a:ext cx="5260500" cy="6538003"/>
            <a:chOff x="0" y="0"/>
            <a:chExt cx="7014001" cy="8717338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1747173"/>
              <a:ext cx="7014001" cy="6970165"/>
              <a:chOff x="0" y="0"/>
              <a:chExt cx="1279723" cy="1271725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1279723" cy="1271725"/>
              </a:xfrm>
              <a:custGeom>
                <a:avLst/>
                <a:gdLst/>
                <a:ahLst/>
                <a:cxnLst/>
                <a:rect r="r" b="b" t="t" l="l"/>
                <a:pathLst>
                  <a:path h="1271725" w="1279723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64970" lIns="64970" bIns="64970" rIns="64970"/>
              <a:lstStyle/>
              <a:p>
                <a:pPr algn="ctr" marL="0" indent="0" lvl="0">
                  <a:lnSpc>
                    <a:spcPts val="411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1759828" y="0"/>
              <a:ext cx="3494345" cy="3494345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64970" lIns="64970" bIns="64970" rIns="64970"/>
              <a:lstStyle/>
              <a:p>
                <a:pPr algn="ctr" marL="0" indent="0" lvl="0">
                  <a:lnSpc>
                    <a:spcPts val="4114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5" id="35"/>
            <p:cNvSpPr/>
            <p:nvPr/>
          </p:nvSpPr>
          <p:spPr>
            <a:xfrm flipH="false" flipV="false" rot="0">
              <a:off x="2461217" y="619751"/>
              <a:ext cx="2066256" cy="2254843"/>
            </a:xfrm>
            <a:custGeom>
              <a:avLst/>
              <a:gdLst/>
              <a:ahLst/>
              <a:cxnLst/>
              <a:rect r="r" b="b" t="t" l="l"/>
              <a:pathLst>
                <a:path h="2254843" w="2066256">
                  <a:moveTo>
                    <a:pt x="0" y="0"/>
                  </a:moveTo>
                  <a:lnTo>
                    <a:pt x="2066256" y="0"/>
                  </a:lnTo>
                  <a:lnTo>
                    <a:pt x="2066256" y="2254843"/>
                  </a:lnTo>
                  <a:lnTo>
                    <a:pt x="0" y="22548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6" id="36"/>
            <p:cNvSpPr txBox="true"/>
            <p:nvPr/>
          </p:nvSpPr>
          <p:spPr>
            <a:xfrm rot="0">
              <a:off x="735875" y="3258721"/>
              <a:ext cx="5844489" cy="4034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68"/>
                </a:lnSpc>
              </a:pPr>
              <a:r>
                <a:rPr lang="en-US" sz="2223" spc="217">
                  <a:solidFill>
                    <a:srgbClr val="FFFBFB"/>
                  </a:solidFill>
                  <a:latin typeface="DM Sans"/>
                </a:rPr>
                <a:t> </a:t>
              </a:r>
              <a:r>
                <a:rPr lang="en-US" sz="2223" spc="217">
                  <a:solidFill>
                    <a:srgbClr val="FFFBFB"/>
                  </a:solidFill>
                  <a:latin typeface="DM Sans"/>
                </a:rPr>
                <a:t>A chatbot named "Tech Connect" is created using python programming language.The data preprocessing approach in the code involves lowercasing, punctuation removal, and tokenization.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1162822" y="7165462"/>
              <a:ext cx="4663046" cy="14238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391"/>
                </a:lnSpc>
                <a:spcBef>
                  <a:spcPct val="0"/>
                </a:spcBef>
              </a:pPr>
              <a:r>
                <a:rPr lang="en-US" sz="3182" spc="311">
                  <a:solidFill>
                    <a:srgbClr val="FDFBFB"/>
                  </a:solidFill>
                  <a:latin typeface="Oswald Bold"/>
                </a:rPr>
                <a:t>DATA PREPROCESSING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71305" y="6150994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85510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80191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74468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47056" y="150669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ARCHITECTURE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2315679"/>
            <a:ext cx="5189617" cy="6449906"/>
            <a:chOff x="0" y="0"/>
            <a:chExt cx="6919490" cy="8599875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1723630"/>
              <a:ext cx="6919490" cy="6876245"/>
              <a:chOff x="0" y="0"/>
              <a:chExt cx="1279723" cy="1271725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279723" cy="1271725"/>
              </a:xfrm>
              <a:custGeom>
                <a:avLst/>
                <a:gdLst/>
                <a:ahLst/>
                <a:cxnLst/>
                <a:rect r="r" b="b" t="t" l="l"/>
                <a:pathLst>
                  <a:path h="1271725" w="1279723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1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736115" y="0"/>
              <a:ext cx="3447260" cy="3447260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14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2428053" y="611400"/>
              <a:ext cx="2038414" cy="2224460"/>
            </a:xfrm>
            <a:custGeom>
              <a:avLst/>
              <a:gdLst/>
              <a:ahLst/>
              <a:cxnLst/>
              <a:rect r="r" b="b" t="t" l="l"/>
              <a:pathLst>
                <a:path h="2224460" w="2038414">
                  <a:moveTo>
                    <a:pt x="0" y="0"/>
                  </a:moveTo>
                  <a:lnTo>
                    <a:pt x="2038414" y="0"/>
                  </a:lnTo>
                  <a:lnTo>
                    <a:pt x="2038414" y="2224460"/>
                  </a:lnTo>
                  <a:lnTo>
                    <a:pt x="0" y="22244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346201" y="3638288"/>
              <a:ext cx="6227087" cy="41210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34"/>
                </a:lnSpc>
              </a:pPr>
              <a:r>
                <a:rPr lang="en-US" sz="2271" spc="222">
                  <a:solidFill>
                    <a:srgbClr val="FFFBFB"/>
                  </a:solidFill>
                  <a:latin typeface="DM Sans"/>
                </a:rPr>
                <a:t>The code implements an NLP pipeline using the TF-IDF (Term Frequency-Inverse Document Frequency) approach for understanding and processing user questions effectively.</a:t>
              </a:r>
            </a:p>
            <a:p>
              <a:pPr algn="ctr">
                <a:lnSpc>
                  <a:spcPts val="3134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549393" y="2315679"/>
            <a:ext cx="5189617" cy="6449906"/>
            <a:chOff x="0" y="0"/>
            <a:chExt cx="6919490" cy="8599875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1723630"/>
              <a:ext cx="6919490" cy="6876245"/>
              <a:chOff x="0" y="0"/>
              <a:chExt cx="1279723" cy="1271725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279723" cy="1271725"/>
              </a:xfrm>
              <a:custGeom>
                <a:avLst/>
                <a:gdLst/>
                <a:ahLst/>
                <a:cxnLst/>
                <a:rect r="r" b="b" t="t" l="l"/>
                <a:pathLst>
                  <a:path h="1271725" w="1279723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1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1723630" y="0"/>
              <a:ext cx="3447260" cy="3447260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14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467092" y="3310004"/>
              <a:ext cx="5959659" cy="49391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99"/>
                </a:lnSpc>
              </a:pPr>
              <a:r>
                <a:rPr lang="en-US" sz="2173" spc="213">
                  <a:solidFill>
                    <a:srgbClr val="FFFBFB"/>
                  </a:solidFill>
                  <a:latin typeface="DM Sans"/>
                </a:rPr>
                <a:t>TF-IDF (Term Frequency-Inverse Document Frequency) technique is used as an information retrieval method to find the most relevant question-answer pair from the SQuAD dataset based on the user's query.</a:t>
              </a:r>
            </a:p>
            <a:p>
              <a:pPr algn="ctr">
                <a:lnSpc>
                  <a:spcPts val="2999"/>
                </a:lnSpc>
              </a:pPr>
            </a:p>
          </p:txBody>
        </p:sp>
        <p:sp>
          <p:nvSpPr>
            <p:cNvPr name="Freeform 25" id="25"/>
            <p:cNvSpPr/>
            <p:nvPr/>
          </p:nvSpPr>
          <p:spPr>
            <a:xfrm flipH="false" flipV="false" rot="0">
              <a:off x="2442462" y="657614"/>
              <a:ext cx="2038414" cy="2224460"/>
            </a:xfrm>
            <a:custGeom>
              <a:avLst/>
              <a:gdLst/>
              <a:ahLst/>
              <a:cxnLst/>
              <a:rect r="r" b="b" t="t" l="l"/>
              <a:pathLst>
                <a:path h="2224460" w="2038414">
                  <a:moveTo>
                    <a:pt x="0" y="0"/>
                  </a:moveTo>
                  <a:lnTo>
                    <a:pt x="2038414" y="0"/>
                  </a:lnTo>
                  <a:lnTo>
                    <a:pt x="2038414" y="2224459"/>
                  </a:lnTo>
                  <a:lnTo>
                    <a:pt x="0" y="22244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072385" y="2311541"/>
            <a:ext cx="5192946" cy="6454044"/>
            <a:chOff x="0" y="0"/>
            <a:chExt cx="6923928" cy="8605392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1724736"/>
              <a:ext cx="6923928" cy="6880656"/>
              <a:chOff x="0" y="0"/>
              <a:chExt cx="1279723" cy="1271725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279723" cy="1271725"/>
              </a:xfrm>
              <a:custGeom>
                <a:avLst/>
                <a:gdLst/>
                <a:ahLst/>
                <a:cxnLst/>
                <a:rect r="r" b="b" t="t" l="l"/>
                <a:pathLst>
                  <a:path h="1271725" w="1279723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1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1739502" y="0"/>
              <a:ext cx="3449472" cy="3449472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14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3" id="33"/>
            <p:cNvSpPr txBox="true"/>
            <p:nvPr/>
          </p:nvSpPr>
          <p:spPr>
            <a:xfrm rot="0">
              <a:off x="467731" y="3302627"/>
              <a:ext cx="5963482" cy="44547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1"/>
                </a:lnSpc>
              </a:pPr>
              <a:r>
                <a:rPr lang="en-US" sz="2175" spc="213">
                  <a:solidFill>
                    <a:srgbClr val="FFFBFB"/>
                  </a:solidFill>
                  <a:latin typeface="DM Sans"/>
                </a:rPr>
                <a:t>A language model based on BERT (Bidirectional Encoder Representations from Transformers) and fine-tuning it on the SQuAD (Stanford Question Answering Dataset) dataset is implemented.</a:t>
              </a:r>
            </a:p>
            <a:p>
              <a:pPr algn="ctr">
                <a:lnSpc>
                  <a:spcPts val="3001"/>
                </a:lnSpc>
              </a:pPr>
            </a:p>
          </p:txBody>
        </p:sp>
        <p:sp>
          <p:nvSpPr>
            <p:cNvPr name="Freeform 34" id="34"/>
            <p:cNvSpPr/>
            <p:nvPr/>
          </p:nvSpPr>
          <p:spPr>
            <a:xfrm flipH="false" flipV="false" rot="0">
              <a:off x="2429611" y="658036"/>
              <a:ext cx="2039721" cy="2225886"/>
            </a:xfrm>
            <a:custGeom>
              <a:avLst/>
              <a:gdLst/>
              <a:ahLst/>
              <a:cxnLst/>
              <a:rect r="r" b="b" t="t" l="l"/>
              <a:pathLst>
                <a:path h="2225886" w="2039721">
                  <a:moveTo>
                    <a:pt x="0" y="0"/>
                  </a:moveTo>
                  <a:lnTo>
                    <a:pt x="2039721" y="0"/>
                  </a:lnTo>
                  <a:lnTo>
                    <a:pt x="2039721" y="2225886"/>
                  </a:lnTo>
                  <a:lnTo>
                    <a:pt x="0" y="22258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3734" y="2120026"/>
            <a:ext cx="16820532" cy="8166974"/>
          </a:xfrm>
          <a:custGeom>
            <a:avLst/>
            <a:gdLst/>
            <a:ahLst/>
            <a:cxnLst/>
            <a:rect r="r" b="b" t="t" l="l"/>
            <a:pathLst>
              <a:path h="8166974" w="16820532">
                <a:moveTo>
                  <a:pt x="0" y="0"/>
                </a:moveTo>
                <a:lnTo>
                  <a:pt x="16820532" y="0"/>
                </a:lnTo>
                <a:lnTo>
                  <a:pt x="16820532" y="8166974"/>
                </a:lnTo>
                <a:lnTo>
                  <a:pt x="0" y="81669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65463" y="150669"/>
            <a:ext cx="18553463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GRAPHICAL USER INTERFACE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71305" y="6150994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85510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80191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74468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47056" y="150669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CHALLENGES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3289263"/>
            <a:ext cx="4406268" cy="5476322"/>
            <a:chOff x="0" y="0"/>
            <a:chExt cx="5875024" cy="730176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1463456"/>
              <a:ext cx="5875024" cy="5838307"/>
              <a:chOff x="0" y="0"/>
              <a:chExt cx="1279723" cy="1271725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279723" cy="1271725"/>
              </a:xfrm>
              <a:custGeom>
                <a:avLst/>
                <a:gdLst/>
                <a:ahLst/>
                <a:cxnLst/>
                <a:rect r="r" b="b" t="t" l="l"/>
                <a:pathLst>
                  <a:path h="1271725" w="1279723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1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474056" y="0"/>
              <a:ext cx="2926912" cy="2926912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14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2061550" y="519112"/>
              <a:ext cx="1730724" cy="1888687"/>
            </a:xfrm>
            <a:custGeom>
              <a:avLst/>
              <a:gdLst/>
              <a:ahLst/>
              <a:cxnLst/>
              <a:rect r="r" b="b" t="t" l="l"/>
              <a:pathLst>
                <a:path h="1888687" w="1730724">
                  <a:moveTo>
                    <a:pt x="0" y="0"/>
                  </a:moveTo>
                  <a:lnTo>
                    <a:pt x="1730724" y="0"/>
                  </a:lnTo>
                  <a:lnTo>
                    <a:pt x="1730724" y="1888688"/>
                  </a:lnTo>
                  <a:lnTo>
                    <a:pt x="0" y="18886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293944" y="3092879"/>
              <a:ext cx="5287136" cy="21731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61"/>
                </a:lnSpc>
              </a:pPr>
              <a:r>
                <a:rPr lang="en-US" sz="1928" spc="188">
                  <a:solidFill>
                    <a:srgbClr val="FFFBFB"/>
                  </a:solidFill>
                  <a:latin typeface="DM Sans"/>
                </a:rPr>
                <a:t>Our chatbot is trained with a limited dataset and hence, is able to answer the direct questions only.</a:t>
              </a:r>
            </a:p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549393" y="3291726"/>
            <a:ext cx="4407615" cy="5477997"/>
            <a:chOff x="0" y="0"/>
            <a:chExt cx="5876821" cy="7303996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1463903"/>
              <a:ext cx="5876821" cy="5840093"/>
              <a:chOff x="0" y="0"/>
              <a:chExt cx="1279723" cy="1271725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279723" cy="1271725"/>
              </a:xfrm>
              <a:custGeom>
                <a:avLst/>
                <a:gdLst/>
                <a:ahLst/>
                <a:cxnLst/>
                <a:rect r="r" b="b" t="t" l="l"/>
                <a:pathLst>
                  <a:path h="1271725" w="1279723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1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1463903" y="0"/>
              <a:ext cx="2927807" cy="2927807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14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396708" y="2815017"/>
              <a:ext cx="5061623" cy="20817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47"/>
                </a:lnSpc>
              </a:pPr>
            </a:p>
            <a:p>
              <a:pPr algn="ctr">
                <a:lnSpc>
                  <a:spcPts val="2547"/>
                </a:lnSpc>
              </a:pPr>
              <a:r>
                <a:rPr lang="en-US" sz="1846" spc="180">
                  <a:solidFill>
                    <a:srgbClr val="FFFBFB"/>
                  </a:solidFill>
                  <a:latin typeface="DM Sans"/>
                </a:rPr>
                <a:t>It cannot infer anything deeper than the information that is already in the dataset.</a:t>
              </a:r>
            </a:p>
          </p:txBody>
        </p:sp>
        <p:sp>
          <p:nvSpPr>
            <p:cNvPr name="Freeform 25" id="25"/>
            <p:cNvSpPr/>
            <p:nvPr/>
          </p:nvSpPr>
          <p:spPr>
            <a:xfrm flipH="false" flipV="false" rot="0">
              <a:off x="2074418" y="558521"/>
              <a:ext cx="1731254" cy="1889265"/>
            </a:xfrm>
            <a:custGeom>
              <a:avLst/>
              <a:gdLst/>
              <a:ahLst/>
              <a:cxnLst/>
              <a:rect r="r" b="b" t="t" l="l"/>
              <a:pathLst>
                <a:path h="1889265" w="1731254">
                  <a:moveTo>
                    <a:pt x="0" y="0"/>
                  </a:moveTo>
                  <a:lnTo>
                    <a:pt x="1731254" y="0"/>
                  </a:lnTo>
                  <a:lnTo>
                    <a:pt x="1731254" y="1889265"/>
                  </a:lnTo>
                  <a:lnTo>
                    <a:pt x="0" y="18892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072385" y="3291726"/>
            <a:ext cx="4407615" cy="5477997"/>
            <a:chOff x="0" y="0"/>
            <a:chExt cx="5876821" cy="7303996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1463903"/>
              <a:ext cx="5876821" cy="5840093"/>
              <a:chOff x="0" y="0"/>
              <a:chExt cx="1279723" cy="1271725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279723" cy="1271725"/>
              </a:xfrm>
              <a:custGeom>
                <a:avLst/>
                <a:gdLst/>
                <a:ahLst/>
                <a:cxnLst/>
                <a:rect r="r" b="b" t="t" l="l"/>
                <a:pathLst>
                  <a:path h="1271725" w="1279723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1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1476437" y="0"/>
              <a:ext cx="2927807" cy="2927807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14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3" id="33"/>
            <p:cNvSpPr txBox="true"/>
            <p:nvPr/>
          </p:nvSpPr>
          <p:spPr>
            <a:xfrm rot="0">
              <a:off x="396996" y="2815017"/>
              <a:ext cx="5061623" cy="29254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47"/>
                </a:lnSpc>
              </a:pPr>
              <a:r>
                <a:rPr lang="en-US" sz="1846" spc="180">
                  <a:solidFill>
                    <a:srgbClr val="FFFBFB"/>
                  </a:solidFill>
                  <a:latin typeface="DM Sans"/>
                </a:rPr>
                <a:t>It is not able to generate responses on its own, it either gives you the direct answer or displays the message that it doesn’t have a specific answer to our question. </a:t>
              </a:r>
            </a:p>
          </p:txBody>
        </p:sp>
        <p:sp>
          <p:nvSpPr>
            <p:cNvPr name="Freeform 34" id="34"/>
            <p:cNvSpPr/>
            <p:nvPr/>
          </p:nvSpPr>
          <p:spPr>
            <a:xfrm flipH="false" flipV="false" rot="0">
              <a:off x="2062180" y="558521"/>
              <a:ext cx="1731254" cy="1889265"/>
            </a:xfrm>
            <a:custGeom>
              <a:avLst/>
              <a:gdLst/>
              <a:ahLst/>
              <a:cxnLst/>
              <a:rect r="r" b="b" t="t" l="l"/>
              <a:pathLst>
                <a:path h="1889265" w="1731254">
                  <a:moveTo>
                    <a:pt x="0" y="0"/>
                  </a:moveTo>
                  <a:lnTo>
                    <a:pt x="1731254" y="0"/>
                  </a:lnTo>
                  <a:lnTo>
                    <a:pt x="1731254" y="1889265"/>
                  </a:lnTo>
                  <a:lnTo>
                    <a:pt x="0" y="18892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79206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035253">
            <a:off x="15331117" y="4817487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589541" y="5472067"/>
            <a:ext cx="1510891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3542437" y="5240576"/>
            <a:ext cx="501082" cy="5010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190716" y="6675961"/>
            <a:ext cx="3204526" cy="3497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Enhance the chatbot's capabilities by integrating it with additional databases or APIs, allowing it to access and utilize information beyond the SQuAD dataset, thereby expanding its knowledge base.</a:t>
            </a:r>
          </a:p>
          <a:p>
            <a:pPr algn="ctr">
              <a:lnSpc>
                <a:spcPts val="2545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779206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59451" y="5951072"/>
            <a:ext cx="3124264" cy="687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4"/>
              </a:lnSpc>
            </a:pPr>
            <a:r>
              <a:rPr lang="en-US" sz="2018" spc="197">
                <a:solidFill>
                  <a:srgbClr val="231F20"/>
                </a:solidFill>
                <a:latin typeface="DM Sans Bold"/>
              </a:rPr>
              <a:t> EXTERNAL INTEGRATION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6267505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030737" y="5240576"/>
            <a:ext cx="501082" cy="5010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267505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9758062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0521294" y="5240576"/>
            <a:ext cx="501082" cy="5010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758062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3248619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11851" y="5240576"/>
            <a:ext cx="501082" cy="50108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3248619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679297" y="6995163"/>
            <a:ext cx="3204526" cy="2859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Integrate sentiment analysis into the chatbot to comprehend user emotions and provide suitable responses based on different emotional contexts.</a:t>
            </a:r>
          </a:p>
          <a:p>
            <a:pPr algn="ctr">
              <a:lnSpc>
                <a:spcPts val="2545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5889722" y="5941547"/>
            <a:ext cx="2708350" cy="1048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8"/>
              </a:lnSpc>
            </a:pPr>
            <a:r>
              <a:rPr lang="en-US" sz="2049" spc="200">
                <a:solidFill>
                  <a:srgbClr val="231F20"/>
                </a:solidFill>
                <a:latin typeface="DM Sans Bold"/>
              </a:rPr>
              <a:t>EXPANDED KNOWLEDGE BASE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169713" y="7020334"/>
            <a:ext cx="3204526" cy="190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Enhance the chatbot's contextual understanding to maintain coherence in follow-up questions during conversations.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379122" y="5733697"/>
            <a:ext cx="2709833" cy="1048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9"/>
              </a:lnSpc>
            </a:pPr>
            <a:r>
              <a:rPr lang="en-US" sz="2050" spc="200">
                <a:solidFill>
                  <a:srgbClr val="231F20"/>
                </a:solidFill>
                <a:latin typeface="DM Sans Bold"/>
              </a:rPr>
              <a:t>IMPROVED CONTEXTUAL UNDERSTANDING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660129" y="6961484"/>
            <a:ext cx="3204526" cy="2540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Develop a system that enables users to offer feedback and contribute new question-answer pairs to enhance the chatbot's knowledge base.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870836" y="5942960"/>
            <a:ext cx="2709833" cy="1048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9"/>
              </a:lnSpc>
            </a:pPr>
            <a:r>
              <a:rPr lang="en-US" sz="2050" spc="200">
                <a:solidFill>
                  <a:srgbClr val="231F20"/>
                </a:solidFill>
                <a:latin typeface="DM Sans Bold"/>
              </a:rPr>
              <a:t>USER FEEDBACK AND KNOWLEDGE EXPANSION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-10799999">
            <a:off x="-2729621" y="-7074240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2047056" y="150669"/>
            <a:ext cx="14290923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FUTURE SCOPE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37774" y="2488608"/>
            <a:ext cx="13050371" cy="7798392"/>
          </a:xfrm>
          <a:custGeom>
            <a:avLst/>
            <a:gdLst/>
            <a:ahLst/>
            <a:cxnLst/>
            <a:rect r="r" b="b" t="t" l="l"/>
            <a:pathLst>
              <a:path h="7798392" w="13050371">
                <a:moveTo>
                  <a:pt x="0" y="0"/>
                </a:moveTo>
                <a:lnTo>
                  <a:pt x="13050371" y="0"/>
                </a:lnTo>
                <a:lnTo>
                  <a:pt x="13050371" y="7798392"/>
                </a:lnTo>
                <a:lnTo>
                  <a:pt x="0" y="77983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33661" y="250015"/>
            <a:ext cx="14290923" cy="3782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8"/>
              </a:lnSpc>
            </a:pPr>
            <a:r>
              <a:rPr lang="en-US" sz="6332" spc="620">
                <a:solidFill>
                  <a:srgbClr val="231F20"/>
                </a:solidFill>
                <a:latin typeface="Oswald Bold"/>
              </a:rPr>
              <a:t>HANDLING DATA INCONSISTENCIES IN SQUAD DATASET</a:t>
            </a:r>
          </a:p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DAFqCSXrGcM</dc:identifier>
  <dcterms:modified xsi:type="dcterms:W3CDTF">2011-08-01T06:04:30Z</dcterms:modified>
  <cp:revision>1</cp:revision>
  <dc:title>Business</dc:title>
</cp:coreProperties>
</file>